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slides/slide147.xml" ContentType="application/vnd.openxmlformats-officedocument.presentationml.slide+xml"/>
  <Override PartName="/ppt/tags/tag52.xml" ContentType="application/vnd.openxmlformats-officedocument.presentationml.tags+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tags/tag41.xml" ContentType="application/vnd.openxmlformats-officedocument.presentationml.tags+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slides/slide108.xml" ContentType="application/vnd.openxmlformats-officedocument.presentationml.slide+xml"/>
  <Override PartName="/ppt/tags/tag13.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wmf" ContentType="image/x-wmf"/>
  <Override PartName="/ppt/tags/tag5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ags/tag3.xml" ContentType="application/vnd.openxmlformats-officedocument.presentationml.tags+xml"/>
  <Override PartName="/ppt/tags/tag59.xml" ContentType="application/vnd.openxmlformats-officedocument.presentationml.tags+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62.xml" ContentType="application/vnd.openxmlformats-officedocument.presentationml.tag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Override PartName="/ppt/slides/slide129.xml" ContentType="application/vnd.openxmlformats-officedocument.presentationml.slide+xml"/>
  <Override PartName="/ppt/tags/tag34.xml" ContentType="application/vnd.openxmlformats-officedocument.presentationml.tags+xml"/>
  <Override PartName="/ppt/notesSlides/notesSlide12.xml" ContentType="application/vnd.openxmlformats-officedocument.presentationml.notesSlide+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slides/slide148.xml" ContentType="application/vnd.openxmlformats-officedocument.presentationml.slide+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152"/>
  </p:notesMasterIdLst>
  <p:handoutMasterIdLst>
    <p:handoutMasterId r:id="rId153"/>
  </p:handoutMasterIdLst>
  <p:sldIdLst>
    <p:sldId id="300" r:id="rId2"/>
    <p:sldId id="263" r:id="rId3"/>
    <p:sldId id="303"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2" r:id="rId18"/>
    <p:sldId id="423" r:id="rId19"/>
    <p:sldId id="424" r:id="rId20"/>
    <p:sldId id="425" r:id="rId21"/>
    <p:sldId id="421" r:id="rId22"/>
    <p:sldId id="302" r:id="rId23"/>
    <p:sldId id="305" r:id="rId24"/>
    <p:sldId id="306" r:id="rId25"/>
    <p:sldId id="307" r:id="rId26"/>
    <p:sldId id="308" r:id="rId27"/>
    <p:sldId id="309" r:id="rId28"/>
    <p:sldId id="310" r:id="rId29"/>
    <p:sldId id="311" r:id="rId30"/>
    <p:sldId id="312" r:id="rId31"/>
    <p:sldId id="313" r:id="rId32"/>
    <p:sldId id="314" r:id="rId33"/>
    <p:sldId id="427" r:id="rId34"/>
    <p:sldId id="428" r:id="rId35"/>
    <p:sldId id="429" r:id="rId36"/>
    <p:sldId id="430" r:id="rId37"/>
    <p:sldId id="431" r:id="rId38"/>
    <p:sldId id="432" r:id="rId39"/>
    <p:sldId id="433" r:id="rId40"/>
    <p:sldId id="434" r:id="rId41"/>
    <p:sldId id="435" r:id="rId42"/>
    <p:sldId id="436" r:id="rId43"/>
    <p:sldId id="437" r:id="rId44"/>
    <p:sldId id="438" r:id="rId45"/>
    <p:sldId id="441" r:id="rId46"/>
    <p:sldId id="442" r:id="rId47"/>
    <p:sldId id="443" r:id="rId48"/>
    <p:sldId id="444" r:id="rId49"/>
    <p:sldId id="445" r:id="rId50"/>
    <p:sldId id="446" r:id="rId51"/>
    <p:sldId id="447" r:id="rId52"/>
    <p:sldId id="448" r:id="rId53"/>
    <p:sldId id="449" r:id="rId54"/>
    <p:sldId id="450" r:id="rId55"/>
    <p:sldId id="451" r:id="rId56"/>
    <p:sldId id="452" r:id="rId57"/>
    <p:sldId id="453" r:id="rId58"/>
    <p:sldId id="454" r:id="rId59"/>
    <p:sldId id="455" r:id="rId60"/>
    <p:sldId id="456" r:id="rId61"/>
    <p:sldId id="457" r:id="rId62"/>
    <p:sldId id="458" r:id="rId63"/>
    <p:sldId id="459" r:id="rId64"/>
    <p:sldId id="460" r:id="rId65"/>
    <p:sldId id="461" r:id="rId66"/>
    <p:sldId id="462" r:id="rId67"/>
    <p:sldId id="463" r:id="rId68"/>
    <p:sldId id="464" r:id="rId69"/>
    <p:sldId id="465" r:id="rId70"/>
    <p:sldId id="466" r:id="rId71"/>
    <p:sldId id="467" r:id="rId72"/>
    <p:sldId id="468" r:id="rId73"/>
    <p:sldId id="469" r:id="rId74"/>
    <p:sldId id="472" r:id="rId75"/>
    <p:sldId id="473" r:id="rId76"/>
    <p:sldId id="474" r:id="rId77"/>
    <p:sldId id="475" r:id="rId78"/>
    <p:sldId id="476" r:id="rId79"/>
    <p:sldId id="401" r:id="rId80"/>
    <p:sldId id="316" r:id="rId81"/>
    <p:sldId id="320" r:id="rId82"/>
    <p:sldId id="301" r:id="rId83"/>
    <p:sldId id="406" r:id="rId84"/>
    <p:sldId id="403" r:id="rId85"/>
    <p:sldId id="324" r:id="rId86"/>
    <p:sldId id="325" r:id="rId87"/>
    <p:sldId id="404" r:id="rId88"/>
    <p:sldId id="327" r:id="rId89"/>
    <p:sldId id="328" r:id="rId90"/>
    <p:sldId id="329" r:id="rId91"/>
    <p:sldId id="330" r:id="rId92"/>
    <p:sldId id="405" r:id="rId93"/>
    <p:sldId id="282" r:id="rId94"/>
    <p:sldId id="332" r:id="rId95"/>
    <p:sldId id="333" r:id="rId96"/>
    <p:sldId id="291" r:id="rId97"/>
    <p:sldId id="335" r:id="rId98"/>
    <p:sldId id="336" r:id="rId99"/>
    <p:sldId id="337" r:id="rId100"/>
    <p:sldId id="339" r:id="rId101"/>
    <p:sldId id="293" r:id="rId102"/>
    <p:sldId id="342" r:id="rId103"/>
    <p:sldId id="343" r:id="rId104"/>
    <p:sldId id="344" r:id="rId105"/>
    <p:sldId id="345" r:id="rId106"/>
    <p:sldId id="346" r:id="rId107"/>
    <p:sldId id="348" r:id="rId108"/>
    <p:sldId id="349" r:id="rId109"/>
    <p:sldId id="350" r:id="rId110"/>
    <p:sldId id="353" r:id="rId111"/>
    <p:sldId id="355" r:id="rId112"/>
    <p:sldId id="356" r:id="rId113"/>
    <p:sldId id="407" r:id="rId114"/>
    <p:sldId id="357" r:id="rId115"/>
    <p:sldId id="360" r:id="rId116"/>
    <p:sldId id="358" r:id="rId117"/>
    <p:sldId id="359" r:id="rId118"/>
    <p:sldId id="361" r:id="rId119"/>
    <p:sldId id="362" r:id="rId120"/>
    <p:sldId id="364" r:id="rId121"/>
    <p:sldId id="371" r:id="rId122"/>
    <p:sldId id="365" r:id="rId123"/>
    <p:sldId id="366" r:id="rId124"/>
    <p:sldId id="367" r:id="rId125"/>
    <p:sldId id="368" r:id="rId126"/>
    <p:sldId id="369" r:id="rId127"/>
    <p:sldId id="370" r:id="rId128"/>
    <p:sldId id="373" r:id="rId129"/>
    <p:sldId id="374" r:id="rId130"/>
    <p:sldId id="375" r:id="rId131"/>
    <p:sldId id="376" r:id="rId132"/>
    <p:sldId id="377" r:id="rId133"/>
    <p:sldId id="379" r:id="rId134"/>
    <p:sldId id="380" r:id="rId135"/>
    <p:sldId id="381" r:id="rId136"/>
    <p:sldId id="382" r:id="rId137"/>
    <p:sldId id="383" r:id="rId138"/>
    <p:sldId id="378" r:id="rId139"/>
    <p:sldId id="384" r:id="rId140"/>
    <p:sldId id="385" r:id="rId141"/>
    <p:sldId id="387" r:id="rId142"/>
    <p:sldId id="388" r:id="rId143"/>
    <p:sldId id="390" r:id="rId144"/>
    <p:sldId id="389" r:id="rId145"/>
    <p:sldId id="391" r:id="rId146"/>
    <p:sldId id="392" r:id="rId147"/>
    <p:sldId id="394" r:id="rId148"/>
    <p:sldId id="393" r:id="rId149"/>
    <p:sldId id="396" r:id="rId150"/>
    <p:sldId id="398" r:id="rId151"/>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5870"/>
    <a:srgbClr val="161270"/>
    <a:srgbClr val="123A43"/>
    <a:srgbClr val="00FF0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734" autoAdjust="0"/>
    <p:restoredTop sz="86311" autoAdjust="0"/>
  </p:normalViewPr>
  <p:slideViewPr>
    <p:cSldViewPr>
      <p:cViewPr varScale="1">
        <p:scale>
          <a:sx n="72" d="100"/>
          <a:sy n="72" d="100"/>
        </p:scale>
        <p:origin x="-8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defRPr>
            </a:lvl1pPr>
          </a:lstStyle>
          <a:p>
            <a:pPr>
              <a:defRPr/>
            </a:pPr>
            <a:fld id="{DAF15B94-9EC7-47CC-B87F-39176910B2E7}" type="datetimeFigureOut">
              <a:rPr lang="fr-FR"/>
              <a:pPr>
                <a:defRPr/>
              </a:pPr>
              <a:t>01/03/2011</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defRPr>
            </a:lvl1pPr>
          </a:lstStyle>
          <a:p>
            <a:pPr>
              <a:defRPr/>
            </a:pPr>
            <a:fld id="{85EEFFFB-DA26-438E-AD2B-0AACBB035E4B}"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defRPr>
            </a:lvl1pPr>
          </a:lstStyle>
          <a:p>
            <a:pPr>
              <a:defRPr/>
            </a:pPr>
            <a:fld id="{6436499A-DA5D-46B7-B58D-83738C5A37D7}" type="datetimeFigureOut">
              <a:rPr lang="fr-FR"/>
              <a:pPr>
                <a:defRPr/>
              </a:pPr>
              <a:t>01/03/2011</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fr-FR" noProof="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defRPr>
            </a:lvl1pPr>
          </a:lstStyle>
          <a:p>
            <a:pPr>
              <a:defRPr/>
            </a:pPr>
            <a:fld id="{45EAB6A3-C7D6-4D94-BD71-918EA85C7424}"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741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A88C29-E421-4055-9C8A-54424763356B}" type="slidenum">
              <a:rPr lang="fr-FR"/>
              <a:pPr fontAlgn="base">
                <a:spcBef>
                  <a:spcPct val="0"/>
                </a:spcBef>
                <a:spcAft>
                  <a:spcPct val="0"/>
                </a:spcAft>
                <a:defRPr/>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71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048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C14E16-6AB5-4701-B55B-D2BFE20DDAB6}" type="slidenum">
              <a:rPr lang="fr-FR"/>
              <a:pPr fontAlgn="base">
                <a:spcBef>
                  <a:spcPct val="0"/>
                </a:spcBef>
                <a:spcAft>
                  <a:spcPct val="0"/>
                </a:spcAft>
                <a:defRPr/>
              </a:pPr>
              <a:t>22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91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253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ABFCE4-0E8E-4661-B898-AB14035E6392}" type="slidenum">
              <a:rPr lang="fr-FR"/>
              <a:pPr fontAlgn="base">
                <a:spcBef>
                  <a:spcPct val="0"/>
                </a:spcBef>
                <a:spcAft>
                  <a:spcPct val="0"/>
                </a:spcAft>
                <a:defRPr/>
              </a:pPr>
              <a:t>23</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04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379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B6DC88-0762-43DE-ACB8-63202B2990A5}" type="slidenum">
              <a:rPr lang="fr-FR"/>
              <a:pPr fontAlgn="base">
                <a:spcBef>
                  <a:spcPct val="0"/>
                </a:spcBef>
                <a:spcAft>
                  <a:spcPct val="0"/>
                </a:spcAft>
                <a:defRPr/>
              </a:pPr>
              <a:t>79</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054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7885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374626-F598-431F-9F78-4B53965CC8CA}" type="slidenum">
              <a:rPr lang="fr-FR"/>
              <a:pPr fontAlgn="base">
                <a:spcBef>
                  <a:spcPct val="0"/>
                </a:spcBef>
                <a:spcAft>
                  <a:spcPct val="0"/>
                </a:spcAft>
                <a:defRPr/>
              </a:pPr>
              <a:t>120</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075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8089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DB0C72-9F91-4CD2-87E2-CB3458669A76}" type="slidenum">
              <a:rPr lang="fr-FR"/>
              <a:pPr fontAlgn="base">
                <a:spcBef>
                  <a:spcPct val="0"/>
                </a:spcBef>
                <a:spcAft>
                  <a:spcPct val="0"/>
                </a:spcAft>
                <a:defRPr/>
              </a:pPr>
              <a:t>121</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095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8294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5E4CB1-9A32-4320-8A47-888AD747BA06}" type="slidenum">
              <a:rPr lang="fr-FR"/>
              <a:pPr fontAlgn="base">
                <a:spcBef>
                  <a:spcPct val="0"/>
                </a:spcBef>
                <a:spcAft>
                  <a:spcPct val="0"/>
                </a:spcAft>
                <a:defRPr/>
              </a:pPr>
              <a:t>122</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16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8499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C3DEDF-2954-4DB8-BECA-95B2DDCFC41B}" type="slidenum">
              <a:rPr lang="fr-FR"/>
              <a:pPr fontAlgn="base">
                <a:spcBef>
                  <a:spcPct val="0"/>
                </a:spcBef>
                <a:spcAft>
                  <a:spcPct val="0"/>
                </a:spcAft>
                <a:defRPr/>
              </a:pPr>
              <a:t>123</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36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8704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D84277-27E6-4FF9-B57C-9594651827E5}" type="slidenum">
              <a:rPr lang="fr-FR"/>
              <a:pPr fontAlgn="base">
                <a:spcBef>
                  <a:spcPct val="0"/>
                </a:spcBef>
                <a:spcAft>
                  <a:spcPct val="0"/>
                </a:spcAft>
                <a:defRPr/>
              </a:pPr>
              <a:t>124</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57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8909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9A934F-AAB2-4002-85CB-215EE6367E26}" type="slidenum">
              <a:rPr lang="fr-FR"/>
              <a:pPr fontAlgn="base">
                <a:spcBef>
                  <a:spcPct val="0"/>
                </a:spcBef>
                <a:spcAft>
                  <a:spcPct val="0"/>
                </a:spcAft>
                <a:defRPr/>
              </a:pPr>
              <a:t>125</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77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9113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A671F3-F74D-491A-B50E-5639F1499B81}" type="slidenum">
              <a:rPr lang="fr-FR"/>
              <a:pPr fontAlgn="base">
                <a:spcBef>
                  <a:spcPct val="0"/>
                </a:spcBef>
                <a:spcAft>
                  <a:spcPct val="0"/>
                </a:spcAft>
                <a:defRPr/>
              </a:pPr>
              <a:t>126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07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0723" name="Espace réservé du numéro de diapositiv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CD467DFE-A9CC-4FF5-A1A9-2F67FC3D46E9}" type="slidenum">
              <a:rPr lang="fr-FR" sz="1300">
                <a:latin typeface="Calibri" pitchFamily="34" charset="0"/>
              </a:rPr>
              <a:pPr algn="r"/>
              <a:t>14</a:t>
            </a:fld>
            <a:endParaRPr lang="fr-FR" sz="13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198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931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17F995-6773-4BC0-AD9D-C30D3EB66645}" type="slidenum">
              <a:rPr lang="fr-FR"/>
              <a:pPr fontAlgn="base">
                <a:spcBef>
                  <a:spcPct val="0"/>
                </a:spcBef>
                <a:spcAft>
                  <a:spcPct val="0"/>
                </a:spcAft>
                <a:defRPr/>
              </a:pPr>
              <a:t>127</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218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9523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270020-ED0D-4A5E-BC51-FABBBE61EB85}" type="slidenum">
              <a:rPr lang="fr-FR"/>
              <a:pPr fontAlgn="base">
                <a:spcBef>
                  <a:spcPct val="0"/>
                </a:spcBef>
                <a:spcAft>
                  <a:spcPct val="0"/>
                </a:spcAft>
                <a:defRPr/>
              </a:pPr>
              <a:t>128</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239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9728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15EE43-A716-4501-BCA5-63114BFBC64D}" type="slidenum">
              <a:rPr lang="fr-FR"/>
              <a:pPr fontAlgn="base">
                <a:spcBef>
                  <a:spcPct val="0"/>
                </a:spcBef>
                <a:spcAft>
                  <a:spcPct val="0"/>
                </a:spcAft>
                <a:defRPr/>
              </a:pPr>
              <a:t>129</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259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9933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E04685-BF92-4FFF-B238-3E799A0272F0}" type="slidenum">
              <a:rPr lang="fr-FR"/>
              <a:pPr fontAlgn="base">
                <a:spcBef>
                  <a:spcPct val="0"/>
                </a:spcBef>
                <a:spcAft>
                  <a:spcPct val="0"/>
                </a:spcAft>
                <a:defRPr/>
              </a:pPr>
              <a:t>130</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2800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0137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B72CBD-975A-4930-B914-15A637ADEA7A}" type="slidenum">
              <a:rPr lang="fr-FR"/>
              <a:pPr fontAlgn="base">
                <a:spcBef>
                  <a:spcPct val="0"/>
                </a:spcBef>
                <a:spcAft>
                  <a:spcPct val="0"/>
                </a:spcAft>
                <a:defRPr/>
              </a:pPr>
              <a:t>131</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300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0342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493592-837A-4F88-ABBF-E9C2F4952A24}" type="slidenum">
              <a:rPr lang="fr-FR"/>
              <a:pPr fontAlgn="base">
                <a:spcBef>
                  <a:spcPct val="0"/>
                </a:spcBef>
                <a:spcAft>
                  <a:spcPct val="0"/>
                </a:spcAft>
                <a:defRPr/>
              </a:pPr>
              <a:t>132</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320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0547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BAC16F-E0EA-4931-929E-F1AE68F7B4AC}" type="slidenum">
              <a:rPr lang="fr-FR"/>
              <a:pPr fontAlgn="base">
                <a:spcBef>
                  <a:spcPct val="0"/>
                </a:spcBef>
                <a:spcAft>
                  <a:spcPct val="0"/>
                </a:spcAft>
                <a:defRPr/>
              </a:pPr>
              <a:t>133</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341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0752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956757-2823-424E-A8AF-E4996E1B42B9}" type="slidenum">
              <a:rPr lang="fr-FR"/>
              <a:pPr fontAlgn="base">
                <a:spcBef>
                  <a:spcPct val="0"/>
                </a:spcBef>
                <a:spcAft>
                  <a:spcPct val="0"/>
                </a:spcAft>
                <a:defRPr/>
              </a:pPr>
              <a:t>134</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361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0957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28EE59-E170-4C83-A0D2-747E31360BE7}" type="slidenum">
              <a:rPr lang="fr-FR"/>
              <a:pPr fontAlgn="base">
                <a:spcBef>
                  <a:spcPct val="0"/>
                </a:spcBef>
                <a:spcAft>
                  <a:spcPct val="0"/>
                </a:spcAft>
                <a:defRPr/>
              </a:pPr>
              <a:t>135</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382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1161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112E51-B8E1-4F7C-BFCF-B7BBCB2F49B4}" type="slidenum">
              <a:rPr lang="fr-FR"/>
              <a:pPr fontAlgn="base">
                <a:spcBef>
                  <a:spcPct val="0"/>
                </a:spcBef>
                <a:spcAft>
                  <a:spcPct val="0"/>
                </a:spcAft>
                <a:defRPr/>
              </a:pPr>
              <a:t>136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27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2771" name="Espace réservé du numéro de diapositiv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3569A2E7-6B58-4F4D-8662-061D59BEF783}" type="slidenum">
              <a:rPr lang="fr-FR" sz="1300">
                <a:latin typeface="Calibri" pitchFamily="34" charset="0"/>
              </a:rPr>
              <a:pPr algn="r"/>
              <a:t>15</a:t>
            </a:fld>
            <a:endParaRPr lang="fr-FR" sz="13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402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1366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75ED46-CE9E-4676-BF4D-688E4EF3EAF2}" type="slidenum">
              <a:rPr lang="fr-FR"/>
              <a:pPr fontAlgn="base">
                <a:spcBef>
                  <a:spcPct val="0"/>
                </a:spcBef>
                <a:spcAft>
                  <a:spcPct val="0"/>
                </a:spcAft>
                <a:defRPr/>
              </a:pPr>
              <a:t>137</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423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1571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BC2AB2-38DD-4686-973E-854D95552090}" type="slidenum">
              <a:rPr lang="fr-FR"/>
              <a:pPr fontAlgn="base">
                <a:spcBef>
                  <a:spcPct val="0"/>
                </a:spcBef>
                <a:spcAft>
                  <a:spcPct val="0"/>
                </a:spcAft>
                <a:defRPr/>
              </a:pPr>
              <a:t>138</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44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1776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0E56EB-EFCE-4AA1-80AE-9536D93356F9}" type="slidenum">
              <a:rPr lang="fr-FR"/>
              <a:pPr fontAlgn="base">
                <a:spcBef>
                  <a:spcPct val="0"/>
                </a:spcBef>
                <a:spcAft>
                  <a:spcPct val="0"/>
                </a:spcAft>
                <a:defRPr/>
              </a:pPr>
              <a:t>139</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464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1981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B7F807-314B-4AFB-B386-FB7823AF7F6D}" type="slidenum">
              <a:rPr lang="fr-FR"/>
              <a:pPr fontAlgn="base">
                <a:spcBef>
                  <a:spcPct val="0"/>
                </a:spcBef>
                <a:spcAft>
                  <a:spcPct val="0"/>
                </a:spcAft>
                <a:defRPr/>
              </a:pPr>
              <a:t>140</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484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2185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234131-1751-42C5-9B7C-23AB387BF5EC}" type="slidenum">
              <a:rPr lang="fr-FR"/>
              <a:pPr fontAlgn="base">
                <a:spcBef>
                  <a:spcPct val="0"/>
                </a:spcBef>
                <a:spcAft>
                  <a:spcPct val="0"/>
                </a:spcAft>
                <a:defRPr/>
              </a:pPr>
              <a:t>141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48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4819" name="Espace réservé du numéro de diapositiv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EAD2EF0F-7829-4BB8-8E50-FB5DA1AF8C41}" type="slidenum">
              <a:rPr lang="fr-FR" sz="1300">
                <a:latin typeface="Calibri" pitchFamily="34" charset="0"/>
              </a:rPr>
              <a:pPr algn="r"/>
              <a:t>16</a:t>
            </a:fld>
            <a:endParaRPr lang="fr-FR" sz="13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8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6867" name="Espace réservé du numéro de diapositiv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80D4A219-35C2-4B1C-AC52-E9DA9E2E2695}" type="slidenum">
              <a:rPr lang="fr-FR" sz="1300">
                <a:latin typeface="Calibri" pitchFamily="34" charset="0"/>
              </a:rPr>
              <a:pPr algn="r"/>
              <a:t>17</a:t>
            </a:fld>
            <a:endParaRPr lang="fr-FR" sz="13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8915" name="Espace réservé du numéro de diapositiv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65923EB7-A21E-4205-95FA-BB7706894B68}" type="slidenum">
              <a:rPr lang="fr-FR" sz="1300">
                <a:latin typeface="Calibri" pitchFamily="34" charset="0"/>
              </a:rPr>
              <a:pPr algn="r"/>
              <a:t>18</a:t>
            </a:fld>
            <a:endParaRPr lang="fr-FR" sz="13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0963" name="Espace réservé du numéro de diapositiv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F8A9944A-1531-4DAC-B3F9-6844CE6C0430}" type="slidenum">
              <a:rPr lang="fr-FR" sz="1300">
                <a:latin typeface="Calibri" pitchFamily="34" charset="0"/>
              </a:rPr>
              <a:pPr algn="r"/>
              <a:t>19</a:t>
            </a:fld>
            <a:endParaRPr lang="fr-FR" sz="13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3011" name="Espace réservé du numéro de diapositiv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1DDFFC49-FAA3-4E15-9F4B-EFD123F84790}" type="slidenum">
              <a:rPr lang="fr-FR" sz="1300">
                <a:latin typeface="Calibri" pitchFamily="34" charset="0"/>
              </a:rPr>
              <a:pPr algn="r"/>
              <a:t>20</a:t>
            </a:fld>
            <a:endParaRPr lang="fr-FR" sz="13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5059" name="Espace réservé du numéro de diapositiv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a:fld id="{590CA88D-137F-40C5-B374-325C1D9B1C22}" type="slidenum">
              <a:rPr lang="fr-FR" sz="1300">
                <a:latin typeface="Calibri" pitchFamily="34" charset="0"/>
              </a:rPr>
              <a:pPr algn="r"/>
              <a:t>21</a:t>
            </a:fld>
            <a:endParaRPr lang="fr-FR" sz="13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C8F0F5CA-4E3D-4867-8593-1F3C13E38C47}" type="datetime1">
              <a:rPr lang="fr-FR"/>
              <a:pPr>
                <a:defRPr/>
              </a:pPr>
              <a:t>01/03/2011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7F27B59-F156-48EE-9538-ABE24CD5A6B1}"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3394B7D-3478-43E3-A07C-29C3F114C737}" type="datetime1">
              <a:rPr lang="fr-FR"/>
              <a:pPr>
                <a:defRPr/>
              </a:pPr>
              <a:t>01/03/2011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55FA622-2034-47BB-812C-A6F51A2B9EEF}"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06D877B-EDD7-436A-9D4B-1AAE4EBC81C5}" type="datetime1">
              <a:rPr lang="fr-FR"/>
              <a:pPr>
                <a:defRPr/>
              </a:pPr>
              <a:t>01/03/2011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C01A376-46E6-4689-8AA6-9FB401A0E24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A8E5389-20F0-4F57-8E80-2EBEFB572CF7}" type="datetime1">
              <a:rPr lang="fr-FR"/>
              <a:pPr>
                <a:defRPr/>
              </a:pPr>
              <a:t>01/03/2011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79603E0-C1DC-4B33-A4D8-5D9A60098355}"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93C2999-E5E5-4DC2-8ECA-2FDEA17871AC}" type="datetime1">
              <a:rPr lang="fr-FR"/>
              <a:pPr>
                <a:defRPr/>
              </a:pPr>
              <a:t>01/03/2011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D1D1AEF-1ECF-4387-94BF-40BD411495E6}"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6966CF73-2A67-403A-A9DD-A82EA34C4727}" type="datetime1">
              <a:rPr lang="fr-FR"/>
              <a:pPr>
                <a:defRPr/>
              </a:pPr>
              <a:t>01/03/2011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E135BF3-D5BF-4AD9-B63A-23DF872BF638}"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0B5B9FC7-9509-4511-A802-D166B3D23C6F}" type="datetime1">
              <a:rPr lang="fr-FR"/>
              <a:pPr>
                <a:defRPr/>
              </a:pPr>
              <a:t>01/03/2011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12633B08-AC96-4B0E-AEE7-8AEFA0B0FF0D}"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92E794D2-1095-4AF2-BB58-04457302E5B9}" type="datetime1">
              <a:rPr lang="fr-FR"/>
              <a:pPr>
                <a:defRPr/>
              </a:pPr>
              <a:t>01/03/2011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4A8D7310-EC5B-4637-A5A8-3FB98C62CD2D}"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29ACF10-C6BD-4AAD-A65A-660A4F7F558F}" type="datetime1">
              <a:rPr lang="fr-FR"/>
              <a:pPr>
                <a:defRPr/>
              </a:pPr>
              <a:t>01/03/2011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5DBA9F66-29E5-47E7-BE45-53617D092AA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84E97AE-BD9B-4F40-A133-F5702834AC47}" type="datetime1">
              <a:rPr lang="fr-FR"/>
              <a:pPr>
                <a:defRPr/>
              </a:pPr>
              <a:t>01/03/2011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8FDDBF8-1118-4DDF-B70E-8460DDB137B3}"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BDCE7D3-221D-4898-BC1A-D53A4B084247}" type="datetime1">
              <a:rPr lang="fr-FR"/>
              <a:pPr>
                <a:defRPr/>
              </a:pPr>
              <a:t>01/03/2011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E37495D-35A1-4578-8B1D-1DBEB2061E6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3556DDA-5237-4BB5-B97A-9E1E696D1EBD}" type="datetime1">
              <a:rPr lang="fr-FR"/>
              <a:pPr>
                <a:defRPr/>
              </a:pPr>
              <a:t>01/03/2011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2932121-1D1A-4E9C-86F5-D5D2A9C7A1C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67" r:id="rId1"/>
    <p:sldLayoutId id="2147483766" r:id="rId2"/>
    <p:sldLayoutId id="2147483765" r:id="rId3"/>
    <p:sldLayoutId id="2147483764" r:id="rId4"/>
    <p:sldLayoutId id="2147483763" r:id="rId5"/>
    <p:sldLayoutId id="2147483762" r:id="rId6"/>
    <p:sldLayoutId id="2147483761" r:id="rId7"/>
    <p:sldLayoutId id="2147483760" r:id="rId8"/>
    <p:sldLayoutId id="2147483759" r:id="rId9"/>
    <p:sldLayoutId id="2147483758" r:id="rId10"/>
    <p:sldLayoutId id="214748375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 Id="rId9"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png"/><Relationship Id="rId2"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3.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image" Target="../media/image16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74.png"/></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0.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82.png"/><Relationship Id="rId4" Type="http://schemas.openxmlformats.org/officeDocument/2006/relationships/image" Target="../media/image18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0.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85.png"/><Relationship Id="rId4" Type="http://schemas.openxmlformats.org/officeDocument/2006/relationships/image" Target="../media/image184.png"/></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88.png"/><Relationship Id="rId7" Type="http://schemas.openxmlformats.org/officeDocument/2006/relationships/image" Target="../media/image1.png"/><Relationship Id="rId2" Type="http://schemas.openxmlformats.org/officeDocument/2006/relationships/image" Target="../media/image187.png"/><Relationship Id="rId1" Type="http://schemas.openxmlformats.org/officeDocument/2006/relationships/slideLayout" Target="../slideLayouts/slideLayout2.xml"/><Relationship Id="rId6" Type="http://schemas.openxmlformats.org/officeDocument/2006/relationships/image" Target="../media/image191.png"/><Relationship Id="rId5" Type="http://schemas.openxmlformats.org/officeDocument/2006/relationships/image" Target="../media/image190.png"/><Relationship Id="rId4" Type="http://schemas.openxmlformats.org/officeDocument/2006/relationships/image" Target="../media/image189.png"/></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8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tags" Target="../tags/tag3.xml"/><Relationship Id="rId21" Type="http://schemas.openxmlformats.org/officeDocument/2006/relationships/image" Target="../media/image25.png"/><Relationship Id="rId7" Type="http://schemas.openxmlformats.org/officeDocument/2006/relationships/tags" Target="../tags/tag7.xml"/><Relationship Id="rId12" Type="http://schemas.openxmlformats.org/officeDocument/2006/relationships/image" Target="../media/image1.png"/><Relationship Id="rId17" Type="http://schemas.openxmlformats.org/officeDocument/2006/relationships/image" Target="../media/image21.png"/><Relationship Id="rId2" Type="http://schemas.openxmlformats.org/officeDocument/2006/relationships/tags" Target="../tags/tag2.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3.xml"/><Relationship Id="rId5" Type="http://schemas.openxmlformats.org/officeDocument/2006/relationships/tags" Target="../tags/tag5.xml"/><Relationship Id="rId15" Type="http://schemas.openxmlformats.org/officeDocument/2006/relationships/image" Target="../media/image19.png"/><Relationship Id="rId10" Type="http://schemas.openxmlformats.org/officeDocument/2006/relationships/slideLayout" Target="../slideLayouts/slideLayout7.xml"/><Relationship Id="rId19" Type="http://schemas.openxmlformats.org/officeDocument/2006/relationships/image" Target="../media/image23.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8.png"/></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2.xml"/><Relationship Id="rId7" Type="http://schemas.openxmlformats.org/officeDocument/2006/relationships/image" Target="../media/image1.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4.xml"/><Relationship Id="rId11" Type="http://schemas.openxmlformats.org/officeDocument/2006/relationships/image" Target="../media/image28.png"/><Relationship Id="rId5" Type="http://schemas.openxmlformats.org/officeDocument/2006/relationships/slideLayout" Target="../slideLayouts/slideLayout7.xml"/><Relationship Id="rId10" Type="http://schemas.openxmlformats.org/officeDocument/2006/relationships/image" Target="../media/image27.png"/><Relationship Id="rId4" Type="http://schemas.openxmlformats.org/officeDocument/2006/relationships/tags" Target="../tags/tag13.xml"/><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33.png"/><Relationship Id="rId3" Type="http://schemas.openxmlformats.org/officeDocument/2006/relationships/tags" Target="../tags/tag16.xml"/><Relationship Id="rId7" Type="http://schemas.openxmlformats.org/officeDocument/2006/relationships/notesSlide" Target="../notesSlides/notesSlide5.xml"/><Relationship Id="rId12" Type="http://schemas.openxmlformats.org/officeDocument/2006/relationships/image" Target="../media/image3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7.xml"/><Relationship Id="rId11" Type="http://schemas.openxmlformats.org/officeDocument/2006/relationships/image" Target="../media/image31.png"/><Relationship Id="rId5" Type="http://schemas.openxmlformats.org/officeDocument/2006/relationships/tags" Target="../tags/tag18.xml"/><Relationship Id="rId10" Type="http://schemas.openxmlformats.org/officeDocument/2006/relationships/image" Target="../media/image30.png"/><Relationship Id="rId4" Type="http://schemas.openxmlformats.org/officeDocument/2006/relationships/tags" Target="../tags/tag17.xm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notesSlide" Target="../notesSlides/notesSlide6.xml"/><Relationship Id="rId18" Type="http://schemas.openxmlformats.org/officeDocument/2006/relationships/image" Target="../media/image37.png"/><Relationship Id="rId3" Type="http://schemas.openxmlformats.org/officeDocument/2006/relationships/tags" Target="../tags/tag21.xml"/><Relationship Id="rId21" Type="http://schemas.openxmlformats.org/officeDocument/2006/relationships/image" Target="../media/image40.png"/><Relationship Id="rId7" Type="http://schemas.openxmlformats.org/officeDocument/2006/relationships/tags" Target="../tags/tag25.xml"/><Relationship Id="rId12" Type="http://schemas.openxmlformats.org/officeDocument/2006/relationships/slideLayout" Target="../slideLayouts/slideLayout7.xml"/><Relationship Id="rId17" Type="http://schemas.openxmlformats.org/officeDocument/2006/relationships/image" Target="../media/image36.png"/><Relationship Id="rId2" Type="http://schemas.openxmlformats.org/officeDocument/2006/relationships/tags" Target="../tags/tag20.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image" Target="../media/image43.png"/><Relationship Id="rId5" Type="http://schemas.openxmlformats.org/officeDocument/2006/relationships/tags" Target="../tags/tag23.xml"/><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tags" Target="../tags/tag28.xml"/><Relationship Id="rId19" Type="http://schemas.openxmlformats.org/officeDocument/2006/relationships/image" Target="../media/image38.png"/><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1.png"/><Relationship Id="rId22"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47.png"/><Relationship Id="rId3" Type="http://schemas.openxmlformats.org/officeDocument/2006/relationships/tags" Target="../tags/tag32.xml"/><Relationship Id="rId7" Type="http://schemas.openxmlformats.org/officeDocument/2006/relationships/notesSlide" Target="../notesSlides/notesSlide7.xml"/><Relationship Id="rId12" Type="http://schemas.openxmlformats.org/officeDocument/2006/relationships/image" Target="../media/image46.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7.xml"/><Relationship Id="rId11" Type="http://schemas.openxmlformats.org/officeDocument/2006/relationships/image" Target="../media/image45.png"/><Relationship Id="rId5" Type="http://schemas.openxmlformats.org/officeDocument/2006/relationships/tags" Target="../tags/tag34.xml"/><Relationship Id="rId10" Type="http://schemas.openxmlformats.org/officeDocument/2006/relationships/image" Target="../media/image30.png"/><Relationship Id="rId4" Type="http://schemas.openxmlformats.org/officeDocument/2006/relationships/tags" Target="../tags/tag33.xml"/><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2.png"/><Relationship Id="rId3" Type="http://schemas.openxmlformats.org/officeDocument/2006/relationships/tags" Target="../tags/tag37.xml"/><Relationship Id="rId7" Type="http://schemas.openxmlformats.org/officeDocument/2006/relationships/notesSlide" Target="../notesSlides/notesSlide8.xml"/><Relationship Id="rId12" Type="http://schemas.openxmlformats.org/officeDocument/2006/relationships/image" Target="../media/image51.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7.xml"/><Relationship Id="rId11" Type="http://schemas.openxmlformats.org/officeDocument/2006/relationships/image" Target="../media/image50.png"/><Relationship Id="rId5" Type="http://schemas.openxmlformats.org/officeDocument/2006/relationships/tags" Target="../tags/tag39.xml"/><Relationship Id="rId10" Type="http://schemas.openxmlformats.org/officeDocument/2006/relationships/image" Target="../media/image49.png"/><Relationship Id="rId4" Type="http://schemas.openxmlformats.org/officeDocument/2006/relationships/tags" Target="../tags/tag38.xml"/><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1.png"/><Relationship Id="rId3" Type="http://schemas.openxmlformats.org/officeDocument/2006/relationships/tags" Target="../tags/tag42.xml"/><Relationship Id="rId7" Type="http://schemas.openxmlformats.org/officeDocument/2006/relationships/slideLayout" Target="../slideLayouts/slideLayout7.xml"/><Relationship Id="rId12" Type="http://schemas.openxmlformats.org/officeDocument/2006/relationships/image" Target="../media/image8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82.png"/><Relationship Id="rId5" Type="http://schemas.openxmlformats.org/officeDocument/2006/relationships/tags" Target="../tags/tag44.xml"/><Relationship Id="rId10" Type="http://schemas.openxmlformats.org/officeDocument/2006/relationships/image" Target="../media/image81.png"/><Relationship Id="rId4" Type="http://schemas.openxmlformats.org/officeDocument/2006/relationships/tags" Target="../tags/tag43.xml"/><Relationship Id="rId9" Type="http://schemas.openxmlformats.org/officeDocument/2006/relationships/image" Target="../media/image18.png"/></Relationships>
</file>

<file path=ppt/slides/_rels/slide43.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85.png"/><Relationship Id="rId18" Type="http://schemas.openxmlformats.org/officeDocument/2006/relationships/image" Target="../media/image1.pn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image" Target="../media/image84.png"/><Relationship Id="rId17" Type="http://schemas.openxmlformats.org/officeDocument/2006/relationships/image" Target="../media/image88.png"/><Relationship Id="rId2" Type="http://schemas.openxmlformats.org/officeDocument/2006/relationships/tags" Target="../tags/tag47.xml"/><Relationship Id="rId16" Type="http://schemas.openxmlformats.org/officeDocument/2006/relationships/image" Target="../media/image81.png"/><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slideLayout" Target="../slideLayouts/slideLayout7.xml"/><Relationship Id="rId5" Type="http://schemas.openxmlformats.org/officeDocument/2006/relationships/tags" Target="../tags/tag50.xml"/><Relationship Id="rId15" Type="http://schemas.openxmlformats.org/officeDocument/2006/relationships/image" Target="../media/image87.png"/><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image" Target="../media/image86.png"/></Relationships>
</file>

<file path=ppt/slides/_rels/slide44.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18" Type="http://schemas.openxmlformats.org/officeDocument/2006/relationships/slideLayout" Target="../slideLayouts/slideLayout7.xml"/><Relationship Id="rId26" Type="http://schemas.openxmlformats.org/officeDocument/2006/relationships/image" Target="../media/image96.png"/><Relationship Id="rId3" Type="http://schemas.openxmlformats.org/officeDocument/2006/relationships/tags" Target="../tags/tag58.xml"/><Relationship Id="rId21" Type="http://schemas.openxmlformats.org/officeDocument/2006/relationships/image" Target="../media/image91.png"/><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tags" Target="../tags/tag72.xml"/><Relationship Id="rId25" Type="http://schemas.openxmlformats.org/officeDocument/2006/relationships/image" Target="../media/image95.png"/><Relationship Id="rId33" Type="http://schemas.openxmlformats.org/officeDocument/2006/relationships/image" Target="../media/image1.png"/><Relationship Id="rId2" Type="http://schemas.openxmlformats.org/officeDocument/2006/relationships/tags" Target="../tags/tag57.xml"/><Relationship Id="rId16" Type="http://schemas.openxmlformats.org/officeDocument/2006/relationships/tags" Target="../tags/tag71.xml"/><Relationship Id="rId20" Type="http://schemas.openxmlformats.org/officeDocument/2006/relationships/image" Target="../media/image90.png"/><Relationship Id="rId29" Type="http://schemas.openxmlformats.org/officeDocument/2006/relationships/image" Target="../media/image99.png"/><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24" Type="http://schemas.openxmlformats.org/officeDocument/2006/relationships/image" Target="../media/image94.png"/><Relationship Id="rId32" Type="http://schemas.openxmlformats.org/officeDocument/2006/relationships/image" Target="../media/image102.png"/><Relationship Id="rId5" Type="http://schemas.openxmlformats.org/officeDocument/2006/relationships/tags" Target="../tags/tag60.xml"/><Relationship Id="rId15" Type="http://schemas.openxmlformats.org/officeDocument/2006/relationships/tags" Target="../tags/tag70.xml"/><Relationship Id="rId23" Type="http://schemas.openxmlformats.org/officeDocument/2006/relationships/image" Target="../media/image93.png"/><Relationship Id="rId28" Type="http://schemas.openxmlformats.org/officeDocument/2006/relationships/image" Target="../media/image98.png"/><Relationship Id="rId10" Type="http://schemas.openxmlformats.org/officeDocument/2006/relationships/tags" Target="../tags/tag65.xml"/><Relationship Id="rId19" Type="http://schemas.openxmlformats.org/officeDocument/2006/relationships/image" Target="../media/image89.png"/><Relationship Id="rId31" Type="http://schemas.openxmlformats.org/officeDocument/2006/relationships/image" Target="../media/image101.png"/><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image" Target="../media/image92.png"/><Relationship Id="rId27" Type="http://schemas.openxmlformats.org/officeDocument/2006/relationships/image" Target="../media/image97.png"/><Relationship Id="rId30" Type="http://schemas.openxmlformats.org/officeDocument/2006/relationships/image" Target="../media/image100.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6.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7.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a:xfrm>
            <a:off x="722313" y="2643188"/>
            <a:ext cx="8458200" cy="1470025"/>
          </a:xfrm>
        </p:spPr>
        <p:txBody>
          <a:bodyPr/>
          <a:lstStyle/>
          <a:p>
            <a:pPr eaLnBrk="1" hangingPunct="1"/>
            <a:r>
              <a:rPr lang="fr-FR" sz="4000" smtClean="0"/>
              <a:t>Cours Commande Robuste </a:t>
            </a:r>
            <a:br>
              <a:rPr lang="fr-FR" sz="4000" smtClean="0"/>
            </a:br>
            <a:r>
              <a:rPr lang="fr-FR" sz="4000" smtClean="0"/>
              <a:t>Multi-variables</a:t>
            </a:r>
            <a:br>
              <a:rPr lang="fr-FR" sz="4000" smtClean="0"/>
            </a:br>
            <a:r>
              <a:rPr lang="fr-FR" sz="4000" smtClean="0"/>
              <a:t>Application au Chaos</a:t>
            </a:r>
          </a:p>
        </p:txBody>
      </p:sp>
      <p:sp>
        <p:nvSpPr>
          <p:cNvPr id="15362" name="Sous-titre 2"/>
          <p:cNvSpPr>
            <a:spLocks noGrp="1"/>
          </p:cNvSpPr>
          <p:nvPr>
            <p:ph type="subTitle" idx="1"/>
          </p:nvPr>
        </p:nvSpPr>
        <p:spPr>
          <a:xfrm>
            <a:off x="263525" y="6018213"/>
            <a:ext cx="4462463" cy="839787"/>
          </a:xfrm>
        </p:spPr>
        <p:txBody>
          <a:bodyPr/>
          <a:lstStyle/>
          <a:p>
            <a:pPr algn="l" eaLnBrk="1" hangingPunct="1"/>
            <a:r>
              <a:rPr lang="fr-FR" sz="1600" smtClean="0">
                <a:solidFill>
                  <a:srgbClr val="898989"/>
                </a:solidFill>
              </a:rPr>
              <a:t>LAUNAY Frédéric</a:t>
            </a:r>
          </a:p>
          <a:p>
            <a:pPr algn="l" eaLnBrk="1" hangingPunct="1"/>
            <a:r>
              <a:rPr lang="fr-FR" sz="1600" smtClean="0">
                <a:solidFill>
                  <a:srgbClr val="898989"/>
                </a:solidFill>
              </a:rPr>
              <a:t>2 mars 2011</a:t>
            </a:r>
          </a:p>
        </p:txBody>
      </p:sp>
      <p:pic>
        <p:nvPicPr>
          <p:cNvPr id="15363" name="Picture 2"/>
          <p:cNvPicPr>
            <a:picLocks noChangeAspect="1" noChangeArrowheads="1"/>
          </p:cNvPicPr>
          <p:nvPr/>
        </p:nvPicPr>
        <p:blipFill>
          <a:blip r:embed="rId2"/>
          <a:srcRect/>
          <a:stretch>
            <a:fillRect/>
          </a:stretch>
        </p:blipFill>
        <p:spPr bwMode="auto">
          <a:xfrm>
            <a:off x="0" y="642938"/>
            <a:ext cx="9144000" cy="1785937"/>
          </a:xfrm>
          <a:prstGeom prst="rect">
            <a:avLst/>
          </a:prstGeom>
          <a:noFill/>
          <a:ln w="9525">
            <a:noFill/>
            <a:miter lim="800000"/>
            <a:headEnd/>
            <a:tailEnd/>
          </a:ln>
        </p:spPr>
      </p:pic>
      <p:pic>
        <p:nvPicPr>
          <p:cNvPr id="15364" name="Picture 2"/>
          <p:cNvPicPr>
            <a:picLocks noChangeAspect="1" noChangeArrowheads="1"/>
          </p:cNvPicPr>
          <p:nvPr/>
        </p:nvPicPr>
        <p:blipFill>
          <a:blip r:embed="rId3"/>
          <a:srcRect/>
          <a:stretch>
            <a:fillRect/>
          </a:stretch>
        </p:blipFill>
        <p:spPr bwMode="auto">
          <a:xfrm>
            <a:off x="7200900" y="5984875"/>
            <a:ext cx="876300" cy="542925"/>
          </a:xfrm>
          <a:prstGeom prst="rect">
            <a:avLst/>
          </a:prstGeom>
          <a:noFill/>
          <a:ln w="9525">
            <a:noFill/>
            <a:miter lim="800000"/>
            <a:headEnd/>
            <a:tailEnd/>
          </a:ln>
        </p:spPr>
      </p:pic>
      <p:pic>
        <p:nvPicPr>
          <p:cNvPr id="15365" name="Picture 3"/>
          <p:cNvPicPr>
            <a:picLocks noChangeAspect="1" noChangeArrowheads="1"/>
          </p:cNvPicPr>
          <p:nvPr/>
        </p:nvPicPr>
        <p:blipFill>
          <a:blip r:embed="rId4"/>
          <a:srcRect/>
          <a:stretch>
            <a:fillRect/>
          </a:stretch>
        </p:blipFill>
        <p:spPr bwMode="auto">
          <a:xfrm>
            <a:off x="8150225" y="5619750"/>
            <a:ext cx="620713" cy="919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ChangeArrowheads="1"/>
          </p:cNvSpPr>
          <p:nvPr/>
        </p:nvSpPr>
        <p:spPr bwMode="auto">
          <a:xfrm>
            <a:off x="611188" y="1454150"/>
            <a:ext cx="1968500" cy="822325"/>
          </a:xfrm>
          <a:prstGeom prst="rect">
            <a:avLst/>
          </a:prstGeom>
          <a:noFill/>
          <a:ln w="25400">
            <a:noFill/>
            <a:miter lim="800000"/>
            <a:headEnd/>
            <a:tailEnd/>
          </a:ln>
        </p:spPr>
        <p:txBody>
          <a:bodyPr wrap="none">
            <a:spAutoFit/>
          </a:bodyPr>
          <a:lstStyle/>
          <a:p>
            <a:pPr eaLnBrk="0" hangingPunct="0"/>
            <a:r>
              <a:rPr lang="fr-FR" sz="2400" b="1" u="sng">
                <a:latin typeface="Times New Roman" pitchFamily="18" charset="0"/>
              </a:rPr>
              <a:t>Cycles limites</a:t>
            </a:r>
            <a:endParaRPr lang="fr-FR" sz="2400" u="sng">
              <a:latin typeface="Times New Roman" pitchFamily="18" charset="0"/>
            </a:endParaRPr>
          </a:p>
          <a:p>
            <a:pPr eaLnBrk="0" hangingPunct="0"/>
            <a:endParaRPr lang="fr-FR" sz="2400" b="1">
              <a:latin typeface="Times New Roman" pitchFamily="18" charset="0"/>
            </a:endParaRPr>
          </a:p>
        </p:txBody>
      </p:sp>
      <p:sp>
        <p:nvSpPr>
          <p:cNvPr id="25602" name="Rectangle 5"/>
          <p:cNvSpPr>
            <a:spLocks noChangeArrowheads="1"/>
          </p:cNvSpPr>
          <p:nvPr/>
        </p:nvSpPr>
        <p:spPr bwMode="auto">
          <a:xfrm>
            <a:off x="647700" y="1868488"/>
            <a:ext cx="8101013" cy="4656137"/>
          </a:xfrm>
          <a:prstGeom prst="rect">
            <a:avLst/>
          </a:prstGeom>
          <a:noFill/>
          <a:ln w="25400">
            <a:noFill/>
            <a:miter lim="800000"/>
            <a:headEnd/>
            <a:tailEnd/>
          </a:ln>
        </p:spPr>
        <p:txBody>
          <a:bodyPr>
            <a:spAutoFit/>
          </a:bodyPr>
          <a:lstStyle/>
          <a:p>
            <a:pPr eaLnBrk="0" hangingPunct="0">
              <a:spcBef>
                <a:spcPct val="50000"/>
              </a:spcBef>
            </a:pPr>
            <a:r>
              <a:rPr lang="fr-FR" sz="2400">
                <a:latin typeface="Times New Roman" pitchFamily="18" charset="0"/>
              </a:rPr>
              <a:t>Un système linéaire invariant dans le temps, pour osciller, doit avoir une paire de pôles sur l’axe imaginaire </a:t>
            </a:r>
            <a:r>
              <a:rPr lang="fr-FR" sz="2400">
                <a:latin typeface="Times New Roman" pitchFamily="18" charset="0"/>
                <a:sym typeface="Symbol" pitchFamily="18" charset="2"/>
              </a:rPr>
              <a:t></a:t>
            </a:r>
            <a:r>
              <a:rPr lang="fr-FR" sz="2400">
                <a:latin typeface="Times New Roman" pitchFamily="18" charset="0"/>
              </a:rPr>
              <a:t>fragile vis à vis de perturbations et/ou erreurs de modélisation </a:t>
            </a:r>
          </a:p>
          <a:p>
            <a:pPr eaLnBrk="0" hangingPunct="0">
              <a:spcBef>
                <a:spcPct val="50000"/>
              </a:spcBef>
            </a:pPr>
            <a:r>
              <a:rPr lang="fr-FR" sz="2400">
                <a:latin typeface="Times New Roman" pitchFamily="18" charset="0"/>
              </a:rPr>
              <a:t>De plus, l’amplitude de l’oscillation obtenue en théorie dépend uniquement de la condition initiale.</a:t>
            </a:r>
          </a:p>
          <a:p>
            <a:pPr eaLnBrk="0" hangingPunct="0">
              <a:spcBef>
                <a:spcPct val="50000"/>
              </a:spcBef>
            </a:pPr>
            <a:r>
              <a:rPr lang="fr-FR" sz="2400">
                <a:latin typeface="Times New Roman" pitchFamily="18" charset="0"/>
              </a:rPr>
              <a:t>Au contraire, les systèmes non linéaires peuvent être le siège d’oscillations, (</a:t>
            </a:r>
            <a:r>
              <a:rPr lang="fr-FR" sz="2400" b="1">
                <a:latin typeface="Times New Roman" pitchFamily="18" charset="0"/>
              </a:rPr>
              <a:t>cycles limites</a:t>
            </a:r>
            <a:r>
              <a:rPr lang="fr-FR" sz="2400">
                <a:latin typeface="Times New Roman" pitchFamily="18" charset="0"/>
              </a:rPr>
              <a:t>), caractérisées par leur amplitude et leur fréquence, indépendantes de la condition initiale et sans excitation extérieure. </a:t>
            </a:r>
          </a:p>
          <a:p>
            <a:pPr eaLnBrk="0" hangingPunct="0">
              <a:spcBef>
                <a:spcPct val="50000"/>
              </a:spcBef>
            </a:pPr>
            <a:r>
              <a:rPr lang="fr-FR" sz="2400">
                <a:latin typeface="Times New Roman" pitchFamily="18" charset="0"/>
              </a:rPr>
              <a:t>Il est donc indispensable d’utiliser un système non linéaire si l’on souhaite réaliser en pratique une oscillation stable.</a:t>
            </a:r>
          </a:p>
        </p:txBody>
      </p:sp>
      <p:grpSp>
        <p:nvGrpSpPr>
          <p:cNvPr id="25603" name="Groupe 15"/>
          <p:cNvGrpSpPr>
            <a:grpSpLocks/>
          </p:cNvGrpSpPr>
          <p:nvPr/>
        </p:nvGrpSpPr>
        <p:grpSpPr bwMode="auto">
          <a:xfrm>
            <a:off x="0" y="0"/>
            <a:ext cx="9144000" cy="6858000"/>
            <a:chOff x="0" y="0"/>
            <a:chExt cx="9144000" cy="6858000"/>
          </a:xfrm>
        </p:grpSpPr>
        <p:sp>
          <p:nvSpPr>
            <p:cNvPr id="17" name="Rectangle 1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5608"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6" name="Titre 2"/>
          <p:cNvSpPr txBox="1">
            <a:spLocks/>
          </p:cNvSpPr>
          <p:nvPr/>
        </p:nvSpPr>
        <p:spPr>
          <a:xfrm>
            <a:off x="665163"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Contexte général</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sp>
        <p:nvSpPr>
          <p:cNvPr id="8" name="Titre 2"/>
          <p:cNvSpPr txBox="1">
            <a:spLocks/>
          </p:cNvSpPr>
          <p:nvPr/>
        </p:nvSpPr>
        <p:spPr>
          <a:xfrm>
            <a:off x="685800" y="571500"/>
            <a:ext cx="7772400" cy="1470025"/>
          </a:xfrm>
          <a:prstGeom prst="rect">
            <a:avLst/>
          </a:prstGeom>
        </p:spPr>
        <p:txBody>
          <a:bodyPr anchor="ctr">
            <a:normAutofit/>
          </a:bodyPr>
          <a:lstStyle/>
          <a:p>
            <a:pPr fontAlgn="auto">
              <a:spcAft>
                <a:spcPts val="0"/>
              </a:spcAft>
              <a:defRPr/>
            </a:pPr>
            <a:r>
              <a:rPr lang="fr-FR" sz="3000" dirty="0">
                <a:solidFill>
                  <a:schemeClr val="tx2"/>
                </a:solidFill>
                <a:latin typeface="+mn-lt"/>
                <a:ea typeface="+mj-ea"/>
                <a:cs typeface="+mj-cs"/>
              </a:rPr>
              <a:t>L’algorithme</a:t>
            </a:r>
            <a:endParaRPr lang="fr-FR" sz="4000" dirty="0">
              <a:solidFill>
                <a:schemeClr val="tx2"/>
              </a:solidFill>
              <a:latin typeface="+mn-lt"/>
              <a:ea typeface="+mj-ea"/>
              <a:cs typeface="+mj-cs"/>
            </a:endParaRPr>
          </a:p>
        </p:txBody>
      </p:sp>
      <p:sp>
        <p:nvSpPr>
          <p:cNvPr id="20" name="Rectangle à coins arrondis 19"/>
          <p:cNvSpPr/>
          <p:nvPr/>
        </p:nvSpPr>
        <p:spPr>
          <a:xfrm>
            <a:off x="1143000" y="1857375"/>
            <a:ext cx="6286500"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Choisir des conditions initiales pour chaque utilisateur</a:t>
            </a:r>
          </a:p>
        </p:txBody>
      </p:sp>
      <p:sp>
        <p:nvSpPr>
          <p:cNvPr id="21" name="Rectangle à coins arrondis 20"/>
          <p:cNvSpPr/>
          <p:nvPr/>
        </p:nvSpPr>
        <p:spPr>
          <a:xfrm>
            <a:off x="1143000" y="2571750"/>
            <a:ext cx="6286500"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Jouer la trajectoire pour chaque utilisateur</a:t>
            </a:r>
          </a:p>
        </p:txBody>
      </p:sp>
      <p:sp>
        <p:nvSpPr>
          <p:cNvPr id="22" name="Rectangle à coins arrondis 21"/>
          <p:cNvSpPr/>
          <p:nvPr/>
        </p:nvSpPr>
        <p:spPr>
          <a:xfrm>
            <a:off x="1143000" y="3214688"/>
            <a:ext cx="6286500"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Calculer la somme de toutes ces trajectoires estimées</a:t>
            </a:r>
          </a:p>
        </p:txBody>
      </p:sp>
      <p:sp>
        <p:nvSpPr>
          <p:cNvPr id="23" name="Rectangle à coins arrondis 22"/>
          <p:cNvSpPr/>
          <p:nvPr/>
        </p:nvSpPr>
        <p:spPr>
          <a:xfrm>
            <a:off x="1143000" y="3857625"/>
            <a:ext cx="6286500" cy="785813"/>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Etablir le critère quadratique entre la trajectoire estimée et le signal reçu </a:t>
            </a:r>
          </a:p>
        </p:txBody>
      </p:sp>
      <p:sp>
        <p:nvSpPr>
          <p:cNvPr id="24" name="Rectangle à coins arrondis 23"/>
          <p:cNvSpPr/>
          <p:nvPr/>
        </p:nvSpPr>
        <p:spPr>
          <a:xfrm>
            <a:off x="1143000" y="5286375"/>
            <a:ext cx="2928938" cy="785813"/>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fr-FR" dirty="0">
                <a:solidFill>
                  <a:schemeClr val="bg1"/>
                </a:solidFill>
              </a:rPr>
              <a:t>Estimer de nouvelles conditions initiales  </a:t>
            </a:r>
          </a:p>
        </p:txBody>
      </p:sp>
      <p:cxnSp>
        <p:nvCxnSpPr>
          <p:cNvPr id="26" name="Connecteur droit avec flèche 25"/>
          <p:cNvCxnSpPr>
            <a:stCxn id="20" idx="2"/>
            <a:endCxn id="21" idx="0"/>
          </p:cNvCxnSpPr>
          <p:nvPr/>
        </p:nvCxnSpPr>
        <p:spPr>
          <a:xfrm rot="5400000">
            <a:off x="4142582" y="2428081"/>
            <a:ext cx="285750"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Connecteur droit avec flèche 26"/>
          <p:cNvCxnSpPr/>
          <p:nvPr/>
        </p:nvCxnSpPr>
        <p:spPr>
          <a:xfrm rot="5400000">
            <a:off x="4144169" y="3142456"/>
            <a:ext cx="2857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Connecteur droit avec flèche 27"/>
          <p:cNvCxnSpPr/>
          <p:nvPr/>
        </p:nvCxnSpPr>
        <p:spPr>
          <a:xfrm rot="5400000">
            <a:off x="4144169" y="3785394"/>
            <a:ext cx="2857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4" name="Connecteur droit avec flèche 33"/>
          <p:cNvCxnSpPr/>
          <p:nvPr/>
        </p:nvCxnSpPr>
        <p:spPr>
          <a:xfrm rot="5400000">
            <a:off x="2249488" y="4965700"/>
            <a:ext cx="642938"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3980" name="ZoneTexte 40"/>
          <p:cNvSpPr txBox="1">
            <a:spLocks noChangeArrowheads="1"/>
          </p:cNvSpPr>
          <p:nvPr/>
        </p:nvSpPr>
        <p:spPr bwMode="auto">
          <a:xfrm>
            <a:off x="2571750" y="4786313"/>
            <a:ext cx="2428875" cy="369887"/>
          </a:xfrm>
          <a:prstGeom prst="rect">
            <a:avLst/>
          </a:prstGeom>
          <a:noFill/>
          <a:ln w="9525">
            <a:noFill/>
            <a:miter lim="800000"/>
            <a:headEnd/>
            <a:tailEnd/>
          </a:ln>
        </p:spPr>
        <p:txBody>
          <a:bodyPr>
            <a:spAutoFit/>
          </a:bodyPr>
          <a:lstStyle/>
          <a:p>
            <a:r>
              <a:rPr lang="fr-FR">
                <a:latin typeface="Calibri" pitchFamily="34" charset="0"/>
              </a:rPr>
              <a:t>Critère&gt;Seuil</a:t>
            </a:r>
          </a:p>
        </p:txBody>
      </p:sp>
      <p:cxnSp>
        <p:nvCxnSpPr>
          <p:cNvPr id="16" name="Forme 15"/>
          <p:cNvCxnSpPr>
            <a:stCxn id="24" idx="2"/>
            <a:endCxn id="21" idx="1"/>
          </p:cNvCxnSpPr>
          <p:nvPr/>
        </p:nvCxnSpPr>
        <p:spPr>
          <a:xfrm rot="5400000" flipH="1">
            <a:off x="231775" y="3697288"/>
            <a:ext cx="3286125" cy="1463675"/>
          </a:xfrm>
          <a:prstGeom prst="bentConnector4">
            <a:avLst>
              <a:gd name="adj1" fmla="val -6956"/>
              <a:gd name="adj2" fmla="val 135556"/>
            </a:avLst>
          </a:prstGeom>
          <a:ln>
            <a:tailEnd type="arrow"/>
          </a:ln>
        </p:spPr>
        <p:style>
          <a:lnRef idx="3">
            <a:schemeClr val="accent1"/>
          </a:lnRef>
          <a:fillRef idx="0">
            <a:schemeClr val="accent1"/>
          </a:fillRef>
          <a:effectRef idx="2">
            <a:schemeClr val="accent1"/>
          </a:effectRef>
          <a:fontRef idx="minor">
            <a:schemeClr val="tx1"/>
          </a:fontRef>
        </p:style>
      </p:cxnSp>
      <p:sp>
        <p:nvSpPr>
          <p:cNvPr id="30" name="Rectangle à coins arrondis 29"/>
          <p:cNvSpPr/>
          <p:nvPr/>
        </p:nvSpPr>
        <p:spPr>
          <a:xfrm>
            <a:off x="4572000" y="5286375"/>
            <a:ext cx="1928813"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Synchronisation</a:t>
            </a:r>
          </a:p>
        </p:txBody>
      </p:sp>
      <p:cxnSp>
        <p:nvCxnSpPr>
          <p:cNvPr id="31" name="Connecteur droit avec flèche 30"/>
          <p:cNvCxnSpPr/>
          <p:nvPr/>
        </p:nvCxnSpPr>
        <p:spPr>
          <a:xfrm rot="5400000">
            <a:off x="5108575" y="4965700"/>
            <a:ext cx="64293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3984" name="ZoneTexte 31"/>
          <p:cNvSpPr txBox="1">
            <a:spLocks noChangeArrowheads="1"/>
          </p:cNvSpPr>
          <p:nvPr/>
        </p:nvSpPr>
        <p:spPr bwMode="auto">
          <a:xfrm>
            <a:off x="5429250" y="4786313"/>
            <a:ext cx="2428875" cy="369887"/>
          </a:xfrm>
          <a:prstGeom prst="rect">
            <a:avLst/>
          </a:prstGeom>
          <a:noFill/>
          <a:ln w="9525">
            <a:noFill/>
            <a:miter lim="800000"/>
            <a:headEnd/>
            <a:tailEnd/>
          </a:ln>
        </p:spPr>
        <p:txBody>
          <a:bodyPr>
            <a:spAutoFit/>
          </a:bodyPr>
          <a:lstStyle/>
          <a:p>
            <a:r>
              <a:rPr lang="fr-FR">
                <a:latin typeface="Calibri" pitchFamily="34" charset="0"/>
              </a:rPr>
              <a:t>Critère&lt;Seuil</a:t>
            </a:r>
          </a:p>
        </p:txBody>
      </p:sp>
      <p:sp>
        <p:nvSpPr>
          <p:cNvPr id="25" name="Espace réservé du numéro de diapositive 24"/>
          <p:cNvSpPr>
            <a:spLocks noGrp="1"/>
          </p:cNvSpPr>
          <p:nvPr>
            <p:ph type="sldNum" sz="quarter" idx="12"/>
          </p:nvPr>
        </p:nvSpPr>
        <p:spPr/>
        <p:txBody>
          <a:bodyPr/>
          <a:lstStyle/>
          <a:p>
            <a:pPr>
              <a:defRPr/>
            </a:pPr>
            <a:fld id="{4532FB09-A842-415A-B84B-752A7824AAA8}" type="slidenum">
              <a:rPr lang="fr-FR"/>
              <a:pPr>
                <a:defRPr/>
              </a:pPr>
              <a:t>100</a:t>
            </a:fld>
            <a:endParaRPr lang="fr-FR"/>
          </a:p>
        </p:txBody>
      </p:sp>
      <p:grpSp>
        <p:nvGrpSpPr>
          <p:cNvPr id="83986" name="Groupe 39"/>
          <p:cNvGrpSpPr>
            <a:grpSpLocks/>
          </p:cNvGrpSpPr>
          <p:nvPr/>
        </p:nvGrpSpPr>
        <p:grpSpPr bwMode="auto">
          <a:xfrm>
            <a:off x="0" y="0"/>
            <a:ext cx="9144000" cy="6858000"/>
            <a:chOff x="0" y="0"/>
            <a:chExt cx="9144000" cy="6858000"/>
          </a:xfrm>
        </p:grpSpPr>
        <p:sp>
          <p:nvSpPr>
            <p:cNvPr id="43" name="Rectangle 42"/>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44"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45" name="ZoneTexte 44"/>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dirty="0" err="1">
                  <a:solidFill>
                    <a:schemeClr val="bg1">
                      <a:lumMod val="85000"/>
                    </a:schemeClr>
                  </a:solidFill>
                  <a:effectLst>
                    <a:outerShdw blurRad="38100" dist="38100" dir="2700000" algn="tl">
                      <a:srgbClr val="000000">
                        <a:alpha val="43137"/>
                      </a:srgbClr>
                    </a:outerShdw>
                  </a:effectLst>
                  <a:latin typeface="+mn-lt"/>
                </a:rPr>
                <a:t>Paramétrisation</a:t>
              </a:r>
              <a:r>
                <a:rPr lang="fr-FR" sz="1400" dirty="0">
                  <a:solidFill>
                    <a:schemeClr val="bg1">
                      <a:lumMod val="85000"/>
                    </a:schemeClr>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46" name="ZoneTexte 45"/>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83991"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sp>
        <p:nvSpPr>
          <p:cNvPr id="84994" name="ZoneTexte 8"/>
          <p:cNvSpPr txBox="1">
            <a:spLocks noChangeArrowheads="1"/>
          </p:cNvSpPr>
          <p:nvPr/>
        </p:nvSpPr>
        <p:spPr bwMode="auto">
          <a:xfrm>
            <a:off x="571500" y="1500188"/>
            <a:ext cx="7786688" cy="815975"/>
          </a:xfrm>
          <a:prstGeom prst="rect">
            <a:avLst/>
          </a:prstGeom>
          <a:noFill/>
          <a:ln w="9525">
            <a:noFill/>
            <a:miter lim="800000"/>
            <a:headEnd/>
            <a:tailEnd/>
          </a:ln>
        </p:spPr>
        <p:txBody>
          <a:bodyPr>
            <a:spAutoFit/>
          </a:bodyPr>
          <a:lstStyle/>
          <a:p>
            <a:r>
              <a:rPr lang="fr-FR" b="1">
                <a:latin typeface="Calibri" pitchFamily="34" charset="0"/>
              </a:rPr>
              <a:t>Recherche par une méthode de descente à pas fixe: itération 1</a:t>
            </a:r>
          </a:p>
          <a:p>
            <a:endParaRPr lang="fr-FR" sz="1100">
              <a:latin typeface="Calibri" pitchFamily="34" charset="0"/>
            </a:endParaRPr>
          </a:p>
          <a:p>
            <a:pPr>
              <a:buFont typeface="Arial" charset="0"/>
              <a:buChar char="•"/>
            </a:pPr>
            <a:endParaRPr lang="fr-FR">
              <a:latin typeface="Calibri" pitchFamily="34" charset="0"/>
            </a:endParaRPr>
          </a:p>
        </p:txBody>
      </p:sp>
      <p:pic>
        <p:nvPicPr>
          <p:cNvPr id="84995" name="Picture 5"/>
          <p:cNvPicPr>
            <a:picLocks noChangeAspect="1" noChangeArrowheads="1"/>
          </p:cNvPicPr>
          <p:nvPr/>
        </p:nvPicPr>
        <p:blipFill>
          <a:blip r:embed="rId2"/>
          <a:srcRect/>
          <a:stretch>
            <a:fillRect/>
          </a:stretch>
        </p:blipFill>
        <p:spPr bwMode="auto">
          <a:xfrm>
            <a:off x="257175" y="1981200"/>
            <a:ext cx="8629650" cy="3590925"/>
          </a:xfrm>
          <a:prstGeom prst="rect">
            <a:avLst/>
          </a:prstGeom>
          <a:noFill/>
          <a:ln w="9525">
            <a:noFill/>
            <a:miter lim="800000"/>
            <a:headEnd/>
            <a:tailEnd/>
          </a:ln>
        </p:spPr>
      </p:pic>
      <p:sp>
        <p:nvSpPr>
          <p:cNvPr id="84996" name="ZoneTexte 13"/>
          <p:cNvSpPr txBox="1">
            <a:spLocks noChangeArrowheads="1"/>
          </p:cNvSpPr>
          <p:nvPr/>
        </p:nvSpPr>
        <p:spPr bwMode="auto">
          <a:xfrm>
            <a:off x="5500688" y="5572125"/>
            <a:ext cx="3857625" cy="1200150"/>
          </a:xfrm>
          <a:prstGeom prst="rect">
            <a:avLst/>
          </a:prstGeom>
          <a:noFill/>
          <a:ln w="9525">
            <a:noFill/>
            <a:miter lim="800000"/>
            <a:headEnd/>
            <a:tailEnd/>
          </a:ln>
        </p:spPr>
        <p:txBody>
          <a:bodyPr>
            <a:spAutoFit/>
          </a:bodyPr>
          <a:lstStyle/>
          <a:p>
            <a:r>
              <a:rPr lang="fr-FR">
                <a:latin typeface="Calibri" pitchFamily="34" charset="0"/>
              </a:rPr>
              <a:t>	=Signal transmis</a:t>
            </a:r>
          </a:p>
          <a:p>
            <a:r>
              <a:rPr lang="fr-FR">
                <a:latin typeface="Calibri" pitchFamily="34" charset="0"/>
              </a:rPr>
              <a:t>	=Etats internes</a:t>
            </a:r>
          </a:p>
          <a:p>
            <a:r>
              <a:rPr lang="fr-FR">
                <a:latin typeface="Calibri" pitchFamily="34" charset="0"/>
              </a:rPr>
              <a:t>	 =Etats internes estimés</a:t>
            </a:r>
          </a:p>
          <a:p>
            <a:endParaRPr lang="fr-FR">
              <a:latin typeface="Calibri" pitchFamily="34" charset="0"/>
            </a:endParaRPr>
          </a:p>
        </p:txBody>
      </p:sp>
      <p:cxnSp>
        <p:nvCxnSpPr>
          <p:cNvPr id="16" name="Connecteur droit 15"/>
          <p:cNvCxnSpPr/>
          <p:nvPr/>
        </p:nvCxnSpPr>
        <p:spPr>
          <a:xfrm>
            <a:off x="5500688" y="5715000"/>
            <a:ext cx="785812"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Connecteur droit 17"/>
          <p:cNvCxnSpPr/>
          <p:nvPr/>
        </p:nvCxnSpPr>
        <p:spPr>
          <a:xfrm>
            <a:off x="5500688" y="6284913"/>
            <a:ext cx="785812" cy="1587"/>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Connecteur droit 18"/>
          <p:cNvCxnSpPr/>
          <p:nvPr/>
        </p:nvCxnSpPr>
        <p:spPr>
          <a:xfrm>
            <a:off x="5500688" y="6357938"/>
            <a:ext cx="785812" cy="1587"/>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20" name="Connecteur droit 19"/>
          <p:cNvCxnSpPr/>
          <p:nvPr/>
        </p:nvCxnSpPr>
        <p:spPr>
          <a:xfrm>
            <a:off x="5500688" y="5999163"/>
            <a:ext cx="785812" cy="1587"/>
          </a:xfrm>
          <a:prstGeom prst="line">
            <a:avLst/>
          </a:prstGeom>
          <a:ln>
            <a:solidFill>
              <a:srgbClr val="FF0000"/>
            </a:solidFill>
            <a:prstDash val="sysDash"/>
          </a:ln>
        </p:spPr>
        <p:style>
          <a:lnRef idx="3">
            <a:schemeClr val="accent6"/>
          </a:lnRef>
          <a:fillRef idx="0">
            <a:schemeClr val="accent6"/>
          </a:fillRef>
          <a:effectRef idx="2">
            <a:schemeClr val="accent6"/>
          </a:effectRef>
          <a:fontRef idx="minor">
            <a:schemeClr val="tx1"/>
          </a:fontRef>
        </p:style>
      </p:cxnSp>
      <p:cxnSp>
        <p:nvCxnSpPr>
          <p:cNvPr id="21" name="Connecteur droit 20"/>
          <p:cNvCxnSpPr/>
          <p:nvPr/>
        </p:nvCxnSpPr>
        <p:spPr>
          <a:xfrm>
            <a:off x="5500688" y="6072188"/>
            <a:ext cx="785812" cy="1587"/>
          </a:xfrm>
          <a:prstGeom prst="line">
            <a:avLst/>
          </a:prstGeom>
          <a:ln>
            <a:solidFill>
              <a:srgbClr val="00B050"/>
            </a:solidFill>
            <a:prstDash val="sysDash"/>
          </a:ln>
        </p:spPr>
        <p:style>
          <a:lnRef idx="3">
            <a:schemeClr val="accent6"/>
          </a:lnRef>
          <a:fillRef idx="0">
            <a:schemeClr val="accent6"/>
          </a:fillRef>
          <a:effectRef idx="2">
            <a:schemeClr val="accent6"/>
          </a:effectRef>
          <a:fontRef idx="minor">
            <a:schemeClr val="tx1"/>
          </a:fontRef>
        </p:style>
      </p:cxnSp>
      <p:sp>
        <p:nvSpPr>
          <p:cNvPr id="13" name="Espace réservé du numéro de diapositive 12"/>
          <p:cNvSpPr>
            <a:spLocks noGrp="1"/>
          </p:cNvSpPr>
          <p:nvPr>
            <p:ph type="sldNum" sz="quarter" idx="12"/>
          </p:nvPr>
        </p:nvSpPr>
        <p:spPr/>
        <p:txBody>
          <a:bodyPr/>
          <a:lstStyle/>
          <a:p>
            <a:pPr>
              <a:defRPr/>
            </a:pPr>
            <a:fld id="{125F8D86-7624-4B50-93FB-862237EE49D6}" type="slidenum">
              <a:rPr lang="fr-FR"/>
              <a:pPr>
                <a:defRPr/>
              </a:pPr>
              <a:t>101</a:t>
            </a:fld>
            <a:endParaRPr lang="fr-FR"/>
          </a:p>
        </p:txBody>
      </p:sp>
      <p:grpSp>
        <p:nvGrpSpPr>
          <p:cNvPr id="85003" name="Groupe 32"/>
          <p:cNvGrpSpPr>
            <a:grpSpLocks/>
          </p:cNvGrpSpPr>
          <p:nvPr/>
        </p:nvGrpSpPr>
        <p:grpSpPr bwMode="auto">
          <a:xfrm>
            <a:off x="0" y="0"/>
            <a:ext cx="9144000" cy="6858000"/>
            <a:chOff x="0" y="0"/>
            <a:chExt cx="9144000" cy="6858000"/>
          </a:xfrm>
        </p:grpSpPr>
        <p:sp>
          <p:nvSpPr>
            <p:cNvPr id="34" name="Rectangle 33"/>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35"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36" name="ZoneTexte 35"/>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dirty="0" err="1">
                  <a:solidFill>
                    <a:schemeClr val="bg1">
                      <a:lumMod val="85000"/>
                    </a:schemeClr>
                  </a:solidFill>
                  <a:effectLst>
                    <a:outerShdw blurRad="38100" dist="38100" dir="2700000" algn="tl">
                      <a:srgbClr val="000000">
                        <a:alpha val="43137"/>
                      </a:srgbClr>
                    </a:outerShdw>
                  </a:effectLst>
                  <a:latin typeface="+mn-lt"/>
                </a:rPr>
                <a:t>Paramétrisation</a:t>
              </a:r>
              <a:r>
                <a:rPr lang="fr-FR" sz="1400" dirty="0">
                  <a:solidFill>
                    <a:schemeClr val="bg1">
                      <a:lumMod val="85000"/>
                    </a:schemeClr>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37" name="ZoneTexte 36"/>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85008"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pic>
        <p:nvPicPr>
          <p:cNvPr id="86018" name="Picture 2"/>
          <p:cNvPicPr>
            <a:picLocks noChangeAspect="1" noChangeArrowheads="1"/>
          </p:cNvPicPr>
          <p:nvPr/>
        </p:nvPicPr>
        <p:blipFill>
          <a:blip r:embed="rId2"/>
          <a:srcRect/>
          <a:stretch>
            <a:fillRect/>
          </a:stretch>
        </p:blipFill>
        <p:spPr bwMode="auto">
          <a:xfrm>
            <a:off x="257175" y="1962150"/>
            <a:ext cx="8629650" cy="3609975"/>
          </a:xfrm>
          <a:prstGeom prst="rect">
            <a:avLst/>
          </a:prstGeom>
          <a:noFill/>
          <a:ln w="9525">
            <a:noFill/>
            <a:miter lim="800000"/>
            <a:headEnd/>
            <a:tailEnd/>
          </a:ln>
        </p:spPr>
      </p:pic>
      <p:sp>
        <p:nvSpPr>
          <p:cNvPr id="86019" name="ZoneTexte 7"/>
          <p:cNvSpPr txBox="1">
            <a:spLocks noChangeArrowheads="1"/>
          </p:cNvSpPr>
          <p:nvPr/>
        </p:nvSpPr>
        <p:spPr bwMode="auto">
          <a:xfrm>
            <a:off x="571500" y="1500188"/>
            <a:ext cx="7786688" cy="815975"/>
          </a:xfrm>
          <a:prstGeom prst="rect">
            <a:avLst/>
          </a:prstGeom>
          <a:noFill/>
          <a:ln w="9525">
            <a:noFill/>
            <a:miter lim="800000"/>
            <a:headEnd/>
            <a:tailEnd/>
          </a:ln>
        </p:spPr>
        <p:txBody>
          <a:bodyPr>
            <a:spAutoFit/>
          </a:bodyPr>
          <a:lstStyle/>
          <a:p>
            <a:r>
              <a:rPr lang="fr-FR" b="1">
                <a:latin typeface="Calibri" pitchFamily="34" charset="0"/>
              </a:rPr>
              <a:t>Recherche par une méthode de descente à pas fixe: itération 25</a:t>
            </a:r>
          </a:p>
          <a:p>
            <a:endParaRPr lang="fr-FR" sz="1100">
              <a:latin typeface="Calibri" pitchFamily="34" charset="0"/>
            </a:endParaRPr>
          </a:p>
          <a:p>
            <a:pPr>
              <a:buFont typeface="Arial" charset="0"/>
              <a:buChar char="•"/>
            </a:pPr>
            <a:endParaRPr lang="fr-FR">
              <a:latin typeface="Calibri" pitchFamily="34" charset="0"/>
            </a:endParaRPr>
          </a:p>
        </p:txBody>
      </p:sp>
      <p:sp>
        <p:nvSpPr>
          <p:cNvPr id="86020" name="ZoneTexte 9"/>
          <p:cNvSpPr txBox="1">
            <a:spLocks noChangeArrowheads="1"/>
          </p:cNvSpPr>
          <p:nvPr/>
        </p:nvSpPr>
        <p:spPr bwMode="auto">
          <a:xfrm>
            <a:off x="5500688" y="5572125"/>
            <a:ext cx="3857625" cy="1200150"/>
          </a:xfrm>
          <a:prstGeom prst="rect">
            <a:avLst/>
          </a:prstGeom>
          <a:noFill/>
          <a:ln w="9525">
            <a:noFill/>
            <a:miter lim="800000"/>
            <a:headEnd/>
            <a:tailEnd/>
          </a:ln>
        </p:spPr>
        <p:txBody>
          <a:bodyPr>
            <a:spAutoFit/>
          </a:bodyPr>
          <a:lstStyle/>
          <a:p>
            <a:r>
              <a:rPr lang="fr-FR">
                <a:latin typeface="Calibri" pitchFamily="34" charset="0"/>
              </a:rPr>
              <a:t>	=Signal transmis</a:t>
            </a:r>
          </a:p>
          <a:p>
            <a:r>
              <a:rPr lang="fr-FR">
                <a:latin typeface="Calibri" pitchFamily="34" charset="0"/>
              </a:rPr>
              <a:t>	=Etats internes</a:t>
            </a:r>
          </a:p>
          <a:p>
            <a:r>
              <a:rPr lang="fr-FR">
                <a:latin typeface="Calibri" pitchFamily="34" charset="0"/>
              </a:rPr>
              <a:t>	 =Etats internes estimés</a:t>
            </a:r>
          </a:p>
          <a:p>
            <a:endParaRPr lang="fr-FR">
              <a:latin typeface="Calibri" pitchFamily="34" charset="0"/>
            </a:endParaRPr>
          </a:p>
        </p:txBody>
      </p:sp>
      <p:cxnSp>
        <p:nvCxnSpPr>
          <p:cNvPr id="11" name="Connecteur droit 10"/>
          <p:cNvCxnSpPr/>
          <p:nvPr/>
        </p:nvCxnSpPr>
        <p:spPr>
          <a:xfrm>
            <a:off x="5500688" y="5715000"/>
            <a:ext cx="785812"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Connecteur droit 11"/>
          <p:cNvCxnSpPr/>
          <p:nvPr/>
        </p:nvCxnSpPr>
        <p:spPr>
          <a:xfrm>
            <a:off x="5500688" y="6284913"/>
            <a:ext cx="785812" cy="1587"/>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3" name="Connecteur droit 12"/>
          <p:cNvCxnSpPr/>
          <p:nvPr/>
        </p:nvCxnSpPr>
        <p:spPr>
          <a:xfrm>
            <a:off x="5500688" y="6357938"/>
            <a:ext cx="785812" cy="1587"/>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14" name="Connecteur droit 13"/>
          <p:cNvCxnSpPr/>
          <p:nvPr/>
        </p:nvCxnSpPr>
        <p:spPr>
          <a:xfrm>
            <a:off x="5500688" y="5999163"/>
            <a:ext cx="785812" cy="1587"/>
          </a:xfrm>
          <a:prstGeom prst="line">
            <a:avLst/>
          </a:prstGeom>
          <a:ln>
            <a:solidFill>
              <a:srgbClr val="FF0000"/>
            </a:solidFill>
            <a:prstDash val="sysDash"/>
          </a:ln>
        </p:spPr>
        <p:style>
          <a:lnRef idx="3">
            <a:schemeClr val="accent6"/>
          </a:lnRef>
          <a:fillRef idx="0">
            <a:schemeClr val="accent6"/>
          </a:fillRef>
          <a:effectRef idx="2">
            <a:schemeClr val="accent6"/>
          </a:effectRef>
          <a:fontRef idx="minor">
            <a:schemeClr val="tx1"/>
          </a:fontRef>
        </p:style>
      </p:cxnSp>
      <p:cxnSp>
        <p:nvCxnSpPr>
          <p:cNvPr id="15" name="Connecteur droit 14"/>
          <p:cNvCxnSpPr/>
          <p:nvPr/>
        </p:nvCxnSpPr>
        <p:spPr>
          <a:xfrm>
            <a:off x="5500688" y="6072188"/>
            <a:ext cx="785812" cy="1587"/>
          </a:xfrm>
          <a:prstGeom prst="line">
            <a:avLst/>
          </a:prstGeom>
          <a:ln>
            <a:solidFill>
              <a:srgbClr val="00B050"/>
            </a:solidFill>
            <a:prstDash val="sysDash"/>
          </a:ln>
        </p:spPr>
        <p:style>
          <a:lnRef idx="3">
            <a:schemeClr val="accent6"/>
          </a:lnRef>
          <a:fillRef idx="0">
            <a:schemeClr val="accent6"/>
          </a:fillRef>
          <a:effectRef idx="2">
            <a:schemeClr val="accent6"/>
          </a:effectRef>
          <a:fontRef idx="minor">
            <a:schemeClr val="tx1"/>
          </a:fontRef>
        </p:style>
      </p:cxnSp>
      <p:sp>
        <p:nvSpPr>
          <p:cNvPr id="17" name="Espace réservé du numéro de diapositive 16"/>
          <p:cNvSpPr>
            <a:spLocks noGrp="1"/>
          </p:cNvSpPr>
          <p:nvPr>
            <p:ph type="sldNum" sz="quarter" idx="12"/>
          </p:nvPr>
        </p:nvSpPr>
        <p:spPr/>
        <p:txBody>
          <a:bodyPr/>
          <a:lstStyle/>
          <a:p>
            <a:pPr>
              <a:defRPr/>
            </a:pPr>
            <a:fld id="{8AAFB6CA-CAE1-4F3A-B26E-F343943CC3EE}" type="slidenum">
              <a:rPr lang="fr-FR"/>
              <a:pPr>
                <a:defRPr/>
              </a:pPr>
              <a:t>102</a:t>
            </a:fld>
            <a:endParaRPr lang="fr-FR"/>
          </a:p>
        </p:txBody>
      </p:sp>
      <p:grpSp>
        <p:nvGrpSpPr>
          <p:cNvPr id="86027" name="Groupe 24"/>
          <p:cNvGrpSpPr>
            <a:grpSpLocks/>
          </p:cNvGrpSpPr>
          <p:nvPr/>
        </p:nvGrpSpPr>
        <p:grpSpPr bwMode="auto">
          <a:xfrm>
            <a:off x="0" y="0"/>
            <a:ext cx="9144000" cy="6858000"/>
            <a:chOff x="0" y="0"/>
            <a:chExt cx="9144000" cy="6858000"/>
          </a:xfrm>
        </p:grpSpPr>
        <p:sp>
          <p:nvSpPr>
            <p:cNvPr id="26" name="Rectangle 2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7"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8" name="ZoneTexte 27"/>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dirty="0" err="1">
                  <a:solidFill>
                    <a:schemeClr val="bg1">
                      <a:lumMod val="85000"/>
                    </a:schemeClr>
                  </a:solidFill>
                  <a:effectLst>
                    <a:outerShdw blurRad="38100" dist="38100" dir="2700000" algn="tl">
                      <a:srgbClr val="000000">
                        <a:alpha val="43137"/>
                      </a:srgbClr>
                    </a:outerShdw>
                  </a:effectLst>
                  <a:latin typeface="+mn-lt"/>
                </a:rPr>
                <a:t>Paramétrisation</a:t>
              </a:r>
              <a:r>
                <a:rPr lang="fr-FR" sz="1400" dirty="0">
                  <a:solidFill>
                    <a:schemeClr val="bg1">
                      <a:lumMod val="85000"/>
                    </a:schemeClr>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29" name="ZoneTexte 28"/>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86032"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pic>
        <p:nvPicPr>
          <p:cNvPr id="87042" name="Picture 2"/>
          <p:cNvPicPr>
            <a:picLocks noChangeAspect="1" noChangeArrowheads="1"/>
          </p:cNvPicPr>
          <p:nvPr/>
        </p:nvPicPr>
        <p:blipFill>
          <a:blip r:embed="rId2"/>
          <a:srcRect/>
          <a:stretch>
            <a:fillRect/>
          </a:stretch>
        </p:blipFill>
        <p:spPr bwMode="auto">
          <a:xfrm>
            <a:off x="257175" y="1971675"/>
            <a:ext cx="8629650" cy="3600450"/>
          </a:xfrm>
          <a:prstGeom prst="rect">
            <a:avLst/>
          </a:prstGeom>
          <a:noFill/>
          <a:ln w="9525">
            <a:noFill/>
            <a:miter lim="800000"/>
            <a:headEnd/>
            <a:tailEnd/>
          </a:ln>
        </p:spPr>
      </p:pic>
      <p:sp>
        <p:nvSpPr>
          <p:cNvPr id="87043" name="ZoneTexte 7"/>
          <p:cNvSpPr txBox="1">
            <a:spLocks noChangeArrowheads="1"/>
          </p:cNvSpPr>
          <p:nvPr/>
        </p:nvSpPr>
        <p:spPr bwMode="auto">
          <a:xfrm>
            <a:off x="571500" y="1500188"/>
            <a:ext cx="7786688" cy="815975"/>
          </a:xfrm>
          <a:prstGeom prst="rect">
            <a:avLst/>
          </a:prstGeom>
          <a:noFill/>
          <a:ln w="9525">
            <a:noFill/>
            <a:miter lim="800000"/>
            <a:headEnd/>
            <a:tailEnd/>
          </a:ln>
        </p:spPr>
        <p:txBody>
          <a:bodyPr>
            <a:spAutoFit/>
          </a:bodyPr>
          <a:lstStyle/>
          <a:p>
            <a:r>
              <a:rPr lang="fr-FR" b="1">
                <a:latin typeface="Calibri" pitchFamily="34" charset="0"/>
              </a:rPr>
              <a:t>Recherche par une méthode de descente à pas fixe: itération 50</a:t>
            </a:r>
          </a:p>
          <a:p>
            <a:endParaRPr lang="fr-FR" sz="1100">
              <a:latin typeface="Calibri" pitchFamily="34" charset="0"/>
            </a:endParaRPr>
          </a:p>
          <a:p>
            <a:pPr>
              <a:buFont typeface="Arial" charset="0"/>
              <a:buChar char="•"/>
            </a:pPr>
            <a:endParaRPr lang="fr-FR">
              <a:latin typeface="Calibri" pitchFamily="34" charset="0"/>
            </a:endParaRPr>
          </a:p>
        </p:txBody>
      </p:sp>
      <p:sp>
        <p:nvSpPr>
          <p:cNvPr id="87044" name="ZoneTexte 9"/>
          <p:cNvSpPr txBox="1">
            <a:spLocks noChangeArrowheads="1"/>
          </p:cNvSpPr>
          <p:nvPr/>
        </p:nvSpPr>
        <p:spPr bwMode="auto">
          <a:xfrm>
            <a:off x="5500688" y="5572125"/>
            <a:ext cx="3857625" cy="1200150"/>
          </a:xfrm>
          <a:prstGeom prst="rect">
            <a:avLst/>
          </a:prstGeom>
          <a:noFill/>
          <a:ln w="9525">
            <a:noFill/>
            <a:miter lim="800000"/>
            <a:headEnd/>
            <a:tailEnd/>
          </a:ln>
        </p:spPr>
        <p:txBody>
          <a:bodyPr>
            <a:spAutoFit/>
          </a:bodyPr>
          <a:lstStyle/>
          <a:p>
            <a:r>
              <a:rPr lang="fr-FR">
                <a:latin typeface="Calibri" pitchFamily="34" charset="0"/>
              </a:rPr>
              <a:t>	=Signal transmis</a:t>
            </a:r>
          </a:p>
          <a:p>
            <a:r>
              <a:rPr lang="fr-FR">
                <a:latin typeface="Calibri" pitchFamily="34" charset="0"/>
              </a:rPr>
              <a:t>	=Etats internes</a:t>
            </a:r>
          </a:p>
          <a:p>
            <a:r>
              <a:rPr lang="fr-FR">
                <a:latin typeface="Calibri" pitchFamily="34" charset="0"/>
              </a:rPr>
              <a:t>	 =Etats internes estimés</a:t>
            </a:r>
          </a:p>
          <a:p>
            <a:endParaRPr lang="fr-FR">
              <a:latin typeface="Calibri" pitchFamily="34" charset="0"/>
            </a:endParaRPr>
          </a:p>
        </p:txBody>
      </p:sp>
      <p:cxnSp>
        <p:nvCxnSpPr>
          <p:cNvPr id="11" name="Connecteur droit 10"/>
          <p:cNvCxnSpPr/>
          <p:nvPr/>
        </p:nvCxnSpPr>
        <p:spPr>
          <a:xfrm>
            <a:off x="5500688" y="5715000"/>
            <a:ext cx="785812"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Connecteur droit 11"/>
          <p:cNvCxnSpPr/>
          <p:nvPr/>
        </p:nvCxnSpPr>
        <p:spPr>
          <a:xfrm>
            <a:off x="5500688" y="6284913"/>
            <a:ext cx="785812" cy="1587"/>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3" name="Connecteur droit 12"/>
          <p:cNvCxnSpPr/>
          <p:nvPr/>
        </p:nvCxnSpPr>
        <p:spPr>
          <a:xfrm>
            <a:off x="5500688" y="6357938"/>
            <a:ext cx="785812" cy="1587"/>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14" name="Connecteur droit 13"/>
          <p:cNvCxnSpPr/>
          <p:nvPr/>
        </p:nvCxnSpPr>
        <p:spPr>
          <a:xfrm>
            <a:off x="5500688" y="5999163"/>
            <a:ext cx="785812" cy="1587"/>
          </a:xfrm>
          <a:prstGeom prst="line">
            <a:avLst/>
          </a:prstGeom>
          <a:ln>
            <a:solidFill>
              <a:srgbClr val="FF0000"/>
            </a:solidFill>
            <a:prstDash val="sysDash"/>
          </a:ln>
        </p:spPr>
        <p:style>
          <a:lnRef idx="3">
            <a:schemeClr val="accent6"/>
          </a:lnRef>
          <a:fillRef idx="0">
            <a:schemeClr val="accent6"/>
          </a:fillRef>
          <a:effectRef idx="2">
            <a:schemeClr val="accent6"/>
          </a:effectRef>
          <a:fontRef idx="minor">
            <a:schemeClr val="tx1"/>
          </a:fontRef>
        </p:style>
      </p:cxnSp>
      <p:cxnSp>
        <p:nvCxnSpPr>
          <p:cNvPr id="15" name="Connecteur droit 14"/>
          <p:cNvCxnSpPr/>
          <p:nvPr/>
        </p:nvCxnSpPr>
        <p:spPr>
          <a:xfrm>
            <a:off x="5500688" y="6072188"/>
            <a:ext cx="785812" cy="1587"/>
          </a:xfrm>
          <a:prstGeom prst="line">
            <a:avLst/>
          </a:prstGeom>
          <a:ln>
            <a:solidFill>
              <a:srgbClr val="00B050"/>
            </a:solidFill>
            <a:prstDash val="sysDash"/>
          </a:ln>
        </p:spPr>
        <p:style>
          <a:lnRef idx="3">
            <a:schemeClr val="accent6"/>
          </a:lnRef>
          <a:fillRef idx="0">
            <a:schemeClr val="accent6"/>
          </a:fillRef>
          <a:effectRef idx="2">
            <a:schemeClr val="accent6"/>
          </a:effectRef>
          <a:fontRef idx="minor">
            <a:schemeClr val="tx1"/>
          </a:fontRef>
        </p:style>
      </p:cxnSp>
      <p:sp>
        <p:nvSpPr>
          <p:cNvPr id="17" name="Espace réservé du numéro de diapositive 16"/>
          <p:cNvSpPr>
            <a:spLocks noGrp="1"/>
          </p:cNvSpPr>
          <p:nvPr>
            <p:ph type="sldNum" sz="quarter" idx="12"/>
          </p:nvPr>
        </p:nvSpPr>
        <p:spPr/>
        <p:txBody>
          <a:bodyPr/>
          <a:lstStyle/>
          <a:p>
            <a:pPr>
              <a:defRPr/>
            </a:pPr>
            <a:fld id="{9111B070-A69F-44C2-A284-4DFDEA45DF4B}" type="slidenum">
              <a:rPr lang="fr-FR"/>
              <a:pPr>
                <a:defRPr/>
              </a:pPr>
              <a:t>103</a:t>
            </a:fld>
            <a:endParaRPr lang="fr-FR"/>
          </a:p>
        </p:txBody>
      </p:sp>
      <p:grpSp>
        <p:nvGrpSpPr>
          <p:cNvPr id="87051" name="Groupe 24"/>
          <p:cNvGrpSpPr>
            <a:grpSpLocks/>
          </p:cNvGrpSpPr>
          <p:nvPr/>
        </p:nvGrpSpPr>
        <p:grpSpPr bwMode="auto">
          <a:xfrm>
            <a:off x="0" y="0"/>
            <a:ext cx="9144000" cy="6858000"/>
            <a:chOff x="0" y="0"/>
            <a:chExt cx="9144000" cy="6858000"/>
          </a:xfrm>
        </p:grpSpPr>
        <p:sp>
          <p:nvSpPr>
            <p:cNvPr id="26" name="Rectangle 2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7"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8" name="ZoneTexte 27"/>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dirty="0" err="1">
                  <a:solidFill>
                    <a:schemeClr val="bg1">
                      <a:lumMod val="85000"/>
                    </a:schemeClr>
                  </a:solidFill>
                  <a:effectLst>
                    <a:outerShdw blurRad="38100" dist="38100" dir="2700000" algn="tl">
                      <a:srgbClr val="000000">
                        <a:alpha val="43137"/>
                      </a:srgbClr>
                    </a:outerShdw>
                  </a:effectLst>
                  <a:latin typeface="+mn-lt"/>
                </a:rPr>
                <a:t>Paramétrisation</a:t>
              </a:r>
              <a:r>
                <a:rPr lang="fr-FR" sz="1400" dirty="0">
                  <a:solidFill>
                    <a:schemeClr val="bg1">
                      <a:lumMod val="85000"/>
                    </a:schemeClr>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29" name="ZoneTexte 28"/>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87056"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pic>
        <p:nvPicPr>
          <p:cNvPr id="88066" name="Picture 2"/>
          <p:cNvPicPr>
            <a:picLocks noChangeAspect="1" noChangeArrowheads="1"/>
          </p:cNvPicPr>
          <p:nvPr/>
        </p:nvPicPr>
        <p:blipFill>
          <a:blip r:embed="rId2"/>
          <a:srcRect/>
          <a:stretch>
            <a:fillRect/>
          </a:stretch>
        </p:blipFill>
        <p:spPr bwMode="auto">
          <a:xfrm>
            <a:off x="261938" y="1990725"/>
            <a:ext cx="8620125" cy="3581400"/>
          </a:xfrm>
          <a:prstGeom prst="rect">
            <a:avLst/>
          </a:prstGeom>
          <a:noFill/>
          <a:ln w="9525">
            <a:noFill/>
            <a:miter lim="800000"/>
            <a:headEnd/>
            <a:tailEnd/>
          </a:ln>
        </p:spPr>
      </p:pic>
      <p:sp>
        <p:nvSpPr>
          <p:cNvPr id="88067" name="ZoneTexte 7"/>
          <p:cNvSpPr txBox="1">
            <a:spLocks noChangeArrowheads="1"/>
          </p:cNvSpPr>
          <p:nvPr/>
        </p:nvSpPr>
        <p:spPr bwMode="auto">
          <a:xfrm>
            <a:off x="571500" y="1500188"/>
            <a:ext cx="7786688" cy="815975"/>
          </a:xfrm>
          <a:prstGeom prst="rect">
            <a:avLst/>
          </a:prstGeom>
          <a:noFill/>
          <a:ln w="9525">
            <a:noFill/>
            <a:miter lim="800000"/>
            <a:headEnd/>
            <a:tailEnd/>
          </a:ln>
        </p:spPr>
        <p:txBody>
          <a:bodyPr>
            <a:spAutoFit/>
          </a:bodyPr>
          <a:lstStyle/>
          <a:p>
            <a:r>
              <a:rPr lang="fr-FR" b="1">
                <a:latin typeface="Calibri" pitchFamily="34" charset="0"/>
              </a:rPr>
              <a:t>Recherche par une méthode de descente à pas fixe: itération 100</a:t>
            </a:r>
          </a:p>
          <a:p>
            <a:endParaRPr lang="fr-FR" sz="1100">
              <a:latin typeface="Calibri" pitchFamily="34" charset="0"/>
            </a:endParaRPr>
          </a:p>
          <a:p>
            <a:pPr>
              <a:buFont typeface="Arial" charset="0"/>
              <a:buChar char="•"/>
            </a:pPr>
            <a:endParaRPr lang="fr-FR">
              <a:latin typeface="Calibri" pitchFamily="34" charset="0"/>
            </a:endParaRPr>
          </a:p>
        </p:txBody>
      </p:sp>
      <p:sp>
        <p:nvSpPr>
          <p:cNvPr id="88068" name="ZoneTexte 9"/>
          <p:cNvSpPr txBox="1">
            <a:spLocks noChangeArrowheads="1"/>
          </p:cNvSpPr>
          <p:nvPr/>
        </p:nvSpPr>
        <p:spPr bwMode="auto">
          <a:xfrm>
            <a:off x="5500688" y="5572125"/>
            <a:ext cx="3857625" cy="1200150"/>
          </a:xfrm>
          <a:prstGeom prst="rect">
            <a:avLst/>
          </a:prstGeom>
          <a:noFill/>
          <a:ln w="9525">
            <a:noFill/>
            <a:miter lim="800000"/>
            <a:headEnd/>
            <a:tailEnd/>
          </a:ln>
        </p:spPr>
        <p:txBody>
          <a:bodyPr>
            <a:spAutoFit/>
          </a:bodyPr>
          <a:lstStyle/>
          <a:p>
            <a:r>
              <a:rPr lang="fr-FR">
                <a:latin typeface="Calibri" pitchFamily="34" charset="0"/>
              </a:rPr>
              <a:t>	=Signal transmis</a:t>
            </a:r>
          </a:p>
          <a:p>
            <a:r>
              <a:rPr lang="fr-FR">
                <a:latin typeface="Calibri" pitchFamily="34" charset="0"/>
              </a:rPr>
              <a:t>	=Etats internes</a:t>
            </a:r>
          </a:p>
          <a:p>
            <a:r>
              <a:rPr lang="fr-FR">
                <a:latin typeface="Calibri" pitchFamily="34" charset="0"/>
              </a:rPr>
              <a:t>	 =Etats internes estimés</a:t>
            </a:r>
          </a:p>
          <a:p>
            <a:endParaRPr lang="fr-FR">
              <a:latin typeface="Calibri" pitchFamily="34" charset="0"/>
            </a:endParaRPr>
          </a:p>
        </p:txBody>
      </p:sp>
      <p:cxnSp>
        <p:nvCxnSpPr>
          <p:cNvPr id="11" name="Connecteur droit 10"/>
          <p:cNvCxnSpPr/>
          <p:nvPr/>
        </p:nvCxnSpPr>
        <p:spPr>
          <a:xfrm>
            <a:off x="5500688" y="5715000"/>
            <a:ext cx="785812"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Connecteur droit 11"/>
          <p:cNvCxnSpPr/>
          <p:nvPr/>
        </p:nvCxnSpPr>
        <p:spPr>
          <a:xfrm>
            <a:off x="5500688" y="6284913"/>
            <a:ext cx="785812" cy="1587"/>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3" name="Connecteur droit 12"/>
          <p:cNvCxnSpPr/>
          <p:nvPr/>
        </p:nvCxnSpPr>
        <p:spPr>
          <a:xfrm>
            <a:off x="5500688" y="6357938"/>
            <a:ext cx="785812" cy="1587"/>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14" name="Connecteur droit 13"/>
          <p:cNvCxnSpPr/>
          <p:nvPr/>
        </p:nvCxnSpPr>
        <p:spPr>
          <a:xfrm>
            <a:off x="5500688" y="5999163"/>
            <a:ext cx="785812" cy="1587"/>
          </a:xfrm>
          <a:prstGeom prst="line">
            <a:avLst/>
          </a:prstGeom>
          <a:ln>
            <a:solidFill>
              <a:srgbClr val="FF0000"/>
            </a:solidFill>
            <a:prstDash val="sysDash"/>
          </a:ln>
        </p:spPr>
        <p:style>
          <a:lnRef idx="3">
            <a:schemeClr val="accent6"/>
          </a:lnRef>
          <a:fillRef idx="0">
            <a:schemeClr val="accent6"/>
          </a:fillRef>
          <a:effectRef idx="2">
            <a:schemeClr val="accent6"/>
          </a:effectRef>
          <a:fontRef idx="minor">
            <a:schemeClr val="tx1"/>
          </a:fontRef>
        </p:style>
      </p:cxnSp>
      <p:cxnSp>
        <p:nvCxnSpPr>
          <p:cNvPr id="15" name="Connecteur droit 14"/>
          <p:cNvCxnSpPr/>
          <p:nvPr/>
        </p:nvCxnSpPr>
        <p:spPr>
          <a:xfrm>
            <a:off x="5500688" y="6072188"/>
            <a:ext cx="785812" cy="1587"/>
          </a:xfrm>
          <a:prstGeom prst="line">
            <a:avLst/>
          </a:prstGeom>
          <a:ln>
            <a:solidFill>
              <a:srgbClr val="00B050"/>
            </a:solidFill>
            <a:prstDash val="sysDash"/>
          </a:ln>
        </p:spPr>
        <p:style>
          <a:lnRef idx="3">
            <a:schemeClr val="accent6"/>
          </a:lnRef>
          <a:fillRef idx="0">
            <a:schemeClr val="accent6"/>
          </a:fillRef>
          <a:effectRef idx="2">
            <a:schemeClr val="accent6"/>
          </a:effectRef>
          <a:fontRef idx="minor">
            <a:schemeClr val="tx1"/>
          </a:fontRef>
        </p:style>
      </p:cxnSp>
      <p:sp>
        <p:nvSpPr>
          <p:cNvPr id="17" name="Espace réservé du numéro de diapositive 16"/>
          <p:cNvSpPr>
            <a:spLocks noGrp="1"/>
          </p:cNvSpPr>
          <p:nvPr>
            <p:ph type="sldNum" sz="quarter" idx="12"/>
          </p:nvPr>
        </p:nvSpPr>
        <p:spPr/>
        <p:txBody>
          <a:bodyPr/>
          <a:lstStyle/>
          <a:p>
            <a:pPr>
              <a:defRPr/>
            </a:pPr>
            <a:fld id="{22305BBF-4486-4442-B2DC-F2EB8EEA5E5B}" type="slidenum">
              <a:rPr lang="fr-FR"/>
              <a:pPr>
                <a:defRPr/>
              </a:pPr>
              <a:t>104</a:t>
            </a:fld>
            <a:endParaRPr lang="fr-FR"/>
          </a:p>
        </p:txBody>
      </p:sp>
      <p:grpSp>
        <p:nvGrpSpPr>
          <p:cNvPr id="88075" name="Groupe 24"/>
          <p:cNvGrpSpPr>
            <a:grpSpLocks/>
          </p:cNvGrpSpPr>
          <p:nvPr/>
        </p:nvGrpSpPr>
        <p:grpSpPr bwMode="auto">
          <a:xfrm>
            <a:off x="0" y="0"/>
            <a:ext cx="9144000" cy="6858000"/>
            <a:chOff x="0" y="0"/>
            <a:chExt cx="9144000" cy="6858000"/>
          </a:xfrm>
        </p:grpSpPr>
        <p:sp>
          <p:nvSpPr>
            <p:cNvPr id="26" name="Rectangle 2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7"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8" name="ZoneTexte 27"/>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dirty="0" err="1">
                  <a:solidFill>
                    <a:schemeClr val="bg1">
                      <a:lumMod val="85000"/>
                    </a:schemeClr>
                  </a:solidFill>
                  <a:effectLst>
                    <a:outerShdw blurRad="38100" dist="38100" dir="2700000" algn="tl">
                      <a:srgbClr val="000000">
                        <a:alpha val="43137"/>
                      </a:srgbClr>
                    </a:outerShdw>
                  </a:effectLst>
                  <a:latin typeface="+mn-lt"/>
                </a:rPr>
                <a:t>Paramétrisation</a:t>
              </a:r>
              <a:r>
                <a:rPr lang="fr-FR" sz="1400" dirty="0">
                  <a:solidFill>
                    <a:schemeClr val="bg1">
                      <a:lumMod val="85000"/>
                    </a:schemeClr>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29" name="ZoneTexte 28"/>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88080"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pic>
        <p:nvPicPr>
          <p:cNvPr id="89090" name="Picture 2"/>
          <p:cNvPicPr>
            <a:picLocks noChangeAspect="1" noChangeArrowheads="1"/>
          </p:cNvPicPr>
          <p:nvPr/>
        </p:nvPicPr>
        <p:blipFill>
          <a:blip r:embed="rId2"/>
          <a:srcRect/>
          <a:stretch>
            <a:fillRect/>
          </a:stretch>
        </p:blipFill>
        <p:spPr bwMode="auto">
          <a:xfrm>
            <a:off x="257175" y="1962150"/>
            <a:ext cx="8629650" cy="3609975"/>
          </a:xfrm>
          <a:prstGeom prst="rect">
            <a:avLst/>
          </a:prstGeom>
          <a:noFill/>
          <a:ln w="9525">
            <a:noFill/>
            <a:miter lim="800000"/>
            <a:headEnd/>
            <a:tailEnd/>
          </a:ln>
        </p:spPr>
      </p:pic>
      <p:sp>
        <p:nvSpPr>
          <p:cNvPr id="89091" name="ZoneTexte 12"/>
          <p:cNvSpPr txBox="1">
            <a:spLocks noChangeArrowheads="1"/>
          </p:cNvSpPr>
          <p:nvPr/>
        </p:nvSpPr>
        <p:spPr bwMode="auto">
          <a:xfrm>
            <a:off x="571500" y="1500188"/>
            <a:ext cx="7786688" cy="815975"/>
          </a:xfrm>
          <a:prstGeom prst="rect">
            <a:avLst/>
          </a:prstGeom>
          <a:noFill/>
          <a:ln w="9525">
            <a:noFill/>
            <a:miter lim="800000"/>
            <a:headEnd/>
            <a:tailEnd/>
          </a:ln>
        </p:spPr>
        <p:txBody>
          <a:bodyPr>
            <a:spAutoFit/>
          </a:bodyPr>
          <a:lstStyle/>
          <a:p>
            <a:r>
              <a:rPr lang="fr-FR" b="1">
                <a:latin typeface="Calibri" pitchFamily="34" charset="0"/>
              </a:rPr>
              <a:t>Recherche par une méthode de descente à pas fixe: itération 300</a:t>
            </a:r>
          </a:p>
          <a:p>
            <a:endParaRPr lang="fr-FR" sz="1100">
              <a:latin typeface="Calibri" pitchFamily="34" charset="0"/>
            </a:endParaRPr>
          </a:p>
          <a:p>
            <a:pPr>
              <a:buFont typeface="Arial" charset="0"/>
              <a:buChar char="•"/>
            </a:pPr>
            <a:endParaRPr lang="fr-FR">
              <a:latin typeface="Calibri" pitchFamily="34" charset="0"/>
            </a:endParaRPr>
          </a:p>
        </p:txBody>
      </p:sp>
      <p:sp>
        <p:nvSpPr>
          <p:cNvPr id="89092" name="ZoneTexte 13"/>
          <p:cNvSpPr txBox="1">
            <a:spLocks noChangeArrowheads="1"/>
          </p:cNvSpPr>
          <p:nvPr/>
        </p:nvSpPr>
        <p:spPr bwMode="auto">
          <a:xfrm>
            <a:off x="5500688" y="5572125"/>
            <a:ext cx="3857625" cy="1200150"/>
          </a:xfrm>
          <a:prstGeom prst="rect">
            <a:avLst/>
          </a:prstGeom>
          <a:noFill/>
          <a:ln w="9525">
            <a:noFill/>
            <a:miter lim="800000"/>
            <a:headEnd/>
            <a:tailEnd/>
          </a:ln>
        </p:spPr>
        <p:txBody>
          <a:bodyPr>
            <a:spAutoFit/>
          </a:bodyPr>
          <a:lstStyle/>
          <a:p>
            <a:r>
              <a:rPr lang="fr-FR">
                <a:latin typeface="Calibri" pitchFamily="34" charset="0"/>
              </a:rPr>
              <a:t>	=Signal transmis</a:t>
            </a:r>
          </a:p>
          <a:p>
            <a:r>
              <a:rPr lang="fr-FR">
                <a:latin typeface="Calibri" pitchFamily="34" charset="0"/>
              </a:rPr>
              <a:t>	=Etats internes</a:t>
            </a:r>
          </a:p>
          <a:p>
            <a:r>
              <a:rPr lang="fr-FR">
                <a:latin typeface="Calibri" pitchFamily="34" charset="0"/>
              </a:rPr>
              <a:t>	 =Etats internes estimés</a:t>
            </a:r>
          </a:p>
          <a:p>
            <a:endParaRPr lang="fr-FR">
              <a:latin typeface="Calibri" pitchFamily="34" charset="0"/>
            </a:endParaRPr>
          </a:p>
        </p:txBody>
      </p:sp>
      <p:cxnSp>
        <p:nvCxnSpPr>
          <p:cNvPr id="15" name="Connecteur droit 14"/>
          <p:cNvCxnSpPr/>
          <p:nvPr/>
        </p:nvCxnSpPr>
        <p:spPr>
          <a:xfrm>
            <a:off x="5500688" y="5715000"/>
            <a:ext cx="785812"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Connecteur droit 15"/>
          <p:cNvCxnSpPr/>
          <p:nvPr/>
        </p:nvCxnSpPr>
        <p:spPr>
          <a:xfrm>
            <a:off x="5500688" y="6284913"/>
            <a:ext cx="785812" cy="1587"/>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7" name="Connecteur droit 16"/>
          <p:cNvCxnSpPr/>
          <p:nvPr/>
        </p:nvCxnSpPr>
        <p:spPr>
          <a:xfrm>
            <a:off x="5500688" y="6357938"/>
            <a:ext cx="785812" cy="1587"/>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18" name="Connecteur droit 17"/>
          <p:cNvCxnSpPr/>
          <p:nvPr/>
        </p:nvCxnSpPr>
        <p:spPr>
          <a:xfrm>
            <a:off x="5500688" y="5999163"/>
            <a:ext cx="785812" cy="1587"/>
          </a:xfrm>
          <a:prstGeom prst="line">
            <a:avLst/>
          </a:prstGeom>
          <a:ln>
            <a:solidFill>
              <a:srgbClr val="FF0000"/>
            </a:solidFill>
            <a:prstDash val="sysDash"/>
          </a:ln>
        </p:spPr>
        <p:style>
          <a:lnRef idx="3">
            <a:schemeClr val="accent6"/>
          </a:lnRef>
          <a:fillRef idx="0">
            <a:schemeClr val="accent6"/>
          </a:fillRef>
          <a:effectRef idx="2">
            <a:schemeClr val="accent6"/>
          </a:effectRef>
          <a:fontRef idx="minor">
            <a:schemeClr val="tx1"/>
          </a:fontRef>
        </p:style>
      </p:cxnSp>
      <p:cxnSp>
        <p:nvCxnSpPr>
          <p:cNvPr id="19" name="Connecteur droit 18"/>
          <p:cNvCxnSpPr/>
          <p:nvPr/>
        </p:nvCxnSpPr>
        <p:spPr>
          <a:xfrm>
            <a:off x="5500688" y="6072188"/>
            <a:ext cx="785812" cy="1587"/>
          </a:xfrm>
          <a:prstGeom prst="line">
            <a:avLst/>
          </a:prstGeom>
          <a:ln>
            <a:solidFill>
              <a:srgbClr val="00B050"/>
            </a:solidFill>
            <a:prstDash val="sysDash"/>
          </a:ln>
        </p:spPr>
        <p:style>
          <a:lnRef idx="3">
            <a:schemeClr val="accent6"/>
          </a:lnRef>
          <a:fillRef idx="0">
            <a:schemeClr val="accent6"/>
          </a:fillRef>
          <a:effectRef idx="2">
            <a:schemeClr val="accent6"/>
          </a:effectRef>
          <a:fontRef idx="minor">
            <a:schemeClr val="tx1"/>
          </a:fontRef>
        </p:style>
      </p:cxnSp>
      <p:sp>
        <p:nvSpPr>
          <p:cNvPr id="20" name="Espace réservé du numéro de diapositive 19"/>
          <p:cNvSpPr>
            <a:spLocks noGrp="1"/>
          </p:cNvSpPr>
          <p:nvPr>
            <p:ph type="sldNum" sz="quarter" idx="12"/>
          </p:nvPr>
        </p:nvSpPr>
        <p:spPr/>
        <p:txBody>
          <a:bodyPr/>
          <a:lstStyle/>
          <a:p>
            <a:pPr>
              <a:defRPr/>
            </a:pPr>
            <a:fld id="{7862AF0D-E691-4121-BC50-5044042642FA}" type="slidenum">
              <a:rPr lang="fr-FR"/>
              <a:pPr>
                <a:defRPr/>
              </a:pPr>
              <a:t>105</a:t>
            </a:fld>
            <a:endParaRPr lang="fr-FR"/>
          </a:p>
        </p:txBody>
      </p:sp>
      <p:grpSp>
        <p:nvGrpSpPr>
          <p:cNvPr id="89099" name="Groupe 27"/>
          <p:cNvGrpSpPr>
            <a:grpSpLocks/>
          </p:cNvGrpSpPr>
          <p:nvPr/>
        </p:nvGrpSpPr>
        <p:grpSpPr bwMode="auto">
          <a:xfrm>
            <a:off x="0" y="0"/>
            <a:ext cx="9144000" cy="6858000"/>
            <a:chOff x="0" y="0"/>
            <a:chExt cx="9144000" cy="6858000"/>
          </a:xfrm>
        </p:grpSpPr>
        <p:sp>
          <p:nvSpPr>
            <p:cNvPr id="29" name="Rectangle 28"/>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30"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31" name="ZoneTexte 30"/>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dirty="0" err="1">
                  <a:solidFill>
                    <a:schemeClr val="bg1">
                      <a:lumMod val="85000"/>
                    </a:schemeClr>
                  </a:solidFill>
                  <a:effectLst>
                    <a:outerShdw blurRad="38100" dist="38100" dir="2700000" algn="tl">
                      <a:srgbClr val="000000">
                        <a:alpha val="43137"/>
                      </a:srgbClr>
                    </a:outerShdw>
                  </a:effectLst>
                  <a:latin typeface="+mn-lt"/>
                </a:rPr>
                <a:t>Paramétrisation</a:t>
              </a:r>
              <a:r>
                <a:rPr lang="fr-FR" sz="1400" dirty="0">
                  <a:solidFill>
                    <a:schemeClr val="bg1">
                      <a:lumMod val="85000"/>
                    </a:schemeClr>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32" name="ZoneTexte 31"/>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89104"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sp>
        <p:nvSpPr>
          <p:cNvPr id="90114" name="Rectangle 11"/>
          <p:cNvSpPr>
            <a:spLocks noChangeArrowheads="1"/>
          </p:cNvSpPr>
          <p:nvPr/>
        </p:nvSpPr>
        <p:spPr bwMode="auto">
          <a:xfrm>
            <a:off x="714375" y="2130425"/>
            <a:ext cx="6858000" cy="400050"/>
          </a:xfrm>
          <a:prstGeom prst="rect">
            <a:avLst/>
          </a:prstGeom>
          <a:noFill/>
          <a:ln w="9525">
            <a:noFill/>
            <a:miter lim="800000"/>
            <a:headEnd/>
            <a:tailEnd/>
          </a:ln>
        </p:spPr>
        <p:txBody>
          <a:bodyPr>
            <a:spAutoFit/>
          </a:bodyPr>
          <a:lstStyle/>
          <a:p>
            <a:r>
              <a:rPr lang="fr-FR" sz="2000">
                <a:latin typeface="Calibri" pitchFamily="34" charset="0"/>
              </a:rPr>
              <a:t>Objectif : trouver le lien entre               et                    .</a:t>
            </a:r>
          </a:p>
        </p:txBody>
      </p:sp>
      <p:sp>
        <p:nvSpPr>
          <p:cNvPr id="13" name="Titre 2"/>
          <p:cNvSpPr txBox="1">
            <a:spLocks/>
          </p:cNvSpPr>
          <p:nvPr/>
        </p:nvSpPr>
        <p:spPr>
          <a:xfrm>
            <a:off x="685800" y="571500"/>
            <a:ext cx="8029575" cy="1470025"/>
          </a:xfrm>
          <a:prstGeom prst="rect">
            <a:avLst/>
          </a:prstGeom>
        </p:spPr>
        <p:txBody>
          <a:bodyPr anchor="ctr">
            <a:normAutofit/>
          </a:bodyPr>
          <a:lstStyle/>
          <a:p>
            <a:pPr fontAlgn="auto">
              <a:spcAft>
                <a:spcPts val="0"/>
              </a:spcAft>
              <a:defRPr/>
            </a:pPr>
            <a:r>
              <a:rPr lang="fr-FR" sz="3000" dirty="0" err="1">
                <a:solidFill>
                  <a:schemeClr val="tx2"/>
                </a:solidFill>
                <a:latin typeface="+mn-lt"/>
                <a:ea typeface="+mj-ea"/>
                <a:cs typeface="+mj-cs"/>
              </a:rPr>
              <a:t>Paramétrisation</a:t>
            </a:r>
            <a:r>
              <a:rPr lang="fr-FR" sz="3000" dirty="0">
                <a:solidFill>
                  <a:schemeClr val="tx2"/>
                </a:solidFill>
                <a:latin typeface="+mn-lt"/>
                <a:ea typeface="+mj-ea"/>
                <a:cs typeface="+mj-cs"/>
              </a:rPr>
              <a:t> du critère par rapport aux conditions initiales</a:t>
            </a:r>
            <a:endParaRPr lang="fr-FR" sz="4000" dirty="0">
              <a:solidFill>
                <a:schemeClr val="tx2"/>
              </a:solidFill>
              <a:latin typeface="+mn-lt"/>
              <a:ea typeface="+mj-ea"/>
              <a:cs typeface="+mj-cs"/>
            </a:endParaRPr>
          </a:p>
        </p:txBody>
      </p:sp>
      <p:pic>
        <p:nvPicPr>
          <p:cNvPr id="90116" name="Picture 2"/>
          <p:cNvPicPr>
            <a:picLocks noChangeAspect="1" noChangeArrowheads="1"/>
          </p:cNvPicPr>
          <p:nvPr/>
        </p:nvPicPr>
        <p:blipFill>
          <a:blip r:embed="rId2"/>
          <a:srcRect/>
          <a:stretch>
            <a:fillRect/>
          </a:stretch>
        </p:blipFill>
        <p:spPr bwMode="auto">
          <a:xfrm>
            <a:off x="3914775" y="2159000"/>
            <a:ext cx="752475" cy="357188"/>
          </a:xfrm>
          <a:prstGeom prst="rect">
            <a:avLst/>
          </a:prstGeom>
          <a:noFill/>
          <a:ln w="9525">
            <a:noFill/>
            <a:miter lim="800000"/>
            <a:headEnd/>
            <a:tailEnd/>
          </a:ln>
        </p:spPr>
      </p:pic>
      <p:pic>
        <p:nvPicPr>
          <p:cNvPr id="90117" name="Picture 3"/>
          <p:cNvPicPr>
            <a:picLocks noChangeAspect="1" noChangeArrowheads="1"/>
          </p:cNvPicPr>
          <p:nvPr/>
        </p:nvPicPr>
        <p:blipFill>
          <a:blip r:embed="rId3"/>
          <a:srcRect/>
          <a:stretch>
            <a:fillRect/>
          </a:stretch>
        </p:blipFill>
        <p:spPr bwMode="auto">
          <a:xfrm>
            <a:off x="5010150" y="2181225"/>
            <a:ext cx="1143000" cy="334963"/>
          </a:xfrm>
          <a:prstGeom prst="rect">
            <a:avLst/>
          </a:prstGeom>
          <a:noFill/>
          <a:ln w="9525">
            <a:noFill/>
            <a:miter lim="800000"/>
            <a:headEnd/>
            <a:tailEnd/>
          </a:ln>
        </p:spPr>
      </p:pic>
      <p:sp>
        <p:nvSpPr>
          <p:cNvPr id="90118" name="ZoneTexte 14"/>
          <p:cNvSpPr txBox="1">
            <a:spLocks noChangeArrowheads="1"/>
          </p:cNvSpPr>
          <p:nvPr/>
        </p:nvSpPr>
        <p:spPr bwMode="auto">
          <a:xfrm>
            <a:off x="857250" y="2786063"/>
            <a:ext cx="7429500" cy="3140075"/>
          </a:xfrm>
          <a:prstGeom prst="rect">
            <a:avLst/>
          </a:prstGeom>
          <a:noFill/>
          <a:ln w="9525">
            <a:noFill/>
            <a:miter lim="800000"/>
            <a:headEnd/>
            <a:tailEnd/>
          </a:ln>
        </p:spPr>
        <p:txBody>
          <a:bodyPr>
            <a:spAutoFit/>
          </a:bodyPr>
          <a:lstStyle/>
          <a:p>
            <a:r>
              <a:rPr lang="fr-FR">
                <a:latin typeface="Calibri" pitchFamily="34" charset="0"/>
              </a:rPr>
              <a:t>Par discrétisation du système dynamique , on obtient l’ équation de récurrence:</a:t>
            </a:r>
          </a:p>
          <a:p>
            <a:endParaRPr lang="fr-FR">
              <a:latin typeface="Calibri" pitchFamily="34" charset="0"/>
            </a:endParaRPr>
          </a:p>
          <a:p>
            <a:r>
              <a:rPr lang="fr-FR">
                <a:latin typeface="Calibri" pitchFamily="34" charset="0"/>
              </a:rPr>
              <a:t>Si le vecteur d’état subit une légère variation             , on obtient:</a:t>
            </a:r>
          </a:p>
          <a:p>
            <a:endParaRPr lang="fr-FR">
              <a:latin typeface="Calibri" pitchFamily="34" charset="0"/>
            </a:endParaRPr>
          </a:p>
          <a:p>
            <a:endParaRPr lang="fr-FR">
              <a:latin typeface="Calibri" pitchFamily="34" charset="0"/>
            </a:endParaRPr>
          </a:p>
          <a:p>
            <a:r>
              <a:rPr lang="fr-FR">
                <a:latin typeface="Calibri" pitchFamily="34" charset="0"/>
              </a:rPr>
              <a:t>Et en linéarisant:</a:t>
            </a:r>
          </a:p>
          <a:p>
            <a:endParaRPr lang="fr-FR">
              <a:latin typeface="Calibri" pitchFamily="34" charset="0"/>
            </a:endParaRPr>
          </a:p>
          <a:p>
            <a:endParaRPr lang="fr-FR">
              <a:latin typeface="Calibri" pitchFamily="34" charset="0"/>
            </a:endParaRPr>
          </a:p>
          <a:p>
            <a:r>
              <a:rPr lang="fr-FR">
                <a:latin typeface="Calibri" pitchFamily="34" charset="0"/>
              </a:rPr>
              <a:t>Où </a:t>
            </a:r>
          </a:p>
          <a:p>
            <a:endParaRPr lang="fr-FR">
              <a:latin typeface="Calibri" pitchFamily="34" charset="0"/>
            </a:endParaRPr>
          </a:p>
        </p:txBody>
      </p:sp>
      <p:pic>
        <p:nvPicPr>
          <p:cNvPr id="90119" name="Picture 6"/>
          <p:cNvPicPr>
            <a:picLocks noChangeAspect="1" noChangeArrowheads="1"/>
          </p:cNvPicPr>
          <p:nvPr/>
        </p:nvPicPr>
        <p:blipFill>
          <a:blip r:embed="rId4"/>
          <a:srcRect/>
          <a:stretch>
            <a:fillRect/>
          </a:stretch>
        </p:blipFill>
        <p:spPr bwMode="auto">
          <a:xfrm>
            <a:off x="2286000" y="4000500"/>
            <a:ext cx="4152900" cy="428625"/>
          </a:xfrm>
          <a:prstGeom prst="rect">
            <a:avLst/>
          </a:prstGeom>
          <a:noFill/>
          <a:ln w="9525">
            <a:noFill/>
            <a:miter lim="800000"/>
            <a:headEnd/>
            <a:tailEnd/>
          </a:ln>
        </p:spPr>
      </p:pic>
      <p:pic>
        <p:nvPicPr>
          <p:cNvPr id="90120" name="Picture 7"/>
          <p:cNvPicPr>
            <a:picLocks noChangeAspect="1" noChangeArrowheads="1"/>
          </p:cNvPicPr>
          <p:nvPr/>
        </p:nvPicPr>
        <p:blipFill>
          <a:blip r:embed="rId5"/>
          <a:srcRect/>
          <a:stretch>
            <a:fillRect/>
          </a:stretch>
        </p:blipFill>
        <p:spPr bwMode="auto">
          <a:xfrm>
            <a:off x="3429000" y="3143250"/>
            <a:ext cx="2209800" cy="381000"/>
          </a:xfrm>
          <a:prstGeom prst="rect">
            <a:avLst/>
          </a:prstGeom>
          <a:noFill/>
          <a:ln w="9525">
            <a:noFill/>
            <a:miter lim="800000"/>
            <a:headEnd/>
            <a:tailEnd/>
          </a:ln>
        </p:spPr>
      </p:pic>
      <p:pic>
        <p:nvPicPr>
          <p:cNvPr id="90121" name="Picture 8"/>
          <p:cNvPicPr>
            <a:picLocks noChangeAspect="1" noChangeArrowheads="1"/>
          </p:cNvPicPr>
          <p:nvPr/>
        </p:nvPicPr>
        <p:blipFill>
          <a:blip r:embed="rId6"/>
          <a:srcRect/>
          <a:stretch>
            <a:fillRect/>
          </a:stretch>
        </p:blipFill>
        <p:spPr bwMode="auto">
          <a:xfrm>
            <a:off x="2228850" y="4857750"/>
            <a:ext cx="5057775" cy="476250"/>
          </a:xfrm>
          <a:prstGeom prst="rect">
            <a:avLst/>
          </a:prstGeom>
          <a:noFill/>
          <a:ln w="9525">
            <a:noFill/>
            <a:miter lim="800000"/>
            <a:headEnd/>
            <a:tailEnd/>
          </a:ln>
        </p:spPr>
      </p:pic>
      <p:pic>
        <p:nvPicPr>
          <p:cNvPr id="90122" name="Picture 9"/>
          <p:cNvPicPr>
            <a:picLocks noChangeAspect="1" noChangeArrowheads="1"/>
          </p:cNvPicPr>
          <p:nvPr/>
        </p:nvPicPr>
        <p:blipFill>
          <a:blip r:embed="rId7"/>
          <a:srcRect/>
          <a:stretch>
            <a:fillRect/>
          </a:stretch>
        </p:blipFill>
        <p:spPr bwMode="auto">
          <a:xfrm>
            <a:off x="3771900" y="5500688"/>
            <a:ext cx="2228850" cy="866775"/>
          </a:xfrm>
          <a:prstGeom prst="rect">
            <a:avLst/>
          </a:prstGeom>
          <a:noFill/>
          <a:ln w="9525">
            <a:noFill/>
            <a:miter lim="800000"/>
            <a:headEnd/>
            <a:tailEnd/>
          </a:ln>
        </p:spPr>
      </p:pic>
      <p:pic>
        <p:nvPicPr>
          <p:cNvPr id="90123" name="Picture 10"/>
          <p:cNvPicPr>
            <a:picLocks noChangeAspect="1" noChangeArrowheads="1"/>
          </p:cNvPicPr>
          <p:nvPr/>
        </p:nvPicPr>
        <p:blipFill>
          <a:blip r:embed="rId8"/>
          <a:srcRect/>
          <a:stretch>
            <a:fillRect/>
          </a:stretch>
        </p:blipFill>
        <p:spPr bwMode="auto">
          <a:xfrm>
            <a:off x="5472113" y="3643313"/>
            <a:ext cx="600075" cy="295275"/>
          </a:xfrm>
          <a:prstGeom prst="rect">
            <a:avLst/>
          </a:prstGeom>
          <a:noFill/>
          <a:ln w="9525">
            <a:noFill/>
            <a:miter lim="800000"/>
            <a:headEnd/>
            <a:tailEnd/>
          </a:ln>
        </p:spPr>
      </p:pic>
      <p:sp>
        <p:nvSpPr>
          <p:cNvPr id="16" name="Espace réservé du numéro de diapositive 15"/>
          <p:cNvSpPr>
            <a:spLocks noGrp="1"/>
          </p:cNvSpPr>
          <p:nvPr>
            <p:ph type="sldNum" sz="quarter" idx="12"/>
          </p:nvPr>
        </p:nvSpPr>
        <p:spPr/>
        <p:txBody>
          <a:bodyPr/>
          <a:lstStyle/>
          <a:p>
            <a:pPr>
              <a:defRPr/>
            </a:pPr>
            <a:fld id="{11B550A5-D5F8-4AB0-8439-59AD42F7442B}" type="slidenum">
              <a:rPr lang="fr-FR"/>
              <a:pPr>
                <a:defRPr/>
              </a:pPr>
              <a:t>106</a:t>
            </a:fld>
            <a:endParaRPr lang="fr-FR"/>
          </a:p>
        </p:txBody>
      </p:sp>
      <p:grpSp>
        <p:nvGrpSpPr>
          <p:cNvPr id="90125" name="Groupe 17"/>
          <p:cNvGrpSpPr>
            <a:grpSpLocks/>
          </p:cNvGrpSpPr>
          <p:nvPr/>
        </p:nvGrpSpPr>
        <p:grpSpPr bwMode="auto">
          <a:xfrm>
            <a:off x="0" y="0"/>
            <a:ext cx="9144000" cy="6858000"/>
            <a:chOff x="0" y="0"/>
            <a:chExt cx="9144000" cy="6858000"/>
          </a:xfrm>
        </p:grpSpPr>
        <p:sp>
          <p:nvSpPr>
            <p:cNvPr id="19" name="Rectangle 18"/>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0" name="Picture 2"/>
            <p:cNvPicPr>
              <a:picLocks noChangeAspect="1" noChangeArrowheads="1"/>
            </p:cNvPicPr>
            <p:nvPr/>
          </p:nvPicPr>
          <p:blipFill>
            <a:blip r:embed="rId9"/>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1" name="ZoneTexte 20"/>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b="1" dirty="0" err="1">
                  <a:solidFill>
                    <a:schemeClr val="bg1"/>
                  </a:solidFill>
                  <a:effectLst>
                    <a:outerShdw blurRad="38100" dist="38100" dir="2700000" algn="tl">
                      <a:srgbClr val="000000">
                        <a:alpha val="43137"/>
                      </a:srgbClr>
                    </a:outerShdw>
                  </a:effectLst>
                  <a:latin typeface="+mn-lt"/>
                </a:rPr>
                <a:t>Paramétrisation</a:t>
              </a:r>
              <a:r>
                <a:rPr lang="fr-FR" sz="1400" b="1" dirty="0">
                  <a:solidFill>
                    <a:schemeClr val="bg1"/>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22" name="ZoneTexte 21"/>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90130" name="Picture 2"/>
            <p:cNvPicPr>
              <a:picLocks noChangeAspect="1" noChangeArrowheads="1"/>
            </p:cNvPicPr>
            <p:nvPr/>
          </p:nvPicPr>
          <p:blipFill>
            <a:blip r:embed="rId9"/>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sp>
        <p:nvSpPr>
          <p:cNvPr id="13" name="Titre 2"/>
          <p:cNvSpPr txBox="1">
            <a:spLocks/>
          </p:cNvSpPr>
          <p:nvPr/>
        </p:nvSpPr>
        <p:spPr>
          <a:xfrm>
            <a:off x="685800" y="571500"/>
            <a:ext cx="8029575" cy="1470025"/>
          </a:xfrm>
          <a:prstGeom prst="rect">
            <a:avLst/>
          </a:prstGeom>
        </p:spPr>
        <p:txBody>
          <a:bodyPr anchor="ctr">
            <a:normAutofit/>
          </a:bodyPr>
          <a:lstStyle/>
          <a:p>
            <a:pPr fontAlgn="auto">
              <a:spcAft>
                <a:spcPts val="0"/>
              </a:spcAft>
              <a:defRPr/>
            </a:pPr>
            <a:r>
              <a:rPr lang="fr-FR" sz="3000" dirty="0" err="1">
                <a:solidFill>
                  <a:schemeClr val="tx2"/>
                </a:solidFill>
                <a:latin typeface="+mn-lt"/>
                <a:ea typeface="+mj-ea"/>
                <a:cs typeface="+mj-cs"/>
              </a:rPr>
              <a:t>Paramétrisation</a:t>
            </a:r>
            <a:r>
              <a:rPr lang="fr-FR" sz="3000" dirty="0">
                <a:solidFill>
                  <a:schemeClr val="tx2"/>
                </a:solidFill>
                <a:latin typeface="+mn-lt"/>
                <a:ea typeface="+mj-ea"/>
                <a:cs typeface="+mj-cs"/>
              </a:rPr>
              <a:t> du critère par rapport aux conditions initiales</a:t>
            </a:r>
            <a:endParaRPr lang="fr-FR" sz="4000" dirty="0">
              <a:solidFill>
                <a:schemeClr val="tx2"/>
              </a:solidFill>
              <a:latin typeface="+mn-lt"/>
              <a:ea typeface="+mj-ea"/>
              <a:cs typeface="+mj-cs"/>
            </a:endParaRPr>
          </a:p>
        </p:txBody>
      </p:sp>
      <p:sp>
        <p:nvSpPr>
          <p:cNvPr id="91139" name="Rectangle 13"/>
          <p:cNvSpPr>
            <a:spLocks noChangeArrowheads="1"/>
          </p:cNvSpPr>
          <p:nvPr/>
        </p:nvSpPr>
        <p:spPr bwMode="auto">
          <a:xfrm>
            <a:off x="714375" y="2130425"/>
            <a:ext cx="6858000" cy="646113"/>
          </a:xfrm>
          <a:prstGeom prst="rect">
            <a:avLst/>
          </a:prstGeom>
          <a:noFill/>
          <a:ln w="9525">
            <a:noFill/>
            <a:miter lim="800000"/>
            <a:headEnd/>
            <a:tailEnd/>
          </a:ln>
        </p:spPr>
        <p:txBody>
          <a:bodyPr>
            <a:spAutoFit/>
          </a:bodyPr>
          <a:lstStyle/>
          <a:p>
            <a:r>
              <a:rPr lang="fr-FR">
                <a:latin typeface="Calibri" pitchFamily="34" charset="0"/>
              </a:rPr>
              <a:t>Par propagation, on peut obtenir la variation de l’état à l’instant k en fonction de la variation de l’état initial: </a:t>
            </a:r>
          </a:p>
        </p:txBody>
      </p:sp>
      <p:pic>
        <p:nvPicPr>
          <p:cNvPr id="91140" name="Picture 2"/>
          <p:cNvPicPr>
            <a:picLocks noChangeAspect="1" noChangeArrowheads="1"/>
          </p:cNvPicPr>
          <p:nvPr/>
        </p:nvPicPr>
        <p:blipFill>
          <a:blip r:embed="rId2"/>
          <a:srcRect/>
          <a:stretch>
            <a:fillRect/>
          </a:stretch>
        </p:blipFill>
        <p:spPr bwMode="auto">
          <a:xfrm>
            <a:off x="2143125" y="2833688"/>
            <a:ext cx="4943475" cy="1381125"/>
          </a:xfrm>
          <a:prstGeom prst="rect">
            <a:avLst/>
          </a:prstGeom>
          <a:noFill/>
          <a:ln w="9525">
            <a:noFill/>
            <a:miter lim="800000"/>
            <a:headEnd/>
            <a:tailEnd/>
          </a:ln>
        </p:spPr>
      </p:pic>
      <p:pic>
        <p:nvPicPr>
          <p:cNvPr id="91141" name="Picture 3"/>
          <p:cNvPicPr>
            <a:picLocks noChangeAspect="1" noChangeArrowheads="1"/>
          </p:cNvPicPr>
          <p:nvPr/>
        </p:nvPicPr>
        <p:blipFill>
          <a:blip r:embed="rId3"/>
          <a:srcRect/>
          <a:stretch>
            <a:fillRect/>
          </a:stretch>
        </p:blipFill>
        <p:spPr bwMode="auto">
          <a:xfrm>
            <a:off x="1071563" y="4195763"/>
            <a:ext cx="5786437" cy="2514600"/>
          </a:xfrm>
          <a:prstGeom prst="rect">
            <a:avLst/>
          </a:prstGeom>
          <a:noFill/>
          <a:ln w="9525">
            <a:noFill/>
            <a:miter lim="800000"/>
            <a:headEnd/>
            <a:tailEnd/>
          </a:ln>
        </p:spPr>
      </p:pic>
      <p:sp>
        <p:nvSpPr>
          <p:cNvPr id="9" name="Espace réservé du numéro de diapositive 8"/>
          <p:cNvSpPr>
            <a:spLocks noGrp="1"/>
          </p:cNvSpPr>
          <p:nvPr>
            <p:ph type="sldNum" sz="quarter" idx="12"/>
          </p:nvPr>
        </p:nvSpPr>
        <p:spPr/>
        <p:txBody>
          <a:bodyPr/>
          <a:lstStyle/>
          <a:p>
            <a:pPr>
              <a:defRPr/>
            </a:pPr>
            <a:fld id="{4737B54F-CF5D-4585-B829-1FB8ECC936DE}" type="slidenum">
              <a:rPr lang="fr-FR"/>
              <a:pPr>
                <a:defRPr/>
              </a:pPr>
              <a:t>107</a:t>
            </a:fld>
            <a:endParaRPr lang="fr-FR"/>
          </a:p>
        </p:txBody>
      </p:sp>
      <p:grpSp>
        <p:nvGrpSpPr>
          <p:cNvPr id="91143" name="Groupe 18"/>
          <p:cNvGrpSpPr>
            <a:grpSpLocks/>
          </p:cNvGrpSpPr>
          <p:nvPr/>
        </p:nvGrpSpPr>
        <p:grpSpPr bwMode="auto">
          <a:xfrm>
            <a:off x="0" y="0"/>
            <a:ext cx="9144000" cy="6858000"/>
            <a:chOff x="0" y="0"/>
            <a:chExt cx="9144000" cy="6858000"/>
          </a:xfrm>
        </p:grpSpPr>
        <p:sp>
          <p:nvSpPr>
            <p:cNvPr id="20" name="Rectangle 19"/>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1"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2" name="ZoneTexte 21"/>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b="1" dirty="0" err="1">
                  <a:solidFill>
                    <a:schemeClr val="bg1"/>
                  </a:solidFill>
                  <a:effectLst>
                    <a:outerShdw blurRad="38100" dist="38100" dir="2700000" algn="tl">
                      <a:srgbClr val="000000">
                        <a:alpha val="43137"/>
                      </a:srgbClr>
                    </a:outerShdw>
                  </a:effectLst>
                  <a:latin typeface="+mn-lt"/>
                </a:rPr>
                <a:t>Paramétrisation</a:t>
              </a:r>
              <a:r>
                <a:rPr lang="fr-FR" sz="1400" b="1" dirty="0">
                  <a:solidFill>
                    <a:schemeClr val="bg1"/>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23" name="ZoneTexte 22"/>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91148"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sp>
        <p:nvSpPr>
          <p:cNvPr id="13" name="Titre 2"/>
          <p:cNvSpPr txBox="1">
            <a:spLocks/>
          </p:cNvSpPr>
          <p:nvPr/>
        </p:nvSpPr>
        <p:spPr>
          <a:xfrm>
            <a:off x="685800" y="571500"/>
            <a:ext cx="8029575" cy="1470025"/>
          </a:xfrm>
          <a:prstGeom prst="rect">
            <a:avLst/>
          </a:prstGeom>
        </p:spPr>
        <p:txBody>
          <a:bodyPr anchor="ctr">
            <a:normAutofit/>
          </a:bodyPr>
          <a:lstStyle/>
          <a:p>
            <a:pPr fontAlgn="auto">
              <a:spcAft>
                <a:spcPts val="0"/>
              </a:spcAft>
              <a:defRPr/>
            </a:pPr>
            <a:r>
              <a:rPr lang="fr-FR" sz="3000" dirty="0" err="1">
                <a:solidFill>
                  <a:schemeClr val="tx2"/>
                </a:solidFill>
                <a:latin typeface="+mn-lt"/>
                <a:ea typeface="+mj-ea"/>
                <a:cs typeface="+mj-cs"/>
              </a:rPr>
              <a:t>Paramétrisation</a:t>
            </a:r>
            <a:r>
              <a:rPr lang="fr-FR" sz="3000" dirty="0">
                <a:solidFill>
                  <a:schemeClr val="tx2"/>
                </a:solidFill>
                <a:latin typeface="+mn-lt"/>
                <a:ea typeface="+mj-ea"/>
                <a:cs typeface="+mj-cs"/>
              </a:rPr>
              <a:t> du critère par rapport aux conditions initiales</a:t>
            </a:r>
            <a:endParaRPr lang="fr-FR" sz="4000" dirty="0">
              <a:solidFill>
                <a:schemeClr val="tx2"/>
              </a:solidFill>
              <a:latin typeface="+mn-lt"/>
              <a:ea typeface="+mj-ea"/>
              <a:cs typeface="+mj-cs"/>
            </a:endParaRPr>
          </a:p>
        </p:txBody>
      </p:sp>
      <p:sp>
        <p:nvSpPr>
          <p:cNvPr id="92163" name="Rectangle 13"/>
          <p:cNvSpPr>
            <a:spLocks noChangeArrowheads="1"/>
          </p:cNvSpPr>
          <p:nvPr/>
        </p:nvSpPr>
        <p:spPr bwMode="auto">
          <a:xfrm>
            <a:off x="714375" y="1968500"/>
            <a:ext cx="8643938" cy="3878263"/>
          </a:xfrm>
          <a:prstGeom prst="rect">
            <a:avLst/>
          </a:prstGeom>
          <a:noFill/>
          <a:ln w="9525">
            <a:noFill/>
            <a:miter lim="800000"/>
            <a:headEnd/>
            <a:tailEnd/>
          </a:ln>
        </p:spPr>
        <p:txBody>
          <a:bodyPr>
            <a:spAutoFit/>
          </a:bodyPr>
          <a:lstStyle/>
          <a:p>
            <a:r>
              <a:rPr lang="fr-FR">
                <a:latin typeface="Calibri" pitchFamily="34" charset="0"/>
              </a:rPr>
              <a:t>En cumulant le carré de écarts sur le scalaire transmis:</a:t>
            </a:r>
          </a:p>
          <a:p>
            <a:endParaRPr lang="fr-FR">
              <a:latin typeface="Calibri" pitchFamily="34" charset="0"/>
            </a:endParaRPr>
          </a:p>
          <a:p>
            <a:endParaRPr lang="fr-FR">
              <a:latin typeface="Calibri" pitchFamily="34" charset="0"/>
            </a:endParaRPr>
          </a:p>
          <a:p>
            <a:endParaRPr lang="fr-FR">
              <a:latin typeface="Calibri" pitchFamily="34" charset="0"/>
            </a:endParaRPr>
          </a:p>
          <a:p>
            <a:r>
              <a:rPr lang="fr-FR">
                <a:latin typeface="Calibri" pitchFamily="34" charset="0"/>
              </a:rPr>
              <a:t>on obtient</a:t>
            </a:r>
          </a:p>
          <a:p>
            <a:endParaRPr lang="fr-FR">
              <a:latin typeface="Calibri" pitchFamily="34" charset="0"/>
            </a:endParaRPr>
          </a:p>
          <a:p>
            <a:r>
              <a:rPr lang="fr-FR">
                <a:latin typeface="Calibri" pitchFamily="34" charset="0"/>
              </a:rPr>
              <a:t/>
            </a:r>
            <a:br>
              <a:rPr lang="fr-FR">
                <a:latin typeface="Calibri" pitchFamily="34" charset="0"/>
              </a:rPr>
            </a:br>
            <a:r>
              <a:rPr lang="fr-FR">
                <a:latin typeface="Calibri" pitchFamily="34" charset="0"/>
              </a:rPr>
              <a:t>Ce critère analytique peut être dérivé pour obtenir le gradient et le Hessien:</a:t>
            </a:r>
          </a:p>
          <a:p>
            <a:endParaRPr lang="fr-FR" sz="2400">
              <a:latin typeface="Calibri" pitchFamily="34" charset="0"/>
            </a:endParaRPr>
          </a:p>
          <a:p>
            <a:endParaRPr lang="fr-FR" sz="2400">
              <a:latin typeface="Calibri" pitchFamily="34" charset="0"/>
            </a:endParaRPr>
          </a:p>
          <a:p>
            <a:endParaRPr lang="fr-FR">
              <a:latin typeface="Calibri" pitchFamily="34" charset="0"/>
            </a:endParaRPr>
          </a:p>
          <a:p>
            <a:r>
              <a:rPr lang="fr-FR">
                <a:latin typeface="Calibri" pitchFamily="34" charset="0"/>
              </a:rPr>
              <a:t>			    avec</a:t>
            </a:r>
          </a:p>
          <a:p>
            <a:r>
              <a:rPr lang="fr-FR">
                <a:latin typeface="Calibri" pitchFamily="34" charset="0"/>
              </a:rPr>
              <a:t> </a:t>
            </a:r>
          </a:p>
        </p:txBody>
      </p:sp>
      <p:pic>
        <p:nvPicPr>
          <p:cNvPr id="92164" name="Picture 2"/>
          <p:cNvPicPr>
            <a:picLocks noChangeAspect="1" noChangeArrowheads="1"/>
          </p:cNvPicPr>
          <p:nvPr/>
        </p:nvPicPr>
        <p:blipFill>
          <a:blip r:embed="rId2"/>
          <a:srcRect/>
          <a:stretch>
            <a:fillRect/>
          </a:stretch>
        </p:blipFill>
        <p:spPr bwMode="auto">
          <a:xfrm>
            <a:off x="2000250" y="2260600"/>
            <a:ext cx="5076825" cy="790575"/>
          </a:xfrm>
          <a:prstGeom prst="rect">
            <a:avLst/>
          </a:prstGeom>
          <a:noFill/>
          <a:ln w="9525">
            <a:noFill/>
            <a:miter lim="800000"/>
            <a:headEnd/>
            <a:tailEnd/>
          </a:ln>
        </p:spPr>
      </p:pic>
      <p:pic>
        <p:nvPicPr>
          <p:cNvPr id="92165" name="Picture 4"/>
          <p:cNvPicPr>
            <a:picLocks noChangeAspect="1" noChangeArrowheads="1"/>
          </p:cNvPicPr>
          <p:nvPr/>
        </p:nvPicPr>
        <p:blipFill>
          <a:blip r:embed="rId3"/>
          <a:srcRect/>
          <a:stretch>
            <a:fillRect/>
          </a:stretch>
        </p:blipFill>
        <p:spPr bwMode="auto">
          <a:xfrm>
            <a:off x="857250" y="4524375"/>
            <a:ext cx="2790825" cy="742950"/>
          </a:xfrm>
          <a:prstGeom prst="rect">
            <a:avLst/>
          </a:prstGeom>
          <a:noFill/>
          <a:ln w="9525">
            <a:noFill/>
            <a:miter lim="800000"/>
            <a:headEnd/>
            <a:tailEnd/>
          </a:ln>
        </p:spPr>
      </p:pic>
      <p:pic>
        <p:nvPicPr>
          <p:cNvPr id="92166" name="Picture 6"/>
          <p:cNvPicPr>
            <a:picLocks noChangeAspect="1" noChangeArrowheads="1"/>
          </p:cNvPicPr>
          <p:nvPr/>
        </p:nvPicPr>
        <p:blipFill>
          <a:blip r:embed="rId4"/>
          <a:srcRect/>
          <a:stretch>
            <a:fillRect/>
          </a:stretch>
        </p:blipFill>
        <p:spPr bwMode="auto">
          <a:xfrm>
            <a:off x="1030288" y="5364163"/>
            <a:ext cx="2266950" cy="790575"/>
          </a:xfrm>
          <a:prstGeom prst="rect">
            <a:avLst/>
          </a:prstGeom>
          <a:noFill/>
          <a:ln w="9525">
            <a:noFill/>
            <a:miter lim="800000"/>
            <a:headEnd/>
            <a:tailEnd/>
          </a:ln>
        </p:spPr>
      </p:pic>
      <p:pic>
        <p:nvPicPr>
          <p:cNvPr id="92167" name="Picture 8"/>
          <p:cNvPicPr>
            <a:picLocks noChangeAspect="1" noChangeArrowheads="1"/>
          </p:cNvPicPr>
          <p:nvPr/>
        </p:nvPicPr>
        <p:blipFill>
          <a:blip r:embed="rId5"/>
          <a:srcRect/>
          <a:stretch>
            <a:fillRect/>
          </a:stretch>
        </p:blipFill>
        <p:spPr bwMode="auto">
          <a:xfrm>
            <a:off x="2786063" y="2990850"/>
            <a:ext cx="3762375" cy="762000"/>
          </a:xfrm>
          <a:prstGeom prst="rect">
            <a:avLst/>
          </a:prstGeom>
          <a:noFill/>
          <a:ln w="9525">
            <a:noFill/>
            <a:miter lim="800000"/>
            <a:headEnd/>
            <a:tailEnd/>
          </a:ln>
        </p:spPr>
      </p:pic>
      <p:pic>
        <p:nvPicPr>
          <p:cNvPr id="92168" name="Picture 11"/>
          <p:cNvPicPr>
            <a:picLocks noChangeAspect="1" noChangeArrowheads="1"/>
          </p:cNvPicPr>
          <p:nvPr/>
        </p:nvPicPr>
        <p:blipFill>
          <a:blip r:embed="rId6"/>
          <a:srcRect/>
          <a:stretch>
            <a:fillRect/>
          </a:stretch>
        </p:blipFill>
        <p:spPr bwMode="auto">
          <a:xfrm>
            <a:off x="4286250" y="4195763"/>
            <a:ext cx="3886200" cy="2333625"/>
          </a:xfrm>
          <a:prstGeom prst="rect">
            <a:avLst/>
          </a:prstGeom>
          <a:noFill/>
          <a:ln w="9525">
            <a:noFill/>
            <a:miter lim="800000"/>
            <a:headEnd/>
            <a:tailEnd/>
          </a:ln>
        </p:spPr>
      </p:pic>
      <p:sp>
        <p:nvSpPr>
          <p:cNvPr id="12" name="Espace réservé du numéro de diapositive 11"/>
          <p:cNvSpPr>
            <a:spLocks noGrp="1"/>
          </p:cNvSpPr>
          <p:nvPr>
            <p:ph type="sldNum" sz="quarter" idx="12"/>
          </p:nvPr>
        </p:nvSpPr>
        <p:spPr/>
        <p:txBody>
          <a:bodyPr/>
          <a:lstStyle/>
          <a:p>
            <a:pPr>
              <a:defRPr/>
            </a:pPr>
            <a:fld id="{294CE4A3-0516-4348-BA88-B36A16F56849}" type="slidenum">
              <a:rPr lang="fr-FR"/>
              <a:pPr>
                <a:defRPr/>
              </a:pPr>
              <a:t>108</a:t>
            </a:fld>
            <a:endParaRPr lang="fr-FR"/>
          </a:p>
        </p:txBody>
      </p:sp>
      <p:grpSp>
        <p:nvGrpSpPr>
          <p:cNvPr id="92170" name="Groupe 21"/>
          <p:cNvGrpSpPr>
            <a:grpSpLocks/>
          </p:cNvGrpSpPr>
          <p:nvPr/>
        </p:nvGrpSpPr>
        <p:grpSpPr bwMode="auto">
          <a:xfrm>
            <a:off x="0" y="0"/>
            <a:ext cx="9144000" cy="6858000"/>
            <a:chOff x="0" y="0"/>
            <a:chExt cx="9144000" cy="6858000"/>
          </a:xfrm>
        </p:grpSpPr>
        <p:sp>
          <p:nvSpPr>
            <p:cNvPr id="23" name="Rectangle 22"/>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4" name="Picture 2"/>
            <p:cNvPicPr>
              <a:picLocks noChangeAspect="1" noChangeArrowheads="1"/>
            </p:cNvPicPr>
            <p:nvPr/>
          </p:nvPicPr>
          <p:blipFill>
            <a:blip r:embed="rId7"/>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5" name="ZoneTexte 24"/>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b="1" dirty="0" err="1">
                  <a:solidFill>
                    <a:schemeClr val="bg1"/>
                  </a:solidFill>
                  <a:effectLst>
                    <a:outerShdw blurRad="38100" dist="38100" dir="2700000" algn="tl">
                      <a:srgbClr val="000000">
                        <a:alpha val="43137"/>
                      </a:srgbClr>
                    </a:outerShdw>
                  </a:effectLst>
                  <a:latin typeface="+mn-lt"/>
                </a:rPr>
                <a:t>Paramétrisation</a:t>
              </a:r>
              <a:r>
                <a:rPr lang="fr-FR" sz="1400" b="1" dirty="0">
                  <a:solidFill>
                    <a:schemeClr val="bg1"/>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26" name="ZoneTexte 25"/>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92175" name="Picture 2"/>
            <p:cNvPicPr>
              <a:picLocks noChangeAspect="1" noChangeArrowheads="1"/>
            </p:cNvPicPr>
            <p:nvPr/>
          </p:nvPicPr>
          <p:blipFill>
            <a:blip r:embed="rId7"/>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sp>
        <p:nvSpPr>
          <p:cNvPr id="13" name="Titre 2"/>
          <p:cNvSpPr txBox="1">
            <a:spLocks/>
          </p:cNvSpPr>
          <p:nvPr/>
        </p:nvSpPr>
        <p:spPr>
          <a:xfrm>
            <a:off x="685800" y="571500"/>
            <a:ext cx="8029575" cy="1470025"/>
          </a:xfrm>
          <a:prstGeom prst="rect">
            <a:avLst/>
          </a:prstGeom>
        </p:spPr>
        <p:txBody>
          <a:bodyPr anchor="ctr">
            <a:normAutofit/>
          </a:bodyPr>
          <a:lstStyle/>
          <a:p>
            <a:pPr fontAlgn="auto">
              <a:spcAft>
                <a:spcPts val="0"/>
              </a:spcAft>
              <a:defRPr/>
            </a:pPr>
            <a:r>
              <a:rPr lang="fr-FR" sz="3000" dirty="0">
                <a:solidFill>
                  <a:schemeClr val="tx2"/>
                </a:solidFill>
                <a:latin typeface="+mn-lt"/>
                <a:ea typeface="+mj-ea"/>
                <a:cs typeface="+mj-cs"/>
              </a:rPr>
              <a:t>Méthode de descente de </a:t>
            </a:r>
            <a:r>
              <a:rPr lang="fr-FR" sz="3000" dirty="0" err="1">
                <a:solidFill>
                  <a:schemeClr val="tx2"/>
                </a:solidFill>
                <a:latin typeface="+mn-lt"/>
                <a:ea typeface="+mj-ea"/>
                <a:cs typeface="+mj-cs"/>
              </a:rPr>
              <a:t>Levenberg</a:t>
            </a:r>
            <a:r>
              <a:rPr lang="fr-FR" sz="3000" dirty="0">
                <a:solidFill>
                  <a:schemeClr val="tx2"/>
                </a:solidFill>
                <a:latin typeface="+mn-lt"/>
                <a:ea typeface="+mj-ea"/>
                <a:cs typeface="+mj-cs"/>
              </a:rPr>
              <a:t> </a:t>
            </a:r>
            <a:r>
              <a:rPr lang="fr-FR" sz="3000" dirty="0" err="1">
                <a:solidFill>
                  <a:schemeClr val="tx2"/>
                </a:solidFill>
                <a:latin typeface="+mn-lt"/>
                <a:ea typeface="+mj-ea"/>
                <a:cs typeface="+mj-cs"/>
              </a:rPr>
              <a:t>Marquardt</a:t>
            </a:r>
            <a:endParaRPr lang="fr-FR" sz="4000" dirty="0">
              <a:solidFill>
                <a:schemeClr val="tx2"/>
              </a:solidFill>
              <a:latin typeface="+mn-lt"/>
              <a:ea typeface="+mj-ea"/>
              <a:cs typeface="+mj-cs"/>
            </a:endParaRPr>
          </a:p>
        </p:txBody>
      </p:sp>
      <p:sp>
        <p:nvSpPr>
          <p:cNvPr id="93187" name="Rectangle 13"/>
          <p:cNvSpPr>
            <a:spLocks noChangeArrowheads="1"/>
          </p:cNvSpPr>
          <p:nvPr/>
        </p:nvSpPr>
        <p:spPr bwMode="auto">
          <a:xfrm>
            <a:off x="714375" y="2130425"/>
            <a:ext cx="6858000" cy="2586038"/>
          </a:xfrm>
          <a:prstGeom prst="rect">
            <a:avLst/>
          </a:prstGeom>
          <a:noFill/>
          <a:ln w="9525">
            <a:noFill/>
            <a:miter lim="800000"/>
            <a:headEnd/>
            <a:tailEnd/>
          </a:ln>
        </p:spPr>
        <p:txBody>
          <a:bodyPr>
            <a:spAutoFit/>
          </a:bodyPr>
          <a:lstStyle/>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endParaRPr lang="fr-FR">
              <a:latin typeface="Calibri" pitchFamily="34" charset="0"/>
            </a:endParaRPr>
          </a:p>
          <a:p>
            <a:r>
              <a:rPr lang="fr-FR">
                <a:latin typeface="Calibri" pitchFamily="34" charset="0"/>
              </a:rPr>
              <a:t> </a:t>
            </a:r>
          </a:p>
        </p:txBody>
      </p:sp>
      <p:pic>
        <p:nvPicPr>
          <p:cNvPr id="93188" name="Picture 4"/>
          <p:cNvPicPr>
            <a:picLocks noChangeAspect="1" noChangeArrowheads="1"/>
          </p:cNvPicPr>
          <p:nvPr/>
        </p:nvPicPr>
        <p:blipFill>
          <a:blip r:embed="rId2"/>
          <a:srcRect/>
          <a:stretch>
            <a:fillRect/>
          </a:stretch>
        </p:blipFill>
        <p:spPr bwMode="auto">
          <a:xfrm>
            <a:off x="1928813" y="2071688"/>
            <a:ext cx="4762500" cy="561975"/>
          </a:xfrm>
          <a:prstGeom prst="rect">
            <a:avLst/>
          </a:prstGeom>
          <a:noFill/>
          <a:ln w="9525">
            <a:noFill/>
            <a:miter lim="800000"/>
            <a:headEnd/>
            <a:tailEnd/>
          </a:ln>
        </p:spPr>
      </p:pic>
      <p:sp>
        <p:nvSpPr>
          <p:cNvPr id="9" name="Espace réservé du numéro de diapositive 8"/>
          <p:cNvSpPr>
            <a:spLocks noGrp="1"/>
          </p:cNvSpPr>
          <p:nvPr>
            <p:ph type="sldNum" sz="quarter" idx="12"/>
          </p:nvPr>
        </p:nvSpPr>
        <p:spPr/>
        <p:txBody>
          <a:bodyPr/>
          <a:lstStyle/>
          <a:p>
            <a:pPr>
              <a:defRPr/>
            </a:pPr>
            <a:fld id="{31DAC65B-0DBF-46A0-9EB0-F98BAF78BD17}" type="slidenum">
              <a:rPr lang="fr-FR"/>
              <a:pPr>
                <a:defRPr/>
              </a:pPr>
              <a:t>109</a:t>
            </a:fld>
            <a:endParaRPr lang="fr-FR"/>
          </a:p>
        </p:txBody>
      </p:sp>
      <p:grpSp>
        <p:nvGrpSpPr>
          <p:cNvPr id="93190" name="Groupe 18"/>
          <p:cNvGrpSpPr>
            <a:grpSpLocks/>
          </p:cNvGrpSpPr>
          <p:nvPr/>
        </p:nvGrpSpPr>
        <p:grpSpPr bwMode="auto">
          <a:xfrm>
            <a:off x="0" y="0"/>
            <a:ext cx="9144000" cy="6858000"/>
            <a:chOff x="0" y="0"/>
            <a:chExt cx="9144000" cy="6858000"/>
          </a:xfrm>
        </p:grpSpPr>
        <p:sp>
          <p:nvSpPr>
            <p:cNvPr id="20" name="Rectangle 19"/>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1"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2" name="ZoneTexte 21"/>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b="1" dirty="0" err="1">
                  <a:solidFill>
                    <a:schemeClr val="bg1"/>
                  </a:solidFill>
                  <a:effectLst>
                    <a:outerShdw blurRad="38100" dist="38100" dir="2700000" algn="tl">
                      <a:srgbClr val="000000">
                        <a:alpha val="43137"/>
                      </a:srgbClr>
                    </a:outerShdw>
                  </a:effectLst>
                  <a:latin typeface="+mn-lt"/>
                </a:rPr>
                <a:t>Paramétrisation</a:t>
              </a:r>
              <a:r>
                <a:rPr lang="fr-FR" sz="1400" b="1" dirty="0">
                  <a:solidFill>
                    <a:schemeClr val="bg1"/>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23" name="ZoneTexte 22"/>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93195"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e 15"/>
          <p:cNvGrpSpPr>
            <a:grpSpLocks/>
          </p:cNvGrpSpPr>
          <p:nvPr/>
        </p:nvGrpSpPr>
        <p:grpSpPr bwMode="auto">
          <a:xfrm>
            <a:off x="0" y="0"/>
            <a:ext cx="9144000" cy="6858000"/>
            <a:chOff x="0" y="0"/>
            <a:chExt cx="9144000" cy="6858000"/>
          </a:xfrm>
        </p:grpSpPr>
        <p:sp>
          <p:nvSpPr>
            <p:cNvPr id="17" name="Rectangle 1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6635"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6" name="Titre 2"/>
          <p:cNvSpPr txBox="1">
            <a:spLocks/>
          </p:cNvSpPr>
          <p:nvPr/>
        </p:nvSpPr>
        <p:spPr>
          <a:xfrm>
            <a:off x="792163"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Contexte général</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
        <p:nvSpPr>
          <p:cNvPr id="26627" name="Rectangle 11"/>
          <p:cNvSpPr>
            <a:spLocks noChangeArrowheads="1"/>
          </p:cNvSpPr>
          <p:nvPr/>
        </p:nvSpPr>
        <p:spPr bwMode="auto">
          <a:xfrm>
            <a:off x="261938" y="1752600"/>
            <a:ext cx="9144000" cy="457200"/>
          </a:xfrm>
          <a:prstGeom prst="rect">
            <a:avLst/>
          </a:prstGeom>
          <a:noFill/>
          <a:ln w="25400">
            <a:noFill/>
            <a:miter lim="800000"/>
            <a:headEnd/>
            <a:tailEnd/>
          </a:ln>
        </p:spPr>
        <p:txBody>
          <a:bodyPr>
            <a:spAutoFit/>
          </a:bodyPr>
          <a:lstStyle/>
          <a:p>
            <a:pPr marL="457200" indent="-457200" eaLnBrk="0" hangingPunct="0"/>
            <a:r>
              <a:rPr lang="fr-FR" sz="2400"/>
              <a:t>   </a:t>
            </a:r>
          </a:p>
        </p:txBody>
      </p:sp>
      <p:sp>
        <p:nvSpPr>
          <p:cNvPr id="26628" name="Rectangle 12"/>
          <p:cNvSpPr>
            <a:spLocks noChangeArrowheads="1"/>
          </p:cNvSpPr>
          <p:nvPr/>
        </p:nvSpPr>
        <p:spPr bwMode="auto">
          <a:xfrm>
            <a:off x="587375" y="1744663"/>
            <a:ext cx="1968500" cy="822325"/>
          </a:xfrm>
          <a:prstGeom prst="rect">
            <a:avLst/>
          </a:prstGeom>
          <a:noFill/>
          <a:ln w="25400">
            <a:noFill/>
            <a:miter lim="800000"/>
            <a:headEnd/>
            <a:tailEnd/>
          </a:ln>
        </p:spPr>
        <p:txBody>
          <a:bodyPr wrap="none">
            <a:spAutoFit/>
          </a:bodyPr>
          <a:lstStyle/>
          <a:p>
            <a:pPr eaLnBrk="0" hangingPunct="0"/>
            <a:r>
              <a:rPr lang="fr-FR" sz="2400" b="1" u="sng">
                <a:latin typeface="Times New Roman" pitchFamily="18" charset="0"/>
              </a:rPr>
              <a:t>Cycles limites</a:t>
            </a:r>
            <a:endParaRPr lang="fr-FR" sz="2400" u="sng">
              <a:latin typeface="Times New Roman" pitchFamily="18" charset="0"/>
            </a:endParaRPr>
          </a:p>
          <a:p>
            <a:pPr eaLnBrk="0" hangingPunct="0"/>
            <a:endParaRPr lang="fr-FR" sz="2400" b="1">
              <a:latin typeface="Times New Roman" pitchFamily="18" charset="0"/>
            </a:endParaRPr>
          </a:p>
        </p:txBody>
      </p:sp>
      <p:sp>
        <p:nvSpPr>
          <p:cNvPr id="26629" name="Rectangle 13"/>
          <p:cNvSpPr>
            <a:spLocks noChangeArrowheads="1"/>
          </p:cNvSpPr>
          <p:nvPr/>
        </p:nvSpPr>
        <p:spPr bwMode="auto">
          <a:xfrm>
            <a:off x="574675" y="2152650"/>
            <a:ext cx="8101013" cy="457200"/>
          </a:xfrm>
          <a:prstGeom prst="rect">
            <a:avLst/>
          </a:prstGeom>
          <a:noFill/>
          <a:ln w="25400">
            <a:noFill/>
            <a:miter lim="800000"/>
            <a:headEnd/>
            <a:tailEnd/>
          </a:ln>
        </p:spPr>
        <p:txBody>
          <a:bodyPr>
            <a:spAutoFit/>
          </a:bodyPr>
          <a:lstStyle/>
          <a:p>
            <a:pPr eaLnBrk="0" hangingPunct="0">
              <a:spcBef>
                <a:spcPct val="50000"/>
              </a:spcBef>
            </a:pPr>
            <a:r>
              <a:rPr lang="fr-FR" sz="2400">
                <a:latin typeface="Times New Roman" pitchFamily="18" charset="0"/>
              </a:rPr>
              <a:t>Exemple: équation de Van der Pol :</a:t>
            </a:r>
          </a:p>
        </p:txBody>
      </p:sp>
      <p:pic>
        <p:nvPicPr>
          <p:cNvPr id="26630" name="Picture 14"/>
          <p:cNvPicPr>
            <a:picLocks noChangeAspect="1" noChangeArrowheads="1"/>
          </p:cNvPicPr>
          <p:nvPr/>
        </p:nvPicPr>
        <p:blipFill>
          <a:blip r:embed="rId3"/>
          <a:srcRect/>
          <a:stretch>
            <a:fillRect/>
          </a:stretch>
        </p:blipFill>
        <p:spPr bwMode="auto">
          <a:xfrm>
            <a:off x="1333500" y="2679700"/>
            <a:ext cx="6191250" cy="504825"/>
          </a:xfrm>
          <a:prstGeom prst="rect">
            <a:avLst/>
          </a:prstGeom>
          <a:noFill/>
          <a:ln w="25400">
            <a:noFill/>
            <a:miter lim="800000"/>
            <a:headEnd/>
            <a:tailEnd/>
          </a:ln>
        </p:spPr>
      </p:pic>
      <p:pic>
        <p:nvPicPr>
          <p:cNvPr id="26631" name="Picture 15"/>
          <p:cNvPicPr>
            <a:picLocks noChangeAspect="1" noChangeArrowheads="1"/>
          </p:cNvPicPr>
          <p:nvPr/>
        </p:nvPicPr>
        <p:blipFill>
          <a:blip r:embed="rId4"/>
          <a:srcRect/>
          <a:stretch>
            <a:fillRect/>
          </a:stretch>
        </p:blipFill>
        <p:spPr bwMode="auto">
          <a:xfrm>
            <a:off x="1258888" y="3184525"/>
            <a:ext cx="5945187" cy="33051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sp>
        <p:nvSpPr>
          <p:cNvPr id="13" name="Titre 2"/>
          <p:cNvSpPr txBox="1">
            <a:spLocks/>
          </p:cNvSpPr>
          <p:nvPr/>
        </p:nvSpPr>
        <p:spPr>
          <a:xfrm>
            <a:off x="685800" y="571500"/>
            <a:ext cx="8029575" cy="1470025"/>
          </a:xfrm>
          <a:prstGeom prst="rect">
            <a:avLst/>
          </a:prstGeom>
        </p:spPr>
        <p:txBody>
          <a:bodyPr anchor="ctr">
            <a:normAutofit/>
          </a:bodyPr>
          <a:lstStyle/>
          <a:p>
            <a:pPr fontAlgn="auto">
              <a:spcAft>
                <a:spcPts val="0"/>
              </a:spcAft>
              <a:defRPr/>
            </a:pPr>
            <a:r>
              <a:rPr lang="fr-FR" sz="3000" dirty="0">
                <a:solidFill>
                  <a:schemeClr val="tx2"/>
                </a:solidFill>
                <a:latin typeface="+mn-lt"/>
                <a:ea typeface="+mj-ea"/>
                <a:cs typeface="+mj-cs"/>
              </a:rPr>
              <a:t>Résultats </a:t>
            </a:r>
            <a:endParaRPr lang="fr-FR" sz="4000" dirty="0">
              <a:solidFill>
                <a:schemeClr val="tx2"/>
              </a:solidFill>
              <a:latin typeface="+mn-lt"/>
              <a:ea typeface="+mj-ea"/>
              <a:cs typeface="+mj-cs"/>
            </a:endParaRPr>
          </a:p>
        </p:txBody>
      </p:sp>
      <p:pic>
        <p:nvPicPr>
          <p:cNvPr id="94211" name="Picture 2"/>
          <p:cNvPicPr>
            <a:picLocks noChangeAspect="1" noChangeArrowheads="1"/>
          </p:cNvPicPr>
          <p:nvPr/>
        </p:nvPicPr>
        <p:blipFill>
          <a:blip r:embed="rId2"/>
          <a:srcRect/>
          <a:stretch>
            <a:fillRect/>
          </a:stretch>
        </p:blipFill>
        <p:spPr bwMode="auto">
          <a:xfrm>
            <a:off x="428625" y="2071688"/>
            <a:ext cx="4194175" cy="3214687"/>
          </a:xfrm>
          <a:prstGeom prst="rect">
            <a:avLst/>
          </a:prstGeom>
          <a:noFill/>
          <a:ln w="9525">
            <a:noFill/>
            <a:miter lim="800000"/>
            <a:headEnd/>
            <a:tailEnd/>
          </a:ln>
        </p:spPr>
      </p:pic>
      <p:pic>
        <p:nvPicPr>
          <p:cNvPr id="94212" name="Picture 2"/>
          <p:cNvPicPr>
            <a:picLocks noChangeAspect="1" noChangeArrowheads="1"/>
          </p:cNvPicPr>
          <p:nvPr/>
        </p:nvPicPr>
        <p:blipFill>
          <a:blip r:embed="rId3"/>
          <a:srcRect/>
          <a:stretch>
            <a:fillRect/>
          </a:stretch>
        </p:blipFill>
        <p:spPr bwMode="auto">
          <a:xfrm>
            <a:off x="4643438" y="2071688"/>
            <a:ext cx="4357687" cy="3321050"/>
          </a:xfrm>
          <a:prstGeom prst="rect">
            <a:avLst/>
          </a:prstGeom>
          <a:noFill/>
          <a:ln w="9525">
            <a:noFill/>
            <a:miter lim="800000"/>
            <a:headEnd/>
            <a:tailEnd/>
          </a:ln>
        </p:spPr>
      </p:pic>
      <p:pic>
        <p:nvPicPr>
          <p:cNvPr id="94213" name="Picture 3"/>
          <p:cNvPicPr>
            <a:picLocks noChangeAspect="1" noChangeArrowheads="1"/>
          </p:cNvPicPr>
          <p:nvPr/>
        </p:nvPicPr>
        <p:blipFill>
          <a:blip r:embed="rId4"/>
          <a:srcRect/>
          <a:stretch>
            <a:fillRect/>
          </a:stretch>
        </p:blipFill>
        <p:spPr bwMode="auto">
          <a:xfrm>
            <a:off x="4857750" y="2254250"/>
            <a:ext cx="2286000" cy="460375"/>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lstStyle/>
          <a:p>
            <a:pPr>
              <a:defRPr/>
            </a:pPr>
            <a:fld id="{9C31CC5B-9BF2-4E47-8712-8D0AD30D6A68}" type="slidenum">
              <a:rPr lang="fr-FR"/>
              <a:pPr>
                <a:defRPr/>
              </a:pPr>
              <a:t>110</a:t>
            </a:fld>
            <a:endParaRPr lang="fr-FR"/>
          </a:p>
        </p:txBody>
      </p:sp>
      <p:grpSp>
        <p:nvGrpSpPr>
          <p:cNvPr id="94215" name="Groupe 11"/>
          <p:cNvGrpSpPr>
            <a:grpSpLocks/>
          </p:cNvGrpSpPr>
          <p:nvPr/>
        </p:nvGrpSpPr>
        <p:grpSpPr bwMode="auto">
          <a:xfrm>
            <a:off x="0" y="0"/>
            <a:ext cx="9144000" cy="6858000"/>
            <a:chOff x="0" y="0"/>
            <a:chExt cx="9144000" cy="6858000"/>
          </a:xfrm>
        </p:grpSpPr>
        <p:sp>
          <p:nvSpPr>
            <p:cNvPr id="14" name="Rectangle 13"/>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5" name="Picture 2"/>
            <p:cNvPicPr>
              <a:picLocks noChangeAspect="1" noChangeArrowheads="1"/>
            </p:cNvPicPr>
            <p:nvPr/>
          </p:nvPicPr>
          <p:blipFill>
            <a:blip r:embed="rId5"/>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6" name="ZoneTexte 15"/>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dirty="0" err="1">
                  <a:solidFill>
                    <a:schemeClr val="bg1">
                      <a:lumMod val="85000"/>
                    </a:schemeClr>
                  </a:solidFill>
                  <a:effectLst>
                    <a:outerShdw blurRad="38100" dist="38100" dir="2700000" algn="tl">
                      <a:srgbClr val="000000">
                        <a:alpha val="43137"/>
                      </a:srgbClr>
                    </a:outerShdw>
                  </a:effectLst>
                  <a:latin typeface="+mn-lt"/>
                </a:rPr>
                <a:t>Paramétrisation</a:t>
              </a:r>
              <a:r>
                <a:rPr lang="fr-FR" sz="1400" dirty="0">
                  <a:solidFill>
                    <a:schemeClr val="bg1">
                      <a:lumMod val="85000"/>
                    </a:schemeClr>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17" name="ZoneTexte 16"/>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94220" name="Picture 2"/>
            <p:cNvPicPr>
              <a:picLocks noChangeAspect="1" noChangeArrowheads="1"/>
            </p:cNvPicPr>
            <p:nvPr/>
          </p:nvPicPr>
          <p:blipFill>
            <a:blip r:embed="rId5"/>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sp>
        <p:nvSpPr>
          <p:cNvPr id="13" name="Titre 2"/>
          <p:cNvSpPr txBox="1">
            <a:spLocks/>
          </p:cNvSpPr>
          <p:nvPr/>
        </p:nvSpPr>
        <p:spPr>
          <a:xfrm>
            <a:off x="685800" y="571500"/>
            <a:ext cx="8029575" cy="1470025"/>
          </a:xfrm>
          <a:prstGeom prst="rect">
            <a:avLst/>
          </a:prstGeom>
        </p:spPr>
        <p:txBody>
          <a:bodyPr anchor="ctr">
            <a:normAutofit/>
          </a:bodyPr>
          <a:lstStyle/>
          <a:p>
            <a:pPr fontAlgn="auto">
              <a:spcAft>
                <a:spcPts val="0"/>
              </a:spcAft>
              <a:defRPr/>
            </a:pPr>
            <a:r>
              <a:rPr lang="fr-FR" sz="3000" dirty="0">
                <a:solidFill>
                  <a:schemeClr val="tx2"/>
                </a:solidFill>
                <a:latin typeface="+mn-lt"/>
                <a:ea typeface="+mj-ea"/>
                <a:cs typeface="+mj-cs"/>
              </a:rPr>
              <a:t>Résultats </a:t>
            </a:r>
            <a:endParaRPr lang="fr-FR" sz="4000" dirty="0">
              <a:solidFill>
                <a:schemeClr val="tx2"/>
              </a:solidFill>
              <a:latin typeface="+mn-lt"/>
              <a:ea typeface="+mj-ea"/>
              <a:cs typeface="+mj-cs"/>
            </a:endParaRPr>
          </a:p>
        </p:txBody>
      </p:sp>
      <p:pic>
        <p:nvPicPr>
          <p:cNvPr id="95235" name="Picture 2"/>
          <p:cNvPicPr>
            <a:picLocks noChangeAspect="1" noChangeArrowheads="1"/>
          </p:cNvPicPr>
          <p:nvPr/>
        </p:nvPicPr>
        <p:blipFill>
          <a:blip r:embed="rId2"/>
          <a:srcRect/>
          <a:stretch>
            <a:fillRect/>
          </a:stretch>
        </p:blipFill>
        <p:spPr bwMode="auto">
          <a:xfrm>
            <a:off x="1214438" y="1457325"/>
            <a:ext cx="6500812" cy="5154613"/>
          </a:xfrm>
          <a:prstGeom prst="rect">
            <a:avLst/>
          </a:prstGeom>
          <a:noFill/>
          <a:ln w="9525">
            <a:noFill/>
            <a:miter lim="800000"/>
            <a:headEnd/>
            <a:tailEnd/>
          </a:ln>
        </p:spPr>
      </p:pic>
      <p:sp>
        <p:nvSpPr>
          <p:cNvPr id="9" name="Espace réservé du numéro de diapositive 8"/>
          <p:cNvSpPr>
            <a:spLocks noGrp="1"/>
          </p:cNvSpPr>
          <p:nvPr>
            <p:ph type="sldNum" sz="quarter" idx="12"/>
          </p:nvPr>
        </p:nvSpPr>
        <p:spPr/>
        <p:txBody>
          <a:bodyPr/>
          <a:lstStyle/>
          <a:p>
            <a:pPr>
              <a:defRPr/>
            </a:pPr>
            <a:fld id="{6DAF5EBF-062D-4515-8E0C-469ECC821C0F}" type="slidenum">
              <a:rPr lang="fr-FR"/>
              <a:pPr>
                <a:defRPr/>
              </a:pPr>
              <a:t>111</a:t>
            </a:fld>
            <a:endParaRPr lang="fr-FR"/>
          </a:p>
        </p:txBody>
      </p:sp>
      <p:grpSp>
        <p:nvGrpSpPr>
          <p:cNvPr id="95237" name="Groupe 17"/>
          <p:cNvGrpSpPr>
            <a:grpSpLocks/>
          </p:cNvGrpSpPr>
          <p:nvPr/>
        </p:nvGrpSpPr>
        <p:grpSpPr bwMode="auto">
          <a:xfrm>
            <a:off x="0" y="0"/>
            <a:ext cx="9144000" cy="6858000"/>
            <a:chOff x="0" y="0"/>
            <a:chExt cx="9144000" cy="6858000"/>
          </a:xfrm>
        </p:grpSpPr>
        <p:sp>
          <p:nvSpPr>
            <p:cNvPr id="19" name="Rectangle 18"/>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0"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1" name="ZoneTexte 20"/>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dirty="0" err="1">
                  <a:solidFill>
                    <a:schemeClr val="bg1">
                      <a:lumMod val="85000"/>
                    </a:schemeClr>
                  </a:solidFill>
                  <a:effectLst>
                    <a:outerShdw blurRad="38100" dist="38100" dir="2700000" algn="tl">
                      <a:srgbClr val="000000">
                        <a:alpha val="43137"/>
                      </a:srgbClr>
                    </a:outerShdw>
                  </a:effectLst>
                  <a:latin typeface="+mn-lt"/>
                </a:rPr>
                <a:t>Paramétrisation</a:t>
              </a:r>
              <a:r>
                <a:rPr lang="fr-FR" sz="1400" dirty="0">
                  <a:solidFill>
                    <a:schemeClr val="bg1">
                      <a:lumMod val="85000"/>
                    </a:schemeClr>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22" name="ZoneTexte 21"/>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95242"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sp>
        <p:nvSpPr>
          <p:cNvPr id="13" name="Titre 2"/>
          <p:cNvSpPr txBox="1">
            <a:spLocks/>
          </p:cNvSpPr>
          <p:nvPr/>
        </p:nvSpPr>
        <p:spPr>
          <a:xfrm>
            <a:off x="642938" y="1857375"/>
            <a:ext cx="8029575" cy="1470025"/>
          </a:xfrm>
          <a:prstGeom prst="rect">
            <a:avLst/>
          </a:prstGeom>
        </p:spPr>
        <p:txBody>
          <a:bodyPr anchor="ctr">
            <a:normAutofit fontScale="70000" lnSpcReduction="20000"/>
          </a:bodyPr>
          <a:lstStyle/>
          <a:p>
            <a:pPr fontAlgn="auto">
              <a:spcAft>
                <a:spcPts val="0"/>
              </a:spcAft>
              <a:defRPr/>
            </a:pPr>
            <a:r>
              <a:rPr lang="fr-FR" sz="3000" dirty="0">
                <a:solidFill>
                  <a:schemeClr val="tx2"/>
                </a:solidFill>
                <a:latin typeface="+mj-lt"/>
                <a:ea typeface="+mj-ea"/>
                <a:cs typeface="+mj-cs"/>
              </a:rPr>
              <a:t>Conclusion</a:t>
            </a:r>
          </a:p>
          <a:p>
            <a:pPr fontAlgn="auto">
              <a:spcAft>
                <a:spcPts val="0"/>
              </a:spcAft>
              <a:buFont typeface="Arial" pitchFamily="34" charset="0"/>
              <a:buChar char="•"/>
              <a:defRPr/>
            </a:pPr>
            <a:endParaRPr lang="fr-FR" sz="3000" dirty="0">
              <a:solidFill>
                <a:schemeClr val="tx2"/>
              </a:solidFill>
              <a:latin typeface="+mj-lt"/>
              <a:ea typeface="+mj-ea"/>
              <a:cs typeface="+mj-cs"/>
            </a:endParaRPr>
          </a:p>
          <a:p>
            <a:pPr fontAlgn="auto">
              <a:spcAft>
                <a:spcPts val="0"/>
              </a:spcAft>
              <a:buFont typeface="Arial" pitchFamily="34" charset="0"/>
              <a:buChar char="•"/>
              <a:defRPr/>
            </a:pPr>
            <a:endParaRPr lang="fr-FR" sz="3000" dirty="0">
              <a:solidFill>
                <a:schemeClr val="tx2"/>
              </a:solidFill>
              <a:latin typeface="+mj-lt"/>
              <a:ea typeface="+mj-ea"/>
              <a:cs typeface="+mj-cs"/>
            </a:endParaRPr>
          </a:p>
          <a:p>
            <a:pPr fontAlgn="auto">
              <a:spcAft>
                <a:spcPts val="0"/>
              </a:spcAft>
              <a:buFont typeface="Arial" pitchFamily="34" charset="0"/>
              <a:buChar char="•"/>
              <a:defRPr/>
            </a:pPr>
            <a:r>
              <a:rPr lang="fr-FR" sz="3000" dirty="0">
                <a:solidFill>
                  <a:schemeClr val="tx2"/>
                </a:solidFill>
                <a:latin typeface="+mj-lt"/>
                <a:ea typeface="+mj-ea"/>
                <a:cs typeface="+mj-cs"/>
              </a:rPr>
              <a:t>Minimisation du nombre d’itération</a:t>
            </a:r>
          </a:p>
          <a:p>
            <a:pPr fontAlgn="auto">
              <a:spcAft>
                <a:spcPts val="0"/>
              </a:spcAft>
              <a:buFont typeface="Arial" pitchFamily="34" charset="0"/>
              <a:buChar char="•"/>
              <a:defRPr/>
            </a:pPr>
            <a:r>
              <a:rPr lang="fr-FR" sz="3000" dirty="0">
                <a:solidFill>
                  <a:schemeClr val="tx2"/>
                </a:solidFill>
                <a:latin typeface="+mj-lt"/>
                <a:ea typeface="+mj-ea"/>
                <a:cs typeface="+mj-cs"/>
              </a:rPr>
              <a:t>Possibilité de démoduler un signal bruité composé de 10 porteuses</a:t>
            </a:r>
          </a:p>
          <a:p>
            <a:pPr fontAlgn="auto">
              <a:spcAft>
                <a:spcPts val="0"/>
              </a:spcAft>
              <a:defRPr/>
            </a:pPr>
            <a:endParaRPr lang="fr-FR" sz="3000" dirty="0">
              <a:solidFill>
                <a:schemeClr val="tx2"/>
              </a:solidFill>
              <a:latin typeface="+mj-lt"/>
              <a:ea typeface="+mj-ea"/>
              <a:cs typeface="+mj-cs"/>
            </a:endParaRPr>
          </a:p>
          <a:p>
            <a:pPr fontAlgn="auto">
              <a:spcAft>
                <a:spcPts val="0"/>
              </a:spcAft>
              <a:buFont typeface="Arial" pitchFamily="34" charset="0"/>
              <a:buChar char="•"/>
              <a:defRPr/>
            </a:pPr>
            <a:endParaRPr lang="fr-FR" sz="3000" dirty="0">
              <a:solidFill>
                <a:schemeClr val="tx2"/>
              </a:solidFill>
              <a:latin typeface="+mj-lt"/>
              <a:ea typeface="+mj-ea"/>
              <a:cs typeface="+mj-cs"/>
            </a:endParaRPr>
          </a:p>
          <a:p>
            <a:pPr fontAlgn="auto">
              <a:spcAft>
                <a:spcPts val="0"/>
              </a:spcAft>
              <a:buFont typeface="Arial" pitchFamily="34" charset="0"/>
              <a:buChar char="•"/>
              <a:defRPr/>
            </a:pPr>
            <a:endParaRPr lang="fr-FR" sz="4000" dirty="0">
              <a:solidFill>
                <a:schemeClr val="tx2"/>
              </a:solidFill>
              <a:latin typeface="+mj-lt"/>
              <a:ea typeface="+mj-ea"/>
              <a:cs typeface="+mj-cs"/>
            </a:endParaRPr>
          </a:p>
        </p:txBody>
      </p:sp>
      <p:sp>
        <p:nvSpPr>
          <p:cNvPr id="8" name="Espace réservé du numéro de diapositive 7"/>
          <p:cNvSpPr>
            <a:spLocks noGrp="1"/>
          </p:cNvSpPr>
          <p:nvPr>
            <p:ph type="sldNum" sz="quarter" idx="12"/>
          </p:nvPr>
        </p:nvSpPr>
        <p:spPr/>
        <p:txBody>
          <a:bodyPr/>
          <a:lstStyle/>
          <a:p>
            <a:pPr>
              <a:defRPr/>
            </a:pPr>
            <a:fld id="{BD3FEDE4-2937-4761-BD1F-8E5F8E99EB09}" type="slidenum">
              <a:rPr lang="fr-FR"/>
              <a:pPr>
                <a:defRPr/>
              </a:pPr>
              <a:t>112</a:t>
            </a:fld>
            <a:endParaRPr lang="fr-FR"/>
          </a:p>
        </p:txBody>
      </p:sp>
      <p:grpSp>
        <p:nvGrpSpPr>
          <p:cNvPr id="96260" name="Groupe 16"/>
          <p:cNvGrpSpPr>
            <a:grpSpLocks/>
          </p:cNvGrpSpPr>
          <p:nvPr/>
        </p:nvGrpSpPr>
        <p:grpSpPr bwMode="auto">
          <a:xfrm>
            <a:off x="0" y="0"/>
            <a:ext cx="9144000" cy="6858000"/>
            <a:chOff x="0" y="0"/>
            <a:chExt cx="9144000" cy="6858000"/>
          </a:xfrm>
        </p:grpSpPr>
        <p:sp>
          <p:nvSpPr>
            <p:cNvPr id="18" name="Rectangle 17"/>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dirty="0" err="1">
                  <a:solidFill>
                    <a:schemeClr val="bg1">
                      <a:lumMod val="85000"/>
                    </a:schemeClr>
                  </a:solidFill>
                  <a:effectLst>
                    <a:outerShdw blurRad="38100" dist="38100" dir="2700000" algn="tl">
                      <a:srgbClr val="000000">
                        <a:alpha val="43137"/>
                      </a:srgbClr>
                    </a:outerShdw>
                  </a:effectLst>
                  <a:latin typeface="+mn-lt"/>
                </a:rPr>
                <a:t>Paramétrisation</a:t>
              </a:r>
              <a:r>
                <a:rPr lang="fr-FR" sz="1400" dirty="0">
                  <a:solidFill>
                    <a:schemeClr val="bg1">
                      <a:lumMod val="85000"/>
                    </a:schemeClr>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21" name="ZoneTexte 20"/>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96265"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 name="Titre 2"/>
          <p:cNvSpPr txBox="1">
            <a:spLocks/>
          </p:cNvSpPr>
          <p:nvPr/>
        </p:nvSpPr>
        <p:spPr>
          <a:xfrm>
            <a:off x="685800" y="717550"/>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Plan</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graphicFrame>
        <p:nvGraphicFramePr>
          <p:cNvPr id="7" name="Tableau 6"/>
          <p:cNvGraphicFramePr>
            <a:graphicFrameLocks noGrp="1"/>
          </p:cNvGraphicFramePr>
          <p:nvPr/>
        </p:nvGraphicFramePr>
        <p:xfrm>
          <a:off x="428625" y="1571625"/>
          <a:ext cx="8286750" cy="4071938"/>
        </p:xfrm>
        <a:graphic>
          <a:graphicData uri="http://schemas.openxmlformats.org/drawingml/2006/table">
            <a:tbl>
              <a:tblPr firstRow="1" bandRow="1">
                <a:tableStyleId>{5C22544A-7EE6-4342-B048-85BDC9FD1C3A}</a:tableStyleId>
              </a:tblPr>
              <a:tblGrid>
                <a:gridCol w="8286808"/>
              </a:tblGrid>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dirty="0" smtClean="0">
                          <a:solidFill>
                            <a:schemeClr val="tx1"/>
                          </a:solidFill>
                        </a:rPr>
                        <a:t>Etat de l’art</a:t>
                      </a:r>
                    </a:p>
                    <a:p>
                      <a:endParaRPr lang="fr-FR" dirty="0"/>
                    </a:p>
                  </a:txBody>
                  <a:tcPr>
                    <a:solidFill>
                      <a:schemeClr val="accent3">
                        <a:lumMod val="20000"/>
                        <a:lumOff val="80000"/>
                      </a:schemeClr>
                    </a:solidFill>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Synchronisation</a:t>
                      </a:r>
                      <a:r>
                        <a:rPr lang="fr-FR" sz="1800" baseline="0" dirty="0" smtClean="0"/>
                        <a:t> de porteuse chaotiques analogiques</a:t>
                      </a:r>
                      <a:endParaRPr lang="fr-FR" sz="1800" dirty="0" smtClean="0"/>
                    </a:p>
                    <a:p>
                      <a:endParaRPr lang="fr-FR" dirty="0"/>
                    </a:p>
                  </a:txBody>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1" dirty="0" smtClean="0">
                          <a:solidFill>
                            <a:schemeClr val="bg1"/>
                          </a:solidFill>
                        </a:rPr>
                        <a:t>Synchronisation</a:t>
                      </a:r>
                      <a:r>
                        <a:rPr lang="fr-FR" sz="1800" b="1" baseline="0" dirty="0" smtClean="0">
                          <a:solidFill>
                            <a:schemeClr val="bg1"/>
                          </a:solidFill>
                        </a:rPr>
                        <a:t> de générateurs quasi-chaotiques</a:t>
                      </a:r>
                      <a:endParaRPr lang="fr-FR" sz="1800" b="1" dirty="0" smtClean="0">
                        <a:solidFill>
                          <a:schemeClr val="bg1"/>
                        </a:solidFill>
                      </a:endParaRPr>
                    </a:p>
                    <a:p>
                      <a:endParaRPr lang="fr-FR" dirty="0"/>
                    </a:p>
                  </a:txBody>
                  <a:tcPr>
                    <a:solidFill>
                      <a:schemeClr val="accent1"/>
                    </a:solidFill>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Etude</a:t>
                      </a:r>
                      <a:r>
                        <a:rPr lang="fr-FR" sz="1800" baseline="0" dirty="0" smtClean="0"/>
                        <a:t> de la consommation en ressources électroniques</a:t>
                      </a:r>
                      <a:endParaRPr lang="fr-FR" sz="1800" dirty="0" smtClean="0"/>
                    </a:p>
                    <a:p>
                      <a:endParaRPr lang="fr-FR" dirty="0"/>
                    </a:p>
                  </a:txBody>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Conclusion.</a:t>
                      </a:r>
                    </a:p>
                    <a:p>
                      <a:endParaRPr lang="fr-FR" dirty="0"/>
                    </a:p>
                  </a:txBody>
                  <a:tcPr/>
                </a:tc>
              </a:tr>
            </a:tbl>
          </a:graphicData>
        </a:graphic>
      </p:graphicFrame>
      <p:sp>
        <p:nvSpPr>
          <p:cNvPr id="10" name="Espace réservé du numéro de diapositive 9"/>
          <p:cNvSpPr>
            <a:spLocks noGrp="1"/>
          </p:cNvSpPr>
          <p:nvPr>
            <p:ph type="sldNum" sz="quarter" idx="12"/>
          </p:nvPr>
        </p:nvSpPr>
        <p:spPr/>
        <p:txBody>
          <a:bodyPr/>
          <a:lstStyle/>
          <a:p>
            <a:pPr>
              <a:defRPr/>
            </a:pPr>
            <a:fld id="{2B8979F8-0EF4-4370-B418-C1578B6A4F5F}" type="slidenum">
              <a:rPr lang="fr-FR"/>
              <a:pPr>
                <a:defRPr/>
              </a:pPr>
              <a:t>113</a:t>
            </a:fld>
            <a:endParaRPr lang="fr-FR"/>
          </a:p>
        </p:txBody>
      </p:sp>
      <p:grpSp>
        <p:nvGrpSpPr>
          <p:cNvPr id="97298" name="Groupe 18"/>
          <p:cNvGrpSpPr>
            <a:grpSpLocks/>
          </p:cNvGrpSpPr>
          <p:nvPr/>
        </p:nvGrpSpPr>
        <p:grpSpPr bwMode="auto">
          <a:xfrm>
            <a:off x="0" y="0"/>
            <a:ext cx="9144000" cy="6858000"/>
            <a:chOff x="0" y="0"/>
            <a:chExt cx="9144000" cy="6858000"/>
          </a:xfrm>
        </p:grpSpPr>
        <p:sp>
          <p:nvSpPr>
            <p:cNvPr id="20" name="Rectangle 19"/>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1"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3" name="ZoneTexte 22"/>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6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97302"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 name="Titre 2"/>
          <p:cNvSpPr txBox="1">
            <a:spLocks/>
          </p:cNvSpPr>
          <p:nvPr/>
        </p:nvSpPr>
        <p:spPr>
          <a:xfrm>
            <a:off x="665163" y="1019175"/>
            <a:ext cx="7772400" cy="1470025"/>
          </a:xfrm>
          <a:prstGeom prst="rect">
            <a:avLst/>
          </a:prstGeom>
        </p:spPr>
        <p:txBody>
          <a:bodyPr anchor="ctr">
            <a:normAutofit fontScale="55000" lnSpcReduction="20000"/>
          </a:bodyPr>
          <a:lstStyle/>
          <a:p>
            <a:pPr fontAlgn="auto">
              <a:spcBef>
                <a:spcPts val="0"/>
              </a:spcBef>
              <a:spcAft>
                <a:spcPts val="0"/>
              </a:spcAft>
              <a:defRPr/>
            </a:pPr>
            <a:r>
              <a:rPr lang="fr-FR" sz="4000" dirty="0">
                <a:solidFill>
                  <a:schemeClr val="tx2"/>
                </a:solidFill>
                <a:latin typeface="+mj-lt"/>
                <a:ea typeface="+mj-ea"/>
                <a:cs typeface="+mj-cs"/>
              </a:rPr>
              <a:t>Objectif purement pratique.</a:t>
            </a:r>
          </a:p>
          <a:p>
            <a:pPr fontAlgn="auto">
              <a:spcBef>
                <a:spcPts val="0"/>
              </a:spcBef>
              <a:spcAft>
                <a:spcPts val="0"/>
              </a:spcAft>
              <a:defRPr/>
            </a:pPr>
            <a:r>
              <a:rPr lang="fr-FR" sz="4000" dirty="0">
                <a:solidFill>
                  <a:schemeClr val="tx2"/>
                </a:solidFill>
                <a:latin typeface="+mn-lt"/>
              </a:rPr>
              <a:t>Implantation d’un codeur-décodeur chaotique  auto synchronisant en présence de bruit.</a:t>
            </a:r>
          </a:p>
          <a:p>
            <a:pPr fontAlgn="auto">
              <a:spcAft>
                <a:spcPts val="0"/>
              </a:spcAft>
              <a:defRPr/>
            </a:pPr>
            <a:r>
              <a:rPr lang="fr-FR" sz="4000" dirty="0">
                <a:solidFill>
                  <a:schemeClr val="tx2"/>
                </a:solidFill>
                <a:latin typeface="+mj-lt"/>
                <a:ea typeface="+mj-ea"/>
                <a:cs typeface="+mj-cs"/>
              </a:rPr>
              <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9" name="Titre 2"/>
          <p:cNvSpPr txBox="1">
            <a:spLocks/>
          </p:cNvSpPr>
          <p:nvPr/>
        </p:nvSpPr>
        <p:spPr>
          <a:xfrm>
            <a:off x="785813" y="4786313"/>
            <a:ext cx="8029575" cy="1470025"/>
          </a:xfrm>
          <a:prstGeom prst="rect">
            <a:avLst/>
          </a:prstGeom>
        </p:spPr>
        <p:txBody>
          <a:bodyPr anchor="ctr">
            <a:normAutofit fontScale="25000" lnSpcReduction="20000"/>
          </a:bodyPr>
          <a:lstStyle/>
          <a:p>
            <a:pPr fontAlgn="auto">
              <a:spcAft>
                <a:spcPts val="0"/>
              </a:spcAft>
              <a:defRPr/>
            </a:pPr>
            <a:endParaRPr lang="fr-FR" sz="3000" dirty="0">
              <a:solidFill>
                <a:schemeClr val="tx2"/>
              </a:solidFill>
              <a:latin typeface="+mj-lt"/>
              <a:ea typeface="+mj-ea"/>
              <a:cs typeface="+mj-cs"/>
            </a:endParaRPr>
          </a:p>
          <a:p>
            <a:pPr fontAlgn="auto">
              <a:spcAft>
                <a:spcPts val="0"/>
              </a:spcAft>
              <a:buFont typeface="Arial" pitchFamily="34" charset="0"/>
              <a:buChar char="•"/>
              <a:defRPr/>
            </a:pPr>
            <a:endParaRPr lang="fr-FR" sz="3000" dirty="0">
              <a:solidFill>
                <a:schemeClr val="tx2"/>
              </a:solidFill>
              <a:latin typeface="+mj-lt"/>
              <a:ea typeface="+mj-ea"/>
              <a:cs typeface="+mj-cs"/>
            </a:endParaRPr>
          </a:p>
          <a:p>
            <a:pPr fontAlgn="auto">
              <a:spcBef>
                <a:spcPts val="0"/>
              </a:spcBef>
              <a:spcAft>
                <a:spcPts val="0"/>
              </a:spcAft>
              <a:buFont typeface="Arial" pitchFamily="34" charset="0"/>
              <a:buChar char="•"/>
              <a:defRPr/>
            </a:pPr>
            <a:r>
              <a:rPr lang="fr-FR" sz="8000" dirty="0">
                <a:solidFill>
                  <a:schemeClr val="tx2"/>
                </a:solidFill>
                <a:latin typeface="+mj-lt"/>
              </a:rPr>
              <a:t>Encodage et Décodage temps réel </a:t>
            </a:r>
          </a:p>
          <a:p>
            <a:pPr fontAlgn="auto">
              <a:spcBef>
                <a:spcPts val="0"/>
              </a:spcBef>
              <a:spcAft>
                <a:spcPts val="0"/>
              </a:spcAft>
              <a:buFont typeface="Arial" pitchFamily="34" charset="0"/>
              <a:buChar char="•"/>
              <a:defRPr/>
            </a:pPr>
            <a:endParaRPr lang="fr-FR" sz="8000" dirty="0">
              <a:solidFill>
                <a:schemeClr val="tx2"/>
              </a:solidFill>
              <a:latin typeface="+mj-lt"/>
            </a:endParaRPr>
          </a:p>
          <a:p>
            <a:pPr fontAlgn="auto">
              <a:spcBef>
                <a:spcPts val="0"/>
              </a:spcBef>
              <a:spcAft>
                <a:spcPts val="0"/>
              </a:spcAft>
              <a:buFont typeface="Arial" pitchFamily="34" charset="0"/>
              <a:buChar char="•"/>
              <a:defRPr/>
            </a:pPr>
            <a:r>
              <a:rPr lang="fr-FR" sz="8000" dirty="0">
                <a:solidFill>
                  <a:schemeClr val="tx2"/>
                </a:solidFill>
                <a:latin typeface="+mj-lt"/>
              </a:rPr>
              <a:t>Débit de 10 </a:t>
            </a:r>
            <a:r>
              <a:rPr lang="fr-FR" sz="8000" dirty="0" err="1">
                <a:solidFill>
                  <a:schemeClr val="tx2"/>
                </a:solidFill>
                <a:latin typeface="+mj-lt"/>
              </a:rPr>
              <a:t>MChips</a:t>
            </a:r>
            <a:r>
              <a:rPr lang="fr-FR" sz="8000" dirty="0">
                <a:solidFill>
                  <a:schemeClr val="tx2"/>
                </a:solidFill>
                <a:latin typeface="+mj-lt"/>
              </a:rPr>
              <a:t>/sec </a:t>
            </a:r>
          </a:p>
          <a:p>
            <a:pPr fontAlgn="auto">
              <a:spcBef>
                <a:spcPts val="0"/>
              </a:spcBef>
              <a:spcAft>
                <a:spcPts val="0"/>
              </a:spcAft>
              <a:buFont typeface="Arial" pitchFamily="34" charset="0"/>
              <a:buChar char="•"/>
              <a:defRPr/>
            </a:pPr>
            <a:endParaRPr lang="fr-FR" sz="8000" dirty="0">
              <a:solidFill>
                <a:schemeClr val="tx2"/>
              </a:solidFill>
              <a:latin typeface="+mj-lt"/>
            </a:endParaRPr>
          </a:p>
          <a:p>
            <a:pPr fontAlgn="auto">
              <a:spcBef>
                <a:spcPts val="0"/>
              </a:spcBef>
              <a:spcAft>
                <a:spcPts val="0"/>
              </a:spcAft>
              <a:buFont typeface="Arial" pitchFamily="34" charset="0"/>
              <a:buChar char="•"/>
              <a:defRPr/>
            </a:pPr>
            <a:r>
              <a:rPr lang="fr-FR" sz="8000" dirty="0">
                <a:solidFill>
                  <a:schemeClr val="tx2"/>
                </a:solidFill>
                <a:latin typeface="+mj-lt"/>
              </a:rPr>
              <a:t>Séquence d’étalement multi-niveaux en filaire, séquence d’étalement binaire pour une transmission sans fil </a:t>
            </a:r>
          </a:p>
          <a:p>
            <a:pPr fontAlgn="auto">
              <a:spcAft>
                <a:spcPts val="0"/>
              </a:spcAft>
              <a:buFont typeface="Arial" pitchFamily="34" charset="0"/>
              <a:buChar char="•"/>
              <a:defRPr/>
            </a:pPr>
            <a:endParaRPr lang="fr-FR" sz="3000" dirty="0">
              <a:solidFill>
                <a:schemeClr val="tx2"/>
              </a:solidFill>
              <a:latin typeface="+mj-lt"/>
              <a:ea typeface="+mj-ea"/>
              <a:cs typeface="+mj-cs"/>
            </a:endParaRPr>
          </a:p>
          <a:p>
            <a:pPr fontAlgn="auto">
              <a:spcAft>
                <a:spcPts val="0"/>
              </a:spcAft>
              <a:defRPr/>
            </a:pPr>
            <a:endParaRPr lang="fr-FR" sz="3000" dirty="0">
              <a:solidFill>
                <a:schemeClr val="tx2"/>
              </a:solidFill>
              <a:latin typeface="+mj-lt"/>
              <a:ea typeface="+mj-ea"/>
              <a:cs typeface="+mj-cs"/>
            </a:endParaRPr>
          </a:p>
          <a:p>
            <a:pPr fontAlgn="auto">
              <a:spcAft>
                <a:spcPts val="0"/>
              </a:spcAft>
              <a:buFont typeface="Arial" pitchFamily="34" charset="0"/>
              <a:buChar char="•"/>
              <a:defRPr/>
            </a:pPr>
            <a:endParaRPr lang="fr-FR" sz="3000" dirty="0">
              <a:solidFill>
                <a:schemeClr val="tx2"/>
              </a:solidFill>
              <a:latin typeface="+mj-lt"/>
              <a:ea typeface="+mj-ea"/>
              <a:cs typeface="+mj-cs"/>
            </a:endParaRPr>
          </a:p>
          <a:p>
            <a:pPr fontAlgn="auto">
              <a:spcAft>
                <a:spcPts val="0"/>
              </a:spcAft>
              <a:buFont typeface="Arial" pitchFamily="34" charset="0"/>
              <a:buChar char="•"/>
              <a:defRPr/>
            </a:pPr>
            <a:endParaRPr lang="fr-FR" sz="4000" dirty="0">
              <a:solidFill>
                <a:schemeClr val="tx2"/>
              </a:solidFill>
              <a:latin typeface="+mj-lt"/>
              <a:ea typeface="+mj-ea"/>
              <a:cs typeface="+mj-cs"/>
            </a:endParaRPr>
          </a:p>
        </p:txBody>
      </p:sp>
      <p:pic>
        <p:nvPicPr>
          <p:cNvPr id="98308" name="Picture 2" descr="C:\Documents and Settings\mangeot\Bureau\jp\pour Jean-Marie compressé\interieur\IMG_0669.JPG"/>
          <p:cNvPicPr>
            <a:picLocks noChangeAspect="1" noChangeArrowheads="1"/>
          </p:cNvPicPr>
          <p:nvPr/>
        </p:nvPicPr>
        <p:blipFill>
          <a:blip r:embed="rId2"/>
          <a:srcRect/>
          <a:stretch>
            <a:fillRect/>
          </a:stretch>
        </p:blipFill>
        <p:spPr bwMode="auto">
          <a:xfrm>
            <a:off x="785813" y="2000250"/>
            <a:ext cx="3560762" cy="2373313"/>
          </a:xfrm>
          <a:prstGeom prst="rect">
            <a:avLst/>
          </a:prstGeom>
          <a:noFill/>
          <a:ln w="9525">
            <a:noFill/>
            <a:miter lim="800000"/>
            <a:headEnd/>
            <a:tailEnd/>
          </a:ln>
        </p:spPr>
      </p:pic>
      <p:pic>
        <p:nvPicPr>
          <p:cNvPr id="98309" name="Picture 3" descr="C:\Documents and Settings\mangeot\Bureau\jp\pour Jean-Marie compressé\interieur\IMG_0672.JPG"/>
          <p:cNvPicPr>
            <a:picLocks noChangeAspect="1" noChangeArrowheads="1"/>
          </p:cNvPicPr>
          <p:nvPr/>
        </p:nvPicPr>
        <p:blipFill>
          <a:blip r:embed="rId3"/>
          <a:srcRect/>
          <a:stretch>
            <a:fillRect/>
          </a:stretch>
        </p:blipFill>
        <p:spPr bwMode="auto">
          <a:xfrm>
            <a:off x="4714875" y="2000250"/>
            <a:ext cx="3578225" cy="2386013"/>
          </a:xfrm>
          <a:prstGeom prst="rect">
            <a:avLst/>
          </a:prstGeom>
          <a:noFill/>
          <a:ln w="9525">
            <a:noFill/>
            <a:miter lim="800000"/>
            <a:headEnd/>
            <a:tailEnd/>
          </a:ln>
        </p:spPr>
      </p:pic>
      <p:sp>
        <p:nvSpPr>
          <p:cNvPr id="13" name="Espace réservé du numéro de diapositive 12"/>
          <p:cNvSpPr>
            <a:spLocks noGrp="1"/>
          </p:cNvSpPr>
          <p:nvPr>
            <p:ph type="sldNum" sz="quarter" idx="12"/>
          </p:nvPr>
        </p:nvSpPr>
        <p:spPr/>
        <p:txBody>
          <a:bodyPr/>
          <a:lstStyle/>
          <a:p>
            <a:pPr>
              <a:defRPr/>
            </a:pPr>
            <a:fld id="{8BB83A08-0E7B-4271-A1CF-10B5D24F7079}" type="slidenum">
              <a:rPr lang="fr-FR"/>
              <a:pPr>
                <a:defRPr/>
              </a:pPr>
              <a:t>114</a:t>
            </a:fld>
            <a:endParaRPr lang="fr-FR"/>
          </a:p>
        </p:txBody>
      </p:sp>
      <p:grpSp>
        <p:nvGrpSpPr>
          <p:cNvPr id="98311" name="Groupe 21"/>
          <p:cNvGrpSpPr>
            <a:grpSpLocks/>
          </p:cNvGrpSpPr>
          <p:nvPr/>
        </p:nvGrpSpPr>
        <p:grpSpPr bwMode="auto">
          <a:xfrm>
            <a:off x="0" y="0"/>
            <a:ext cx="9144000" cy="6858000"/>
            <a:chOff x="0" y="0"/>
            <a:chExt cx="9144000" cy="6858000"/>
          </a:xfrm>
        </p:grpSpPr>
        <p:grpSp>
          <p:nvGrpSpPr>
            <p:cNvPr id="98312" name="Groupe 11"/>
            <p:cNvGrpSpPr>
              <a:grpSpLocks/>
            </p:cNvGrpSpPr>
            <p:nvPr/>
          </p:nvGrpSpPr>
          <p:grpSpPr bwMode="auto">
            <a:xfrm>
              <a:off x="0" y="0"/>
              <a:ext cx="9144000" cy="6858000"/>
              <a:chOff x="0" y="0"/>
              <a:chExt cx="9144000" cy="6858000"/>
            </a:xfrm>
          </p:grpSpPr>
          <p:sp>
            <p:nvSpPr>
              <p:cNvPr id="25" name="Rectangle 2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6"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7" name="ZoneTexte 26"/>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98317"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24" name="ZoneTexte 23"/>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665163" y="1019175"/>
            <a:ext cx="7772400" cy="1470025"/>
          </a:xfrm>
          <a:prstGeom prst="rect">
            <a:avLst/>
          </a:prstGeom>
        </p:spPr>
        <p:txBody>
          <a:bodyPr anchor="ctr">
            <a:normAutofit fontScale="85000" lnSpcReduction="20000"/>
          </a:bodyPr>
          <a:lstStyle/>
          <a:p>
            <a:pPr fontAlgn="auto">
              <a:spcBef>
                <a:spcPts val="0"/>
              </a:spcBef>
              <a:spcAft>
                <a:spcPts val="0"/>
              </a:spcAft>
              <a:defRPr/>
            </a:pPr>
            <a:r>
              <a:rPr lang="fr-FR" sz="4000" dirty="0">
                <a:solidFill>
                  <a:schemeClr val="tx2"/>
                </a:solidFill>
                <a:latin typeface="+mn-lt"/>
              </a:rPr>
              <a:t>Principe de l’</a:t>
            </a:r>
            <a:r>
              <a:rPr lang="fr-FR" sz="4000" dirty="0" err="1">
                <a:solidFill>
                  <a:schemeClr val="tx2"/>
                </a:solidFill>
                <a:latin typeface="+mn-lt"/>
              </a:rPr>
              <a:t>autosynchronisation</a:t>
            </a:r>
            <a:r>
              <a:rPr lang="fr-FR" sz="4000" dirty="0">
                <a:solidFill>
                  <a:schemeClr val="tx2"/>
                </a:solidFill>
                <a:latin typeface="+mn-lt"/>
              </a:rPr>
              <a:t>.</a:t>
            </a:r>
          </a:p>
          <a:p>
            <a:pPr fontAlgn="auto">
              <a:spcAft>
                <a:spcPts val="0"/>
              </a:spcAft>
              <a:defRPr/>
            </a:pPr>
            <a:r>
              <a:rPr lang="fr-FR" sz="4000" dirty="0">
                <a:solidFill>
                  <a:schemeClr val="tx2"/>
                </a:solidFill>
                <a:latin typeface="+mn-lt"/>
                <a:ea typeface="+mj-ea"/>
                <a:cs typeface="+mj-cs"/>
              </a:rPr>
              <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pic>
        <p:nvPicPr>
          <p:cNvPr id="99330" name="Picture 2"/>
          <p:cNvPicPr>
            <a:picLocks noChangeAspect="1" noChangeArrowheads="1"/>
          </p:cNvPicPr>
          <p:nvPr/>
        </p:nvPicPr>
        <p:blipFill>
          <a:blip r:embed="rId2"/>
          <a:srcRect/>
          <a:stretch>
            <a:fillRect/>
          </a:stretch>
        </p:blipFill>
        <p:spPr bwMode="auto">
          <a:xfrm>
            <a:off x="1000125" y="1714500"/>
            <a:ext cx="7258050" cy="3962400"/>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pPr>
              <a:defRPr/>
            </a:pPr>
            <a:fld id="{6092F8CE-7210-47C8-B824-56F388179500}" type="slidenum">
              <a:rPr lang="fr-FR"/>
              <a:pPr>
                <a:defRPr/>
              </a:pPr>
              <a:t>115</a:t>
            </a:fld>
            <a:endParaRPr lang="fr-FR"/>
          </a:p>
        </p:txBody>
      </p:sp>
      <p:grpSp>
        <p:nvGrpSpPr>
          <p:cNvPr id="99332" name="Groupe 16"/>
          <p:cNvGrpSpPr>
            <a:grpSpLocks/>
          </p:cNvGrpSpPr>
          <p:nvPr/>
        </p:nvGrpSpPr>
        <p:grpSpPr bwMode="auto">
          <a:xfrm>
            <a:off x="0" y="0"/>
            <a:ext cx="9144000" cy="6858000"/>
            <a:chOff x="0" y="0"/>
            <a:chExt cx="9144000" cy="6858000"/>
          </a:xfrm>
        </p:grpSpPr>
        <p:grpSp>
          <p:nvGrpSpPr>
            <p:cNvPr id="99333" name="Groupe 11"/>
            <p:cNvGrpSpPr>
              <a:grpSpLocks/>
            </p:cNvGrpSpPr>
            <p:nvPr/>
          </p:nvGrpSpPr>
          <p:grpSpPr bwMode="auto">
            <a:xfrm>
              <a:off x="0" y="0"/>
              <a:ext cx="9144000" cy="6858000"/>
              <a:chOff x="0" y="0"/>
              <a:chExt cx="9144000" cy="6858000"/>
            </a:xfrm>
          </p:grpSpPr>
          <p:sp>
            <p:nvSpPr>
              <p:cNvPr id="20" name="Rectangle 19"/>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1"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2" name="ZoneTexte 21"/>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99338"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9" name="ZoneTexte 18"/>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 name="Titre 2"/>
          <p:cNvSpPr txBox="1">
            <a:spLocks/>
          </p:cNvSpPr>
          <p:nvPr/>
        </p:nvSpPr>
        <p:spPr>
          <a:xfrm>
            <a:off x="701675" y="836613"/>
            <a:ext cx="7772400" cy="1470025"/>
          </a:xfrm>
          <a:prstGeom prst="rect">
            <a:avLst/>
          </a:prstGeom>
        </p:spPr>
        <p:txBody>
          <a:bodyPr anchor="ctr">
            <a:normAutofit fontScale="85000" lnSpcReduction="20000"/>
          </a:bodyPr>
          <a:lstStyle/>
          <a:p>
            <a:pPr fontAlgn="auto">
              <a:spcBef>
                <a:spcPts val="0"/>
              </a:spcBef>
              <a:spcAft>
                <a:spcPts val="0"/>
              </a:spcAft>
              <a:defRPr/>
            </a:pPr>
            <a:r>
              <a:rPr lang="fr-FR" sz="4000" dirty="0">
                <a:solidFill>
                  <a:schemeClr val="tx2"/>
                </a:solidFill>
                <a:latin typeface="+mn-lt"/>
              </a:rPr>
              <a:t>Principe de l’</a:t>
            </a:r>
            <a:r>
              <a:rPr lang="fr-FR" sz="4000" dirty="0" err="1">
                <a:solidFill>
                  <a:schemeClr val="tx2"/>
                </a:solidFill>
                <a:latin typeface="+mn-lt"/>
              </a:rPr>
              <a:t>autosynchronisation</a:t>
            </a:r>
            <a:r>
              <a:rPr lang="fr-FR" sz="4000" dirty="0">
                <a:solidFill>
                  <a:schemeClr val="tx2"/>
                </a:solidFill>
                <a:latin typeface="+mn-lt"/>
              </a:rPr>
              <a:t>.</a:t>
            </a:r>
          </a:p>
          <a:p>
            <a:pPr fontAlgn="auto">
              <a:spcAft>
                <a:spcPts val="0"/>
              </a:spcAft>
              <a:defRPr/>
            </a:pPr>
            <a:r>
              <a:rPr lang="fr-FR" sz="4000" dirty="0">
                <a:solidFill>
                  <a:schemeClr val="tx2"/>
                </a:solidFill>
                <a:latin typeface="+mn-lt"/>
                <a:ea typeface="+mj-ea"/>
                <a:cs typeface="+mj-cs"/>
              </a:rPr>
              <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pic>
        <p:nvPicPr>
          <p:cNvPr id="100355" name="Picture 2"/>
          <p:cNvPicPr>
            <a:picLocks noChangeAspect="1" noChangeArrowheads="1"/>
          </p:cNvPicPr>
          <p:nvPr/>
        </p:nvPicPr>
        <p:blipFill>
          <a:blip r:embed="rId2"/>
          <a:srcRect/>
          <a:stretch>
            <a:fillRect/>
          </a:stretch>
        </p:blipFill>
        <p:spPr bwMode="auto">
          <a:xfrm>
            <a:off x="1684338" y="1465263"/>
            <a:ext cx="5918200" cy="5103812"/>
          </a:xfrm>
          <a:prstGeom prst="rect">
            <a:avLst/>
          </a:prstGeom>
          <a:noFill/>
          <a:ln w="9525">
            <a:noFill/>
            <a:miter lim="800000"/>
            <a:headEnd/>
            <a:tailEnd/>
          </a:ln>
        </p:spPr>
      </p:pic>
      <p:sp>
        <p:nvSpPr>
          <p:cNvPr id="9" name="Espace réservé du numéro de diapositive 8"/>
          <p:cNvSpPr>
            <a:spLocks noGrp="1"/>
          </p:cNvSpPr>
          <p:nvPr>
            <p:ph type="sldNum" sz="quarter" idx="12"/>
          </p:nvPr>
        </p:nvSpPr>
        <p:spPr/>
        <p:txBody>
          <a:bodyPr/>
          <a:lstStyle/>
          <a:p>
            <a:pPr>
              <a:defRPr/>
            </a:pPr>
            <a:fld id="{813CBC69-8093-4B16-8338-82166CD7D0FB}" type="slidenum">
              <a:rPr lang="fr-FR"/>
              <a:pPr>
                <a:defRPr/>
              </a:pPr>
              <a:t>116</a:t>
            </a:fld>
            <a:endParaRPr lang="fr-FR"/>
          </a:p>
        </p:txBody>
      </p:sp>
      <p:grpSp>
        <p:nvGrpSpPr>
          <p:cNvPr id="100357" name="Groupe 17"/>
          <p:cNvGrpSpPr>
            <a:grpSpLocks/>
          </p:cNvGrpSpPr>
          <p:nvPr/>
        </p:nvGrpSpPr>
        <p:grpSpPr bwMode="auto">
          <a:xfrm>
            <a:off x="0" y="0"/>
            <a:ext cx="9144000" cy="6858000"/>
            <a:chOff x="0" y="0"/>
            <a:chExt cx="9144000" cy="6858000"/>
          </a:xfrm>
        </p:grpSpPr>
        <p:grpSp>
          <p:nvGrpSpPr>
            <p:cNvPr id="100358" name="Groupe 11"/>
            <p:cNvGrpSpPr>
              <a:grpSpLocks/>
            </p:cNvGrpSpPr>
            <p:nvPr/>
          </p:nvGrpSpPr>
          <p:grpSpPr bwMode="auto">
            <a:xfrm>
              <a:off x="0" y="0"/>
              <a:ext cx="9144000" cy="6858000"/>
              <a:chOff x="0" y="0"/>
              <a:chExt cx="9144000" cy="6858000"/>
            </a:xfrm>
          </p:grpSpPr>
          <p:sp>
            <p:nvSpPr>
              <p:cNvPr id="21" name="Rectangle 20"/>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2"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3" name="ZoneTexte 22"/>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00363"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20" name="ZoneTexte 19"/>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 name="Titre 2"/>
          <p:cNvSpPr txBox="1">
            <a:spLocks/>
          </p:cNvSpPr>
          <p:nvPr/>
        </p:nvSpPr>
        <p:spPr>
          <a:xfrm>
            <a:off x="685800" y="863600"/>
            <a:ext cx="7772400" cy="1470025"/>
          </a:xfrm>
          <a:prstGeom prst="rect">
            <a:avLst/>
          </a:prstGeom>
        </p:spPr>
        <p:txBody>
          <a:bodyPr anchor="ctr">
            <a:normAutofit fontScale="85000" lnSpcReduction="20000"/>
          </a:bodyPr>
          <a:lstStyle/>
          <a:p>
            <a:pPr fontAlgn="auto">
              <a:spcBef>
                <a:spcPts val="0"/>
              </a:spcBef>
              <a:spcAft>
                <a:spcPts val="0"/>
              </a:spcAft>
              <a:defRPr/>
            </a:pPr>
            <a:r>
              <a:rPr lang="fr-FR" sz="4000" dirty="0">
                <a:solidFill>
                  <a:schemeClr val="tx2"/>
                </a:solidFill>
                <a:latin typeface="+mn-lt"/>
              </a:rPr>
              <a:t>Principe de l’</a:t>
            </a:r>
            <a:r>
              <a:rPr lang="fr-FR" sz="4000" dirty="0" err="1">
                <a:solidFill>
                  <a:schemeClr val="tx2"/>
                </a:solidFill>
                <a:latin typeface="+mn-lt"/>
              </a:rPr>
              <a:t>autosynchronisation</a:t>
            </a:r>
            <a:r>
              <a:rPr lang="fr-FR" sz="4000" dirty="0">
                <a:solidFill>
                  <a:schemeClr val="tx2"/>
                </a:solidFill>
                <a:latin typeface="+mn-lt"/>
              </a:rPr>
              <a:t>.</a:t>
            </a:r>
          </a:p>
          <a:p>
            <a:pPr fontAlgn="auto">
              <a:spcAft>
                <a:spcPts val="0"/>
              </a:spcAft>
              <a:defRPr/>
            </a:pPr>
            <a:r>
              <a:rPr lang="fr-FR" sz="4000" dirty="0">
                <a:solidFill>
                  <a:schemeClr val="tx2"/>
                </a:solidFill>
                <a:latin typeface="+mn-lt"/>
                <a:ea typeface="+mj-ea"/>
                <a:cs typeface="+mj-cs"/>
              </a:rPr>
              <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pic>
        <p:nvPicPr>
          <p:cNvPr id="101379" name="Picture 4"/>
          <p:cNvPicPr>
            <a:picLocks noChangeAspect="1" noChangeArrowheads="1"/>
          </p:cNvPicPr>
          <p:nvPr/>
        </p:nvPicPr>
        <p:blipFill>
          <a:blip r:embed="rId2"/>
          <a:srcRect/>
          <a:stretch>
            <a:fillRect/>
          </a:stretch>
        </p:blipFill>
        <p:spPr bwMode="auto">
          <a:xfrm>
            <a:off x="38100" y="1500188"/>
            <a:ext cx="9105900" cy="4743450"/>
          </a:xfrm>
          <a:prstGeom prst="rect">
            <a:avLst/>
          </a:prstGeom>
          <a:noFill/>
          <a:ln w="9525">
            <a:noFill/>
            <a:miter lim="800000"/>
            <a:headEnd/>
            <a:tailEnd/>
          </a:ln>
        </p:spPr>
      </p:pic>
      <p:sp>
        <p:nvSpPr>
          <p:cNvPr id="9" name="Espace réservé du numéro de diapositive 8"/>
          <p:cNvSpPr>
            <a:spLocks noGrp="1"/>
          </p:cNvSpPr>
          <p:nvPr>
            <p:ph type="sldNum" sz="quarter" idx="12"/>
          </p:nvPr>
        </p:nvSpPr>
        <p:spPr/>
        <p:txBody>
          <a:bodyPr/>
          <a:lstStyle/>
          <a:p>
            <a:pPr>
              <a:defRPr/>
            </a:pPr>
            <a:fld id="{3E7A1577-DEF8-4F4B-B9EA-754CD2737685}" type="slidenum">
              <a:rPr lang="fr-FR"/>
              <a:pPr>
                <a:defRPr/>
              </a:pPr>
              <a:t>117</a:t>
            </a:fld>
            <a:endParaRPr lang="fr-FR"/>
          </a:p>
        </p:txBody>
      </p:sp>
      <p:grpSp>
        <p:nvGrpSpPr>
          <p:cNvPr id="101381" name="Groupe 31"/>
          <p:cNvGrpSpPr>
            <a:grpSpLocks/>
          </p:cNvGrpSpPr>
          <p:nvPr/>
        </p:nvGrpSpPr>
        <p:grpSpPr bwMode="auto">
          <a:xfrm>
            <a:off x="0" y="0"/>
            <a:ext cx="9144000" cy="6858000"/>
            <a:chOff x="0" y="0"/>
            <a:chExt cx="9144000" cy="6858000"/>
          </a:xfrm>
        </p:grpSpPr>
        <p:grpSp>
          <p:nvGrpSpPr>
            <p:cNvPr id="101382" name="Groupe 11"/>
            <p:cNvGrpSpPr>
              <a:grpSpLocks/>
            </p:cNvGrpSpPr>
            <p:nvPr/>
          </p:nvGrpSpPr>
          <p:grpSpPr bwMode="auto">
            <a:xfrm>
              <a:off x="0" y="0"/>
              <a:ext cx="9144000" cy="6858000"/>
              <a:chOff x="0" y="0"/>
              <a:chExt cx="9144000" cy="6858000"/>
            </a:xfrm>
          </p:grpSpPr>
          <p:sp>
            <p:nvSpPr>
              <p:cNvPr id="35" name="Rectangle 3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3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37" name="ZoneTexte 36"/>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01387"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34" name="ZoneTexte 33"/>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sz="4000" dirty="0">
                <a:solidFill>
                  <a:schemeClr val="tx2"/>
                </a:solidFill>
                <a:latin typeface="+mn-lt"/>
              </a:rPr>
              <a:t>Hypothèse de bruit borné</a:t>
            </a:r>
            <a:endParaRPr lang="fr-FR" sz="4000" dirty="0">
              <a:solidFill>
                <a:schemeClr val="tx2"/>
              </a:solidFill>
              <a:latin typeface="+mn-lt"/>
              <a:ea typeface="+mj-ea"/>
              <a:cs typeface="+mj-cs"/>
            </a:endParaRPr>
          </a:p>
        </p:txBody>
      </p:sp>
      <p:pic>
        <p:nvPicPr>
          <p:cNvPr id="102403" name="Picture 2"/>
          <p:cNvPicPr>
            <a:picLocks noChangeAspect="1" noChangeArrowheads="1"/>
          </p:cNvPicPr>
          <p:nvPr/>
        </p:nvPicPr>
        <p:blipFill>
          <a:blip r:embed="rId2"/>
          <a:srcRect/>
          <a:stretch>
            <a:fillRect/>
          </a:stretch>
        </p:blipFill>
        <p:spPr bwMode="auto">
          <a:xfrm>
            <a:off x="4937125" y="1931988"/>
            <a:ext cx="3429000" cy="3149600"/>
          </a:xfrm>
          <a:prstGeom prst="rect">
            <a:avLst/>
          </a:prstGeom>
          <a:noFill/>
          <a:ln w="9525">
            <a:noFill/>
            <a:miter lim="800000"/>
            <a:headEnd/>
            <a:tailEnd/>
          </a:ln>
        </p:spPr>
      </p:pic>
      <p:sp>
        <p:nvSpPr>
          <p:cNvPr id="14" name="Titre 2"/>
          <p:cNvSpPr txBox="1">
            <a:spLocks/>
          </p:cNvSpPr>
          <p:nvPr/>
        </p:nvSpPr>
        <p:spPr>
          <a:xfrm>
            <a:off x="357188" y="4929188"/>
            <a:ext cx="4143375" cy="571500"/>
          </a:xfrm>
          <a:prstGeom prst="rect">
            <a:avLst/>
          </a:prstGeom>
        </p:spPr>
        <p:txBody>
          <a:bodyPr anchor="ctr">
            <a:normAutofit fontScale="47500" lnSpcReduction="20000"/>
          </a:bodyPr>
          <a:lstStyle/>
          <a:p>
            <a:pPr fontAlgn="auto">
              <a:spcBef>
                <a:spcPts val="0"/>
              </a:spcBef>
              <a:spcAft>
                <a:spcPts val="0"/>
              </a:spcAft>
              <a:defRPr/>
            </a:pPr>
            <a:r>
              <a:rPr lang="fr-FR" sz="4000" dirty="0">
                <a:solidFill>
                  <a:schemeClr val="tx2"/>
                </a:solidFill>
                <a:latin typeface="+mn-lt"/>
              </a:rPr>
              <a:t>Transmission sur 256 niveaux à</a:t>
            </a:r>
          </a:p>
          <a:p>
            <a:pPr fontAlgn="auto">
              <a:spcBef>
                <a:spcPts val="0"/>
              </a:spcBef>
              <a:spcAft>
                <a:spcPts val="0"/>
              </a:spcAft>
              <a:defRPr/>
            </a:pPr>
            <a:r>
              <a:rPr lang="fr-FR" sz="4000" dirty="0">
                <a:solidFill>
                  <a:schemeClr val="tx2"/>
                </a:solidFill>
                <a:latin typeface="+mn-lt"/>
              </a:rPr>
              <a:t>5 </a:t>
            </a:r>
            <a:r>
              <a:rPr lang="fr-FR" sz="4000" dirty="0" err="1">
                <a:solidFill>
                  <a:schemeClr val="tx2"/>
                </a:solidFill>
                <a:latin typeface="+mn-lt"/>
              </a:rPr>
              <a:t>MSymboles</a:t>
            </a:r>
            <a:r>
              <a:rPr lang="fr-FR" sz="4000" dirty="0">
                <a:solidFill>
                  <a:schemeClr val="tx2"/>
                </a:solidFill>
                <a:latin typeface="+mn-lt"/>
              </a:rPr>
              <a:t>/seconde </a:t>
            </a:r>
            <a:endParaRPr lang="fr-FR" sz="4000" dirty="0">
              <a:solidFill>
                <a:schemeClr val="tx2"/>
              </a:solidFill>
              <a:latin typeface="+mn-lt"/>
              <a:ea typeface="+mj-ea"/>
              <a:cs typeface="+mj-cs"/>
            </a:endParaRPr>
          </a:p>
        </p:txBody>
      </p:sp>
      <p:sp>
        <p:nvSpPr>
          <p:cNvPr id="10" name="Espace réservé du numéro de diapositive 9"/>
          <p:cNvSpPr>
            <a:spLocks noGrp="1"/>
          </p:cNvSpPr>
          <p:nvPr>
            <p:ph type="sldNum" sz="quarter" idx="12"/>
          </p:nvPr>
        </p:nvSpPr>
        <p:spPr/>
        <p:txBody>
          <a:bodyPr/>
          <a:lstStyle/>
          <a:p>
            <a:pPr>
              <a:defRPr/>
            </a:pPr>
            <a:fld id="{034DA23B-7CD2-4E1B-A019-B7D9CAAE62E4}" type="slidenum">
              <a:rPr lang="fr-FR"/>
              <a:pPr>
                <a:defRPr/>
              </a:pPr>
              <a:t>118</a:t>
            </a:fld>
            <a:endParaRPr lang="fr-FR"/>
          </a:p>
        </p:txBody>
      </p:sp>
      <p:pic>
        <p:nvPicPr>
          <p:cNvPr id="102406" name="Picture 2" descr="C:\Documents and Settings\mangeot\Bureau\jp\pour Jean-Marie compressé\interieur\IMG_0669.JPG"/>
          <p:cNvPicPr>
            <a:picLocks noChangeAspect="1" noChangeArrowheads="1"/>
          </p:cNvPicPr>
          <p:nvPr/>
        </p:nvPicPr>
        <p:blipFill>
          <a:blip r:embed="rId3"/>
          <a:srcRect/>
          <a:stretch>
            <a:fillRect/>
          </a:stretch>
        </p:blipFill>
        <p:spPr bwMode="auto">
          <a:xfrm>
            <a:off x="665163" y="2297113"/>
            <a:ext cx="3560762" cy="2373312"/>
          </a:xfrm>
          <a:prstGeom prst="rect">
            <a:avLst/>
          </a:prstGeom>
          <a:noFill/>
          <a:ln w="9525">
            <a:noFill/>
            <a:miter lim="800000"/>
            <a:headEnd/>
            <a:tailEnd/>
          </a:ln>
        </p:spPr>
      </p:pic>
      <p:grpSp>
        <p:nvGrpSpPr>
          <p:cNvPr id="102407" name="Groupe 14"/>
          <p:cNvGrpSpPr>
            <a:grpSpLocks/>
          </p:cNvGrpSpPr>
          <p:nvPr/>
        </p:nvGrpSpPr>
        <p:grpSpPr bwMode="auto">
          <a:xfrm>
            <a:off x="0" y="0"/>
            <a:ext cx="9144000" cy="6858000"/>
            <a:chOff x="0" y="0"/>
            <a:chExt cx="9144000" cy="6858000"/>
          </a:xfrm>
        </p:grpSpPr>
        <p:grpSp>
          <p:nvGrpSpPr>
            <p:cNvPr id="102408" name="Groupe 11"/>
            <p:cNvGrpSpPr>
              <a:grpSpLocks/>
            </p:cNvGrpSpPr>
            <p:nvPr/>
          </p:nvGrpSpPr>
          <p:grpSpPr bwMode="auto">
            <a:xfrm>
              <a:off x="0" y="0"/>
              <a:ext cx="9144000" cy="6858000"/>
              <a:chOff x="0" y="0"/>
              <a:chExt cx="9144000" cy="6858000"/>
            </a:xfrm>
          </p:grpSpPr>
          <p:sp>
            <p:nvSpPr>
              <p:cNvPr id="18" name="Rectangle 17"/>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02413"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7" name="ZoneTexte 16"/>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12"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sz="4000" dirty="0">
                <a:solidFill>
                  <a:schemeClr val="tx2"/>
                </a:solidFill>
                <a:latin typeface="+mn-lt"/>
              </a:rPr>
              <a:t>Hypothèse de bruit borné</a:t>
            </a:r>
            <a:endParaRPr lang="fr-FR" sz="4000" dirty="0">
              <a:solidFill>
                <a:schemeClr val="tx2"/>
              </a:solidFill>
              <a:latin typeface="+mn-lt"/>
              <a:ea typeface="+mj-ea"/>
              <a:cs typeface="+mj-cs"/>
            </a:endParaRPr>
          </a:p>
        </p:txBody>
      </p:sp>
      <p:sp>
        <p:nvSpPr>
          <p:cNvPr id="13" name="Titre 2"/>
          <p:cNvSpPr txBox="1">
            <a:spLocks/>
          </p:cNvSpPr>
          <p:nvPr/>
        </p:nvSpPr>
        <p:spPr>
          <a:xfrm>
            <a:off x="642938" y="2214563"/>
            <a:ext cx="8029575" cy="1470025"/>
          </a:xfrm>
          <a:prstGeom prst="rect">
            <a:avLst/>
          </a:prstGeom>
        </p:spPr>
        <p:txBody>
          <a:bodyPr anchor="ctr">
            <a:normAutofit fontScale="40000" lnSpcReduction="20000"/>
          </a:bodyPr>
          <a:lstStyle/>
          <a:p>
            <a:pPr fontAlgn="auto">
              <a:spcAft>
                <a:spcPts val="0"/>
              </a:spcAft>
              <a:defRPr/>
            </a:pPr>
            <a:endParaRPr lang="fr-FR" sz="3000" dirty="0">
              <a:solidFill>
                <a:schemeClr val="tx2"/>
              </a:solidFill>
              <a:latin typeface="+mn-lt"/>
              <a:ea typeface="+mj-ea"/>
              <a:cs typeface="+mj-cs"/>
            </a:endParaRPr>
          </a:p>
          <a:p>
            <a:pPr fontAlgn="auto">
              <a:spcAft>
                <a:spcPts val="0"/>
              </a:spcAft>
              <a:buFont typeface="Arial" pitchFamily="34" charset="0"/>
              <a:buChar char="•"/>
              <a:defRPr/>
            </a:pPr>
            <a:r>
              <a:rPr lang="fr-FR" sz="5100" dirty="0">
                <a:solidFill>
                  <a:schemeClr val="tx2"/>
                </a:solidFill>
                <a:latin typeface="+mn-lt"/>
                <a:ea typeface="+mj-ea"/>
                <a:cs typeface="+mj-cs"/>
              </a:rPr>
              <a:t>En supposant le bruit borné, le nombre d’états  possibles du codeur devient fini.</a:t>
            </a:r>
          </a:p>
          <a:p>
            <a:pPr fontAlgn="auto">
              <a:spcAft>
                <a:spcPts val="0"/>
              </a:spcAft>
              <a:buFont typeface="Arial" pitchFamily="34" charset="0"/>
              <a:buChar char="•"/>
              <a:defRPr/>
            </a:pPr>
            <a:endParaRPr lang="fr-FR" sz="5100" dirty="0">
              <a:solidFill>
                <a:schemeClr val="tx2"/>
              </a:solidFill>
              <a:latin typeface="+mn-lt"/>
            </a:endParaRPr>
          </a:p>
          <a:p>
            <a:pPr fontAlgn="auto">
              <a:spcAft>
                <a:spcPts val="0"/>
              </a:spcAft>
              <a:buFont typeface="Arial" pitchFamily="34" charset="0"/>
              <a:buChar char="•"/>
              <a:defRPr/>
            </a:pPr>
            <a:r>
              <a:rPr lang="fr-FR" sz="5100" dirty="0">
                <a:solidFill>
                  <a:schemeClr val="tx2"/>
                </a:solidFill>
                <a:latin typeface="+mn-lt"/>
              </a:rPr>
              <a:t>Idée:  tester tous les états simultanément et éliminer les états qui produisent une séquence incompatible avec les contraintes de bruit.  </a:t>
            </a:r>
          </a:p>
          <a:p>
            <a:pPr fontAlgn="auto">
              <a:spcAft>
                <a:spcPts val="0"/>
              </a:spcAft>
              <a:buFont typeface="Arial" pitchFamily="34" charset="0"/>
              <a:buChar char="•"/>
              <a:defRPr/>
            </a:pPr>
            <a:endParaRPr lang="fr-FR" sz="3000" dirty="0">
              <a:solidFill>
                <a:schemeClr val="tx2"/>
              </a:solidFill>
              <a:latin typeface="+mn-lt"/>
              <a:ea typeface="+mj-ea"/>
              <a:cs typeface="+mj-cs"/>
            </a:endParaRPr>
          </a:p>
          <a:p>
            <a:pPr fontAlgn="auto">
              <a:spcAft>
                <a:spcPts val="0"/>
              </a:spcAft>
              <a:defRPr/>
            </a:pPr>
            <a:endParaRPr lang="fr-FR" sz="3000" dirty="0">
              <a:solidFill>
                <a:schemeClr val="tx2"/>
              </a:solidFill>
              <a:latin typeface="+mn-lt"/>
              <a:ea typeface="+mj-ea"/>
              <a:cs typeface="+mj-cs"/>
            </a:endParaRPr>
          </a:p>
          <a:p>
            <a:pPr fontAlgn="auto">
              <a:spcAft>
                <a:spcPts val="0"/>
              </a:spcAft>
              <a:buFont typeface="Arial" pitchFamily="34" charset="0"/>
              <a:buChar char="•"/>
              <a:defRPr/>
            </a:pPr>
            <a:endParaRPr lang="fr-FR" sz="3000" dirty="0">
              <a:solidFill>
                <a:schemeClr val="tx2"/>
              </a:solidFill>
              <a:latin typeface="+mn-lt"/>
              <a:ea typeface="+mj-ea"/>
              <a:cs typeface="+mj-cs"/>
            </a:endParaRPr>
          </a:p>
          <a:p>
            <a:pPr fontAlgn="auto">
              <a:spcAft>
                <a:spcPts val="0"/>
              </a:spcAft>
              <a:buFont typeface="Arial" pitchFamily="34" charset="0"/>
              <a:buChar char="•"/>
              <a:defRPr/>
            </a:pPr>
            <a:endParaRPr lang="fr-FR" sz="4000" dirty="0">
              <a:solidFill>
                <a:schemeClr val="tx2"/>
              </a:solidFill>
              <a:latin typeface="+mn-lt"/>
              <a:ea typeface="+mj-ea"/>
              <a:cs typeface="+mj-cs"/>
            </a:endParaRPr>
          </a:p>
        </p:txBody>
      </p:sp>
      <p:sp>
        <p:nvSpPr>
          <p:cNvPr id="7" name="Espace réservé du numéro de diapositive 6"/>
          <p:cNvSpPr>
            <a:spLocks noGrp="1"/>
          </p:cNvSpPr>
          <p:nvPr>
            <p:ph type="sldNum" sz="quarter" idx="12"/>
          </p:nvPr>
        </p:nvSpPr>
        <p:spPr/>
        <p:txBody>
          <a:bodyPr/>
          <a:lstStyle/>
          <a:p>
            <a:pPr>
              <a:defRPr/>
            </a:pPr>
            <a:fld id="{0682E139-EAC6-4713-B95E-745B12D13305}" type="slidenum">
              <a:rPr lang="fr-FR"/>
              <a:pPr>
                <a:defRPr/>
              </a:pPr>
              <a:t>119</a:t>
            </a:fld>
            <a:endParaRPr lang="fr-FR"/>
          </a:p>
        </p:txBody>
      </p:sp>
      <p:graphicFrame>
        <p:nvGraphicFramePr>
          <p:cNvPr id="11" name="Tableau 10"/>
          <p:cNvGraphicFramePr>
            <a:graphicFrameLocks noGrp="1"/>
          </p:cNvGraphicFramePr>
          <p:nvPr/>
        </p:nvGraphicFramePr>
        <p:xfrm>
          <a:off x="190500" y="4926013"/>
          <a:ext cx="8715375" cy="1011237"/>
        </p:xfrm>
        <a:graphic>
          <a:graphicData uri="http://schemas.openxmlformats.org/drawingml/2006/table">
            <a:tbl>
              <a:tblPr firstRow="1" bandRow="1">
                <a:tableStyleId>{5C22544A-7EE6-4342-B048-85BDC9FD1C3A}</a:tableStyleId>
              </a:tblPr>
              <a:tblGrid>
                <a:gridCol w="2500299"/>
                <a:gridCol w="749513"/>
                <a:gridCol w="738594"/>
                <a:gridCol w="726471"/>
                <a:gridCol w="928725"/>
                <a:gridCol w="785818"/>
                <a:gridCol w="785787"/>
                <a:gridCol w="761604"/>
                <a:gridCol w="73859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Symboles émis:</a:t>
                      </a:r>
                    </a:p>
                    <a:p>
                      <a:endParaRPr lang="fr-FR" dirty="0"/>
                    </a:p>
                  </a:txBody>
                  <a:tcPr/>
                </a:tc>
                <a:tc>
                  <a:txBody>
                    <a:bodyPr/>
                    <a:lstStyle/>
                    <a:p>
                      <a:pPr algn="ctr"/>
                      <a:r>
                        <a:rPr lang="fr-FR" dirty="0" smtClean="0"/>
                        <a:t>100</a:t>
                      </a:r>
                      <a:endParaRPr lang="fr-FR" dirty="0"/>
                    </a:p>
                  </a:txBody>
                  <a:tcPr/>
                </a:tc>
                <a:tc>
                  <a:txBody>
                    <a:bodyPr/>
                    <a:lstStyle/>
                    <a:p>
                      <a:pPr algn="ctr"/>
                      <a:r>
                        <a:rPr lang="fr-FR" dirty="0" smtClean="0"/>
                        <a:t>200</a:t>
                      </a:r>
                      <a:endParaRPr lang="fr-FR" dirty="0"/>
                    </a:p>
                  </a:txBody>
                  <a:tcPr/>
                </a:tc>
                <a:tc>
                  <a:txBody>
                    <a:bodyPr/>
                    <a:lstStyle/>
                    <a:p>
                      <a:pPr algn="ctr"/>
                      <a:r>
                        <a:rPr lang="fr-FR" dirty="0" smtClean="0"/>
                        <a:t>144</a:t>
                      </a:r>
                      <a:endParaRPr lang="fr-FR" dirty="0"/>
                    </a:p>
                  </a:txBody>
                  <a:tcPr/>
                </a:tc>
                <a:tc>
                  <a:txBody>
                    <a:bodyPr/>
                    <a:lstStyle/>
                    <a:p>
                      <a:pPr algn="ctr"/>
                      <a:r>
                        <a:rPr lang="fr-FR" dirty="0" smtClean="0"/>
                        <a:t>33</a:t>
                      </a:r>
                      <a:endParaRPr lang="fr-FR" dirty="0"/>
                    </a:p>
                  </a:txBody>
                  <a:tcPr/>
                </a:tc>
                <a:tc>
                  <a:txBody>
                    <a:bodyPr/>
                    <a:lstStyle/>
                    <a:p>
                      <a:pPr algn="ctr"/>
                      <a:r>
                        <a:rPr lang="fr-FR" dirty="0" smtClean="0"/>
                        <a:t>66</a:t>
                      </a:r>
                      <a:endParaRPr lang="fr-FR" dirty="0"/>
                    </a:p>
                  </a:txBody>
                  <a:tcPr/>
                </a:tc>
                <a:tc>
                  <a:txBody>
                    <a:bodyPr/>
                    <a:lstStyle/>
                    <a:p>
                      <a:pPr algn="ctr"/>
                      <a:r>
                        <a:rPr lang="fr-FR" dirty="0" smtClean="0"/>
                        <a:t>132</a:t>
                      </a:r>
                      <a:endParaRPr lang="fr-FR" dirty="0"/>
                    </a:p>
                  </a:txBody>
                  <a:tcPr/>
                </a:tc>
                <a:tc>
                  <a:txBody>
                    <a:bodyPr/>
                    <a:lstStyle/>
                    <a:p>
                      <a:pPr algn="ctr"/>
                      <a:r>
                        <a:rPr lang="fr-FR" dirty="0" smtClean="0"/>
                        <a:t>8</a:t>
                      </a:r>
                      <a:endParaRPr lang="fr-FR" dirty="0"/>
                    </a:p>
                  </a:txBody>
                  <a:tcPr/>
                </a:tc>
                <a:tc>
                  <a:txBody>
                    <a:bodyPr/>
                    <a:lstStyle/>
                    <a:p>
                      <a:pPr algn="ctr"/>
                      <a:r>
                        <a:rPr lang="fr-FR" dirty="0" smtClean="0"/>
                        <a:t>17</a:t>
                      </a:r>
                      <a:endParaRPr lang="fr-FR" dirty="0"/>
                    </a:p>
                  </a:txBody>
                  <a:tcPr/>
                </a:tc>
              </a:tr>
              <a:tr h="370840">
                <a:tc>
                  <a:txBody>
                    <a:bodyPr/>
                    <a:lstStyle/>
                    <a:p>
                      <a:r>
                        <a:rPr lang="fr-FR" dirty="0" smtClean="0"/>
                        <a:t>Symboles reconstitués</a:t>
                      </a:r>
                      <a:endParaRPr lang="fr-FR" dirty="0"/>
                    </a:p>
                  </a:txBody>
                  <a:tcPr/>
                </a:tc>
                <a:tc>
                  <a:txBody>
                    <a:bodyPr/>
                    <a:lstStyle/>
                    <a:p>
                      <a:pPr algn="ctr"/>
                      <a:r>
                        <a:rPr lang="fr-FR" dirty="0" smtClean="0"/>
                        <a:t>106</a:t>
                      </a:r>
                      <a:endParaRPr lang="fr-FR" dirty="0"/>
                    </a:p>
                  </a:txBody>
                  <a:tcPr/>
                </a:tc>
                <a:tc>
                  <a:txBody>
                    <a:bodyPr/>
                    <a:lstStyle/>
                    <a:p>
                      <a:pPr algn="ctr"/>
                      <a:r>
                        <a:rPr lang="fr-FR" dirty="0" smtClean="0"/>
                        <a:t>202</a:t>
                      </a:r>
                      <a:endParaRPr lang="fr-FR" dirty="0"/>
                    </a:p>
                  </a:txBody>
                  <a:tcPr/>
                </a:tc>
                <a:tc>
                  <a:txBody>
                    <a:bodyPr/>
                    <a:lstStyle/>
                    <a:p>
                      <a:pPr algn="ctr"/>
                      <a:r>
                        <a:rPr lang="fr-FR" dirty="0" smtClean="0"/>
                        <a:t>134</a:t>
                      </a:r>
                      <a:endParaRPr lang="fr-FR" dirty="0"/>
                    </a:p>
                  </a:txBody>
                  <a:tcPr/>
                </a:tc>
                <a:tc>
                  <a:txBody>
                    <a:bodyPr/>
                    <a:lstStyle/>
                    <a:p>
                      <a:pPr algn="ctr"/>
                      <a:r>
                        <a:rPr lang="fr-FR" dirty="0" smtClean="0"/>
                        <a:t>23</a:t>
                      </a:r>
                      <a:endParaRPr lang="fr-FR" dirty="0"/>
                    </a:p>
                  </a:txBody>
                  <a:tcPr/>
                </a:tc>
                <a:tc>
                  <a:txBody>
                    <a:bodyPr/>
                    <a:lstStyle/>
                    <a:p>
                      <a:pPr algn="ctr"/>
                      <a:r>
                        <a:rPr lang="fr-FR" dirty="0" smtClean="0"/>
                        <a:t>64</a:t>
                      </a:r>
                      <a:endParaRPr lang="fr-FR" dirty="0"/>
                    </a:p>
                  </a:txBody>
                  <a:tcPr/>
                </a:tc>
                <a:tc>
                  <a:txBody>
                    <a:bodyPr/>
                    <a:lstStyle/>
                    <a:p>
                      <a:pPr algn="ctr"/>
                      <a:r>
                        <a:rPr lang="fr-FR" dirty="0" smtClean="0"/>
                        <a:t>131</a:t>
                      </a:r>
                      <a:endParaRPr lang="fr-FR" dirty="0"/>
                    </a:p>
                  </a:txBody>
                  <a:tcPr/>
                </a:tc>
                <a:tc>
                  <a:txBody>
                    <a:bodyPr/>
                    <a:lstStyle/>
                    <a:p>
                      <a:pPr algn="ctr"/>
                      <a:r>
                        <a:rPr lang="fr-FR" dirty="0" smtClean="0"/>
                        <a:t>5</a:t>
                      </a:r>
                      <a:endParaRPr lang="fr-FR" dirty="0"/>
                    </a:p>
                  </a:txBody>
                  <a:tcPr/>
                </a:tc>
                <a:tc>
                  <a:txBody>
                    <a:bodyPr/>
                    <a:lstStyle/>
                    <a:p>
                      <a:pPr algn="ctr"/>
                      <a:r>
                        <a:rPr lang="fr-FR" dirty="0" smtClean="0"/>
                        <a:t>26</a:t>
                      </a:r>
                      <a:endParaRPr lang="fr-FR" dirty="0"/>
                    </a:p>
                  </a:txBody>
                  <a:tcPr/>
                </a:tc>
              </a:tr>
            </a:tbl>
          </a:graphicData>
        </a:graphic>
      </p:graphicFrame>
      <p:grpSp>
        <p:nvGrpSpPr>
          <p:cNvPr id="103461" name="Groupe 13"/>
          <p:cNvGrpSpPr>
            <a:grpSpLocks/>
          </p:cNvGrpSpPr>
          <p:nvPr/>
        </p:nvGrpSpPr>
        <p:grpSpPr bwMode="auto">
          <a:xfrm>
            <a:off x="0" y="0"/>
            <a:ext cx="9144000" cy="6858000"/>
            <a:chOff x="0" y="0"/>
            <a:chExt cx="9144000" cy="6858000"/>
          </a:xfrm>
        </p:grpSpPr>
        <p:grpSp>
          <p:nvGrpSpPr>
            <p:cNvPr id="103462" name="Groupe 11"/>
            <p:cNvGrpSpPr>
              <a:grpSpLocks/>
            </p:cNvGrpSpPr>
            <p:nvPr/>
          </p:nvGrpSpPr>
          <p:grpSpPr bwMode="auto">
            <a:xfrm>
              <a:off x="0" y="0"/>
              <a:ext cx="9144000" cy="6858000"/>
              <a:chOff x="0" y="0"/>
              <a:chExt cx="9144000" cy="6858000"/>
            </a:xfrm>
          </p:grpSpPr>
          <p:sp>
            <p:nvSpPr>
              <p:cNvPr id="17" name="Rectangle 1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8"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9" name="ZoneTexte 18"/>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03467"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6" name="ZoneTexte 15"/>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e 15"/>
          <p:cNvGrpSpPr>
            <a:grpSpLocks/>
          </p:cNvGrpSpPr>
          <p:nvPr/>
        </p:nvGrpSpPr>
        <p:grpSpPr bwMode="auto">
          <a:xfrm>
            <a:off x="0" y="0"/>
            <a:ext cx="9144000" cy="6858000"/>
            <a:chOff x="0" y="0"/>
            <a:chExt cx="9144000" cy="6858000"/>
          </a:xfrm>
        </p:grpSpPr>
        <p:sp>
          <p:nvSpPr>
            <p:cNvPr id="17" name="Rectangle 1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7662"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6" name="Titre 2"/>
          <p:cNvSpPr txBox="1">
            <a:spLocks/>
          </p:cNvSpPr>
          <p:nvPr/>
        </p:nvSpPr>
        <p:spPr>
          <a:xfrm>
            <a:off x="792163"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Contexte général</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
        <p:nvSpPr>
          <p:cNvPr id="27651" name="Rectangle 14"/>
          <p:cNvSpPr>
            <a:spLocks noChangeArrowheads="1"/>
          </p:cNvSpPr>
          <p:nvPr/>
        </p:nvSpPr>
        <p:spPr bwMode="auto">
          <a:xfrm>
            <a:off x="261938" y="1665288"/>
            <a:ext cx="9144000" cy="457200"/>
          </a:xfrm>
          <a:prstGeom prst="rect">
            <a:avLst/>
          </a:prstGeom>
          <a:noFill/>
          <a:ln w="25400">
            <a:noFill/>
            <a:miter lim="800000"/>
            <a:headEnd/>
            <a:tailEnd/>
          </a:ln>
        </p:spPr>
        <p:txBody>
          <a:bodyPr>
            <a:spAutoFit/>
          </a:bodyPr>
          <a:lstStyle/>
          <a:p>
            <a:pPr marL="457200" indent="-457200" eaLnBrk="0" hangingPunct="0"/>
            <a:r>
              <a:rPr lang="fr-FR" sz="2400"/>
              <a:t>   </a:t>
            </a:r>
          </a:p>
        </p:txBody>
      </p:sp>
      <p:sp>
        <p:nvSpPr>
          <p:cNvPr id="27652" name="Rectangle 15"/>
          <p:cNvSpPr>
            <a:spLocks noChangeArrowheads="1"/>
          </p:cNvSpPr>
          <p:nvPr/>
        </p:nvSpPr>
        <p:spPr bwMode="auto">
          <a:xfrm>
            <a:off x="587375" y="1557338"/>
            <a:ext cx="1968500" cy="822325"/>
          </a:xfrm>
          <a:prstGeom prst="rect">
            <a:avLst/>
          </a:prstGeom>
          <a:noFill/>
          <a:ln w="25400">
            <a:noFill/>
            <a:miter lim="800000"/>
            <a:headEnd/>
            <a:tailEnd/>
          </a:ln>
        </p:spPr>
        <p:txBody>
          <a:bodyPr wrap="none">
            <a:spAutoFit/>
          </a:bodyPr>
          <a:lstStyle/>
          <a:p>
            <a:pPr eaLnBrk="0" hangingPunct="0"/>
            <a:r>
              <a:rPr lang="fr-FR" sz="2400" b="1" u="sng">
                <a:latin typeface="Times New Roman" pitchFamily="18" charset="0"/>
              </a:rPr>
              <a:t>Cycles limites</a:t>
            </a:r>
            <a:endParaRPr lang="fr-FR" sz="2400" u="sng">
              <a:latin typeface="Times New Roman" pitchFamily="18" charset="0"/>
            </a:endParaRPr>
          </a:p>
          <a:p>
            <a:pPr eaLnBrk="0" hangingPunct="0"/>
            <a:endParaRPr lang="fr-FR" sz="2400" b="1">
              <a:latin typeface="Times New Roman" pitchFamily="18" charset="0"/>
            </a:endParaRPr>
          </a:p>
        </p:txBody>
      </p:sp>
      <p:sp>
        <p:nvSpPr>
          <p:cNvPr id="27653" name="Rectangle 16"/>
          <p:cNvSpPr>
            <a:spLocks noChangeArrowheads="1"/>
          </p:cNvSpPr>
          <p:nvPr/>
        </p:nvSpPr>
        <p:spPr bwMode="auto">
          <a:xfrm>
            <a:off x="719138" y="1992313"/>
            <a:ext cx="8101012" cy="457200"/>
          </a:xfrm>
          <a:prstGeom prst="rect">
            <a:avLst/>
          </a:prstGeom>
          <a:noFill/>
          <a:ln w="25400">
            <a:noFill/>
            <a:miter lim="800000"/>
            <a:headEnd/>
            <a:tailEnd/>
          </a:ln>
        </p:spPr>
        <p:txBody>
          <a:bodyPr>
            <a:spAutoFit/>
          </a:bodyPr>
          <a:lstStyle/>
          <a:p>
            <a:pPr eaLnBrk="0" hangingPunct="0">
              <a:spcBef>
                <a:spcPct val="50000"/>
              </a:spcBef>
            </a:pPr>
            <a:r>
              <a:rPr lang="fr-FR" sz="2400">
                <a:latin typeface="Times New Roman" pitchFamily="18" charset="0"/>
              </a:rPr>
              <a:t>Exemple: équation de Van der Pol :</a:t>
            </a:r>
          </a:p>
        </p:txBody>
      </p:sp>
      <p:pic>
        <p:nvPicPr>
          <p:cNvPr id="27654" name="Picture 17"/>
          <p:cNvPicPr>
            <a:picLocks noChangeAspect="1" noChangeArrowheads="1"/>
          </p:cNvPicPr>
          <p:nvPr/>
        </p:nvPicPr>
        <p:blipFill>
          <a:blip r:embed="rId3"/>
          <a:srcRect/>
          <a:stretch>
            <a:fillRect/>
          </a:stretch>
        </p:blipFill>
        <p:spPr bwMode="auto">
          <a:xfrm>
            <a:off x="1187450" y="2376488"/>
            <a:ext cx="6191250" cy="504825"/>
          </a:xfrm>
          <a:prstGeom prst="rect">
            <a:avLst/>
          </a:prstGeom>
          <a:noFill/>
          <a:ln w="25400">
            <a:noFill/>
            <a:miter lim="800000"/>
            <a:headEnd/>
            <a:tailEnd/>
          </a:ln>
        </p:spPr>
      </p:pic>
      <p:pic>
        <p:nvPicPr>
          <p:cNvPr id="27655" name="Picture 18"/>
          <p:cNvPicPr>
            <a:picLocks noChangeAspect="1" noChangeArrowheads="1"/>
          </p:cNvPicPr>
          <p:nvPr/>
        </p:nvPicPr>
        <p:blipFill>
          <a:blip r:embed="rId4"/>
          <a:srcRect/>
          <a:stretch>
            <a:fillRect/>
          </a:stretch>
        </p:blipFill>
        <p:spPr bwMode="auto">
          <a:xfrm>
            <a:off x="4716463" y="3386138"/>
            <a:ext cx="4138612" cy="3211512"/>
          </a:xfrm>
          <a:prstGeom prst="rect">
            <a:avLst/>
          </a:prstGeom>
          <a:noFill/>
          <a:ln w="25400">
            <a:noFill/>
            <a:miter lim="800000"/>
            <a:headEnd/>
            <a:tailEnd/>
          </a:ln>
        </p:spPr>
      </p:pic>
      <p:pic>
        <p:nvPicPr>
          <p:cNvPr id="27656" name="Picture 19"/>
          <p:cNvPicPr>
            <a:picLocks noChangeAspect="1" noChangeArrowheads="1"/>
          </p:cNvPicPr>
          <p:nvPr/>
        </p:nvPicPr>
        <p:blipFill>
          <a:blip r:embed="rId5"/>
          <a:srcRect/>
          <a:stretch>
            <a:fillRect/>
          </a:stretch>
        </p:blipFill>
        <p:spPr bwMode="auto">
          <a:xfrm>
            <a:off x="684213" y="3422650"/>
            <a:ext cx="3790950" cy="3168650"/>
          </a:xfrm>
          <a:prstGeom prst="rect">
            <a:avLst/>
          </a:prstGeom>
          <a:noFill/>
          <a:ln w="25400">
            <a:noFill/>
            <a:miter lim="800000"/>
            <a:headEnd/>
            <a:tailEnd/>
          </a:ln>
        </p:spPr>
      </p:pic>
      <p:sp>
        <p:nvSpPr>
          <p:cNvPr id="27657" name="Text Box 20"/>
          <p:cNvSpPr txBox="1">
            <a:spLocks noChangeArrowheads="1"/>
          </p:cNvSpPr>
          <p:nvPr/>
        </p:nvSpPr>
        <p:spPr bwMode="auto">
          <a:xfrm>
            <a:off x="914400" y="3059113"/>
            <a:ext cx="2425700" cy="457200"/>
          </a:xfrm>
          <a:prstGeom prst="rect">
            <a:avLst/>
          </a:prstGeom>
          <a:noFill/>
          <a:ln w="25400">
            <a:noFill/>
            <a:miter lim="800000"/>
            <a:headEnd/>
            <a:tailEnd/>
          </a:ln>
        </p:spPr>
        <p:txBody>
          <a:bodyPr wrap="none">
            <a:spAutoFit/>
          </a:bodyPr>
          <a:lstStyle/>
          <a:p>
            <a:pPr eaLnBrk="0" hangingPunct="0"/>
            <a:r>
              <a:rPr lang="fr-FR" sz="2400">
                <a:solidFill>
                  <a:srgbClr val="FF3300"/>
                </a:solidFill>
                <a:latin typeface="Times New Roman" pitchFamily="18" charset="0"/>
              </a:rPr>
              <a:t>Quasi harmonique</a:t>
            </a:r>
          </a:p>
        </p:txBody>
      </p:sp>
      <p:sp>
        <p:nvSpPr>
          <p:cNvPr id="27658" name="Text Box 21"/>
          <p:cNvSpPr txBox="1">
            <a:spLocks noChangeArrowheads="1"/>
          </p:cNvSpPr>
          <p:nvPr/>
        </p:nvSpPr>
        <p:spPr bwMode="auto">
          <a:xfrm>
            <a:off x="3708400" y="2713038"/>
            <a:ext cx="1979613" cy="457200"/>
          </a:xfrm>
          <a:prstGeom prst="rect">
            <a:avLst/>
          </a:prstGeom>
          <a:noFill/>
          <a:ln w="25400">
            <a:noFill/>
            <a:miter lim="800000"/>
            <a:headEnd/>
            <a:tailEnd/>
          </a:ln>
        </p:spPr>
        <p:txBody>
          <a:bodyPr wrap="none">
            <a:spAutoFit/>
          </a:bodyPr>
          <a:lstStyle/>
          <a:p>
            <a:pPr eaLnBrk="0" hangingPunct="0"/>
            <a:r>
              <a:rPr lang="fr-FR" sz="2400" b="1" u="sng">
                <a:solidFill>
                  <a:srgbClr val="FF3300"/>
                </a:solidFill>
                <a:latin typeface="Times New Roman" pitchFamily="18" charset="0"/>
              </a:rPr>
              <a:t>Plan de phase</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sz="4000" dirty="0">
                <a:solidFill>
                  <a:schemeClr val="tx2"/>
                </a:solidFill>
                <a:latin typeface="+mn-lt"/>
              </a:rPr>
              <a:t>L’algorithme ensembliste</a:t>
            </a:r>
            <a:endParaRPr lang="fr-FR" sz="4000" dirty="0">
              <a:solidFill>
                <a:schemeClr val="tx2"/>
              </a:solidFill>
              <a:latin typeface="+mn-lt"/>
              <a:ea typeface="+mj-ea"/>
              <a:cs typeface="+mj-cs"/>
            </a:endParaRPr>
          </a:p>
        </p:txBody>
      </p:sp>
      <p:sp>
        <p:nvSpPr>
          <p:cNvPr id="11" name="Rectangle à coins arrondis 10"/>
          <p:cNvSpPr/>
          <p:nvPr/>
        </p:nvSpPr>
        <p:spPr>
          <a:xfrm>
            <a:off x="1142976" y="1714488"/>
            <a:ext cx="6286544" cy="85725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Détermination d’un ensemble de candidats possibles suite à la réception du premier symbole.</a:t>
            </a:r>
          </a:p>
        </p:txBody>
      </p:sp>
      <p:sp>
        <p:nvSpPr>
          <p:cNvPr id="16" name="Rectangle à coins arrondis 15"/>
          <p:cNvSpPr/>
          <p:nvPr/>
        </p:nvSpPr>
        <p:spPr>
          <a:xfrm>
            <a:off x="1142976" y="2786058"/>
            <a:ext cx="6286544" cy="78581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Estimation du symbole et de l’état suivant pour chaque candidat.</a:t>
            </a:r>
          </a:p>
        </p:txBody>
      </p:sp>
      <p:sp>
        <p:nvSpPr>
          <p:cNvPr id="17" name="Rectangle à coins arrondis 16"/>
          <p:cNvSpPr/>
          <p:nvPr/>
        </p:nvSpPr>
        <p:spPr>
          <a:xfrm>
            <a:off x="1142976" y="3786190"/>
            <a:ext cx="6286544" cy="42862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Réception du symbole suivant</a:t>
            </a:r>
          </a:p>
        </p:txBody>
      </p:sp>
      <p:sp>
        <p:nvSpPr>
          <p:cNvPr id="18" name="Rectangle à coins arrondis 17"/>
          <p:cNvSpPr/>
          <p:nvPr/>
        </p:nvSpPr>
        <p:spPr>
          <a:xfrm>
            <a:off x="1142976" y="4429132"/>
            <a:ext cx="6286544" cy="57150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Elimination des « mauvais » candidats par comparaison du symbole estimé et symbole reçu</a:t>
            </a:r>
          </a:p>
        </p:txBody>
      </p:sp>
      <p:cxnSp>
        <p:nvCxnSpPr>
          <p:cNvPr id="20" name="Connecteur droit avec flèche 19"/>
          <p:cNvCxnSpPr>
            <a:stCxn id="0" idx="2"/>
            <a:endCxn id="0" idx="0"/>
          </p:cNvCxnSpPr>
          <p:nvPr/>
        </p:nvCxnSpPr>
        <p:spPr>
          <a:xfrm rot="5400000">
            <a:off x="4178300" y="2678113"/>
            <a:ext cx="214313"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Connecteur droit avec flèche 21"/>
          <p:cNvCxnSpPr>
            <a:endCxn id="0" idx="0"/>
          </p:cNvCxnSpPr>
          <p:nvPr/>
        </p:nvCxnSpPr>
        <p:spPr>
          <a:xfrm rot="5400000">
            <a:off x="4179888" y="4321175"/>
            <a:ext cx="21431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6" name="Rectangle à coins arrondis 25"/>
          <p:cNvSpPr/>
          <p:nvPr/>
        </p:nvSpPr>
        <p:spPr>
          <a:xfrm>
            <a:off x="4500562" y="5857892"/>
            <a:ext cx="1928826" cy="42862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Synchronisation</a:t>
            </a:r>
          </a:p>
        </p:txBody>
      </p:sp>
      <p:cxnSp>
        <p:nvCxnSpPr>
          <p:cNvPr id="56" name="Connecteur droit avec flèche 55"/>
          <p:cNvCxnSpPr>
            <a:stCxn id="0" idx="2"/>
            <a:endCxn id="0" idx="0"/>
          </p:cNvCxnSpPr>
          <p:nvPr/>
        </p:nvCxnSpPr>
        <p:spPr>
          <a:xfrm rot="5400000">
            <a:off x="4178301" y="3679825"/>
            <a:ext cx="21431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3" name="Forme 62"/>
          <p:cNvCxnSpPr>
            <a:endCxn id="0" idx="1"/>
          </p:cNvCxnSpPr>
          <p:nvPr/>
        </p:nvCxnSpPr>
        <p:spPr>
          <a:xfrm rot="16200000" flipV="1">
            <a:off x="767557" y="3553618"/>
            <a:ext cx="1822450" cy="1071563"/>
          </a:xfrm>
          <a:prstGeom prst="bentConnector4">
            <a:avLst>
              <a:gd name="adj1" fmla="val -44444"/>
              <a:gd name="adj2" fmla="val 121333"/>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4" name="Connecteur droit avec flèche 73"/>
          <p:cNvCxnSpPr/>
          <p:nvPr/>
        </p:nvCxnSpPr>
        <p:spPr>
          <a:xfrm rot="5400000">
            <a:off x="5001419" y="5428456"/>
            <a:ext cx="8572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4470" name="ZoneTexte 83"/>
          <p:cNvSpPr txBox="1">
            <a:spLocks noChangeArrowheads="1"/>
          </p:cNvSpPr>
          <p:nvPr/>
        </p:nvSpPr>
        <p:spPr bwMode="auto">
          <a:xfrm>
            <a:off x="2286000" y="5214938"/>
            <a:ext cx="2428875" cy="369887"/>
          </a:xfrm>
          <a:prstGeom prst="rect">
            <a:avLst/>
          </a:prstGeom>
          <a:noFill/>
          <a:ln w="9525">
            <a:noFill/>
            <a:miter lim="800000"/>
            <a:headEnd/>
            <a:tailEnd/>
          </a:ln>
        </p:spPr>
        <p:txBody>
          <a:bodyPr>
            <a:spAutoFit/>
          </a:bodyPr>
          <a:lstStyle/>
          <a:p>
            <a:r>
              <a:rPr lang="fr-FR">
                <a:latin typeface="Calibri" pitchFamily="34" charset="0"/>
              </a:rPr>
              <a:t>Nombre candidats&gt;1</a:t>
            </a:r>
          </a:p>
        </p:txBody>
      </p:sp>
      <p:sp>
        <p:nvSpPr>
          <p:cNvPr id="104471" name="ZoneTexte 84"/>
          <p:cNvSpPr txBox="1">
            <a:spLocks noChangeArrowheads="1"/>
          </p:cNvSpPr>
          <p:nvPr/>
        </p:nvSpPr>
        <p:spPr bwMode="auto">
          <a:xfrm>
            <a:off x="5572125" y="5214938"/>
            <a:ext cx="2428875" cy="369887"/>
          </a:xfrm>
          <a:prstGeom prst="rect">
            <a:avLst/>
          </a:prstGeom>
          <a:noFill/>
          <a:ln w="9525">
            <a:noFill/>
            <a:miter lim="800000"/>
            <a:headEnd/>
            <a:tailEnd/>
          </a:ln>
        </p:spPr>
        <p:txBody>
          <a:bodyPr>
            <a:spAutoFit/>
          </a:bodyPr>
          <a:lstStyle/>
          <a:p>
            <a:r>
              <a:rPr lang="fr-FR">
                <a:latin typeface="Calibri" pitchFamily="34" charset="0"/>
              </a:rPr>
              <a:t>Nombre candidats = 1</a:t>
            </a:r>
          </a:p>
        </p:txBody>
      </p:sp>
      <p:sp>
        <p:nvSpPr>
          <p:cNvPr id="21" name="Espace réservé du numéro de diapositive 20"/>
          <p:cNvSpPr>
            <a:spLocks noGrp="1"/>
          </p:cNvSpPr>
          <p:nvPr>
            <p:ph type="sldNum" sz="quarter" idx="12"/>
          </p:nvPr>
        </p:nvSpPr>
        <p:spPr/>
        <p:txBody>
          <a:bodyPr/>
          <a:lstStyle/>
          <a:p>
            <a:pPr>
              <a:defRPr/>
            </a:pPr>
            <a:fld id="{B1844255-15D7-48F7-9E9D-02DA4DEAC834}" type="slidenum">
              <a:rPr lang="fr-FR"/>
              <a:pPr>
                <a:defRPr/>
              </a:pPr>
              <a:t>120</a:t>
            </a:fld>
            <a:endParaRPr lang="fr-FR"/>
          </a:p>
        </p:txBody>
      </p:sp>
      <p:grpSp>
        <p:nvGrpSpPr>
          <p:cNvPr id="104473" name="Groupe 23"/>
          <p:cNvGrpSpPr>
            <a:grpSpLocks/>
          </p:cNvGrpSpPr>
          <p:nvPr/>
        </p:nvGrpSpPr>
        <p:grpSpPr bwMode="auto">
          <a:xfrm>
            <a:off x="0" y="0"/>
            <a:ext cx="9144000" cy="6858000"/>
            <a:chOff x="0" y="0"/>
            <a:chExt cx="9144000" cy="6858000"/>
          </a:xfrm>
        </p:grpSpPr>
        <p:grpSp>
          <p:nvGrpSpPr>
            <p:cNvPr id="104474" name="Groupe 11"/>
            <p:cNvGrpSpPr>
              <a:grpSpLocks/>
            </p:cNvGrpSpPr>
            <p:nvPr/>
          </p:nvGrpSpPr>
          <p:grpSpPr bwMode="auto">
            <a:xfrm>
              <a:off x="0" y="0"/>
              <a:ext cx="9144000" cy="6858000"/>
              <a:chOff x="0" y="0"/>
              <a:chExt cx="9144000" cy="6858000"/>
            </a:xfrm>
          </p:grpSpPr>
          <p:sp>
            <p:nvSpPr>
              <p:cNvPr id="28" name="Rectangle 27"/>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9"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30" name="ZoneTexte 29"/>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04479"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27" name="ZoneTexte 26"/>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sz="4000" dirty="0">
                <a:solidFill>
                  <a:schemeClr val="tx2"/>
                </a:solidFill>
                <a:latin typeface="+mn-lt"/>
              </a:rPr>
              <a:t>L’algorithme ensembliste</a:t>
            </a:r>
            <a:endParaRPr lang="fr-FR" sz="4000" dirty="0">
              <a:solidFill>
                <a:schemeClr val="tx2"/>
              </a:solidFill>
              <a:latin typeface="+mn-lt"/>
              <a:ea typeface="+mj-ea"/>
              <a:cs typeface="+mj-cs"/>
            </a:endParaRPr>
          </a:p>
        </p:txBody>
      </p:sp>
      <p:sp>
        <p:nvSpPr>
          <p:cNvPr id="11" name="Rectangle à coins arrondis 10"/>
          <p:cNvSpPr/>
          <p:nvPr/>
        </p:nvSpPr>
        <p:spPr>
          <a:xfrm>
            <a:off x="1142976" y="1714488"/>
            <a:ext cx="6286544" cy="85725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Détermination d’un ensemble de candidats possibles suite à la réception du premier symbole.</a:t>
            </a:r>
          </a:p>
        </p:txBody>
      </p:sp>
      <p:sp>
        <p:nvSpPr>
          <p:cNvPr id="16" name="Rectangle à coins arrondis 15"/>
          <p:cNvSpPr/>
          <p:nvPr/>
        </p:nvSpPr>
        <p:spPr>
          <a:xfrm>
            <a:off x="1142976" y="2786058"/>
            <a:ext cx="6286544" cy="78581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Estimation du symbole et de l’état suivant pour chaque candidat.</a:t>
            </a:r>
          </a:p>
        </p:txBody>
      </p:sp>
      <p:sp>
        <p:nvSpPr>
          <p:cNvPr id="17" name="Rectangle à coins arrondis 16"/>
          <p:cNvSpPr/>
          <p:nvPr/>
        </p:nvSpPr>
        <p:spPr>
          <a:xfrm>
            <a:off x="1142976" y="3786190"/>
            <a:ext cx="6286544" cy="42862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Réception du symbole suivant</a:t>
            </a:r>
          </a:p>
        </p:txBody>
      </p:sp>
      <p:sp>
        <p:nvSpPr>
          <p:cNvPr id="18" name="Rectangle à coins arrondis 17"/>
          <p:cNvSpPr/>
          <p:nvPr/>
        </p:nvSpPr>
        <p:spPr>
          <a:xfrm>
            <a:off x="1142976" y="4429132"/>
            <a:ext cx="6286544" cy="57150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Elimination des « mauvais » candidats par comparaison du symbole estimé et symbole reçu</a:t>
            </a:r>
          </a:p>
        </p:txBody>
      </p:sp>
      <p:cxnSp>
        <p:nvCxnSpPr>
          <p:cNvPr id="20" name="Connecteur droit avec flèche 19"/>
          <p:cNvCxnSpPr>
            <a:stCxn id="0" idx="2"/>
            <a:endCxn id="0" idx="0"/>
          </p:cNvCxnSpPr>
          <p:nvPr/>
        </p:nvCxnSpPr>
        <p:spPr>
          <a:xfrm rot="5400000">
            <a:off x="4178300" y="2678113"/>
            <a:ext cx="214313"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Connecteur droit avec flèche 21"/>
          <p:cNvCxnSpPr>
            <a:endCxn id="0" idx="0"/>
          </p:cNvCxnSpPr>
          <p:nvPr/>
        </p:nvCxnSpPr>
        <p:spPr>
          <a:xfrm rot="5400000">
            <a:off x="4179888" y="4321175"/>
            <a:ext cx="21431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6" name="Rectangle à coins arrondis 25"/>
          <p:cNvSpPr/>
          <p:nvPr/>
        </p:nvSpPr>
        <p:spPr>
          <a:xfrm>
            <a:off x="4500562" y="5857892"/>
            <a:ext cx="1928826" cy="42862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Synchronisation</a:t>
            </a:r>
          </a:p>
        </p:txBody>
      </p:sp>
      <p:cxnSp>
        <p:nvCxnSpPr>
          <p:cNvPr id="56" name="Connecteur droit avec flèche 55"/>
          <p:cNvCxnSpPr>
            <a:stCxn id="0" idx="2"/>
            <a:endCxn id="0" idx="0"/>
          </p:cNvCxnSpPr>
          <p:nvPr/>
        </p:nvCxnSpPr>
        <p:spPr>
          <a:xfrm rot="5400000">
            <a:off x="4178301" y="3679825"/>
            <a:ext cx="21431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3" name="Forme 62"/>
          <p:cNvCxnSpPr>
            <a:endCxn id="0" idx="1"/>
          </p:cNvCxnSpPr>
          <p:nvPr/>
        </p:nvCxnSpPr>
        <p:spPr>
          <a:xfrm rot="16200000" flipV="1">
            <a:off x="767557" y="3553618"/>
            <a:ext cx="1822450" cy="1071563"/>
          </a:xfrm>
          <a:prstGeom prst="bentConnector4">
            <a:avLst>
              <a:gd name="adj1" fmla="val -44444"/>
              <a:gd name="adj2" fmla="val 121333"/>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4" name="Connecteur droit avec flèche 73"/>
          <p:cNvCxnSpPr/>
          <p:nvPr/>
        </p:nvCxnSpPr>
        <p:spPr>
          <a:xfrm rot="5400000">
            <a:off x="5001419" y="5428456"/>
            <a:ext cx="8572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6518" name="ZoneTexte 83"/>
          <p:cNvSpPr txBox="1">
            <a:spLocks noChangeArrowheads="1"/>
          </p:cNvSpPr>
          <p:nvPr/>
        </p:nvSpPr>
        <p:spPr bwMode="auto">
          <a:xfrm>
            <a:off x="2286000" y="5214938"/>
            <a:ext cx="2428875" cy="369887"/>
          </a:xfrm>
          <a:prstGeom prst="rect">
            <a:avLst/>
          </a:prstGeom>
          <a:noFill/>
          <a:ln w="9525">
            <a:noFill/>
            <a:miter lim="800000"/>
            <a:headEnd/>
            <a:tailEnd/>
          </a:ln>
        </p:spPr>
        <p:txBody>
          <a:bodyPr>
            <a:spAutoFit/>
          </a:bodyPr>
          <a:lstStyle/>
          <a:p>
            <a:r>
              <a:rPr lang="fr-FR">
                <a:latin typeface="Calibri" pitchFamily="34" charset="0"/>
              </a:rPr>
              <a:t>Nombre candidats&gt;1</a:t>
            </a:r>
          </a:p>
        </p:txBody>
      </p:sp>
      <p:sp>
        <p:nvSpPr>
          <p:cNvPr id="106519" name="ZoneTexte 84"/>
          <p:cNvSpPr txBox="1">
            <a:spLocks noChangeArrowheads="1"/>
          </p:cNvSpPr>
          <p:nvPr/>
        </p:nvSpPr>
        <p:spPr bwMode="auto">
          <a:xfrm>
            <a:off x="5572125" y="5214938"/>
            <a:ext cx="2428875" cy="369887"/>
          </a:xfrm>
          <a:prstGeom prst="rect">
            <a:avLst/>
          </a:prstGeom>
          <a:noFill/>
          <a:ln w="9525">
            <a:noFill/>
            <a:miter lim="800000"/>
            <a:headEnd/>
            <a:tailEnd/>
          </a:ln>
        </p:spPr>
        <p:txBody>
          <a:bodyPr>
            <a:spAutoFit/>
          </a:bodyPr>
          <a:lstStyle/>
          <a:p>
            <a:r>
              <a:rPr lang="fr-FR">
                <a:latin typeface="Calibri" pitchFamily="34" charset="0"/>
              </a:rPr>
              <a:t>Nombre candidats = 1</a:t>
            </a:r>
          </a:p>
        </p:txBody>
      </p:sp>
      <p:sp>
        <p:nvSpPr>
          <p:cNvPr id="21" name="Espace réservé du numéro de diapositive 20"/>
          <p:cNvSpPr>
            <a:spLocks noGrp="1"/>
          </p:cNvSpPr>
          <p:nvPr>
            <p:ph type="sldNum" sz="quarter" idx="12"/>
          </p:nvPr>
        </p:nvSpPr>
        <p:spPr/>
        <p:txBody>
          <a:bodyPr/>
          <a:lstStyle/>
          <a:p>
            <a:pPr>
              <a:defRPr/>
            </a:pPr>
            <a:fld id="{3A715F71-F2E8-47B6-9E8D-05B88C892901}" type="slidenum">
              <a:rPr lang="fr-FR"/>
              <a:pPr>
                <a:defRPr/>
              </a:pPr>
              <a:t>121</a:t>
            </a:fld>
            <a:endParaRPr lang="fr-F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sz="4000" dirty="0">
                <a:solidFill>
                  <a:schemeClr val="tx2"/>
                </a:solidFill>
                <a:latin typeface="+mn-lt"/>
              </a:rPr>
              <a:t>L’algorithme ensembliste</a:t>
            </a:r>
            <a:endParaRPr lang="fr-FR" sz="4000" dirty="0">
              <a:solidFill>
                <a:schemeClr val="tx2"/>
              </a:solidFill>
              <a:latin typeface="+mn-lt"/>
              <a:ea typeface="+mj-ea"/>
              <a:cs typeface="+mj-cs"/>
            </a:endParaRPr>
          </a:p>
        </p:txBody>
      </p:sp>
      <p:sp>
        <p:nvSpPr>
          <p:cNvPr id="11" name="Rectangle à coins arrondis 10"/>
          <p:cNvSpPr/>
          <p:nvPr/>
        </p:nvSpPr>
        <p:spPr>
          <a:xfrm>
            <a:off x="1143000" y="1714500"/>
            <a:ext cx="6286500" cy="85725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fr-FR" dirty="0">
                <a:solidFill>
                  <a:schemeClr val="bg1"/>
                </a:solidFill>
              </a:rPr>
              <a:t>Détermination d’un ensemble de candidats possibles suite à la réception du premier symbole.</a:t>
            </a:r>
          </a:p>
        </p:txBody>
      </p:sp>
      <p:sp>
        <p:nvSpPr>
          <p:cNvPr id="16" name="Rectangle à coins arrondis 15"/>
          <p:cNvSpPr/>
          <p:nvPr/>
        </p:nvSpPr>
        <p:spPr>
          <a:xfrm>
            <a:off x="1143000" y="2786063"/>
            <a:ext cx="6286500" cy="785812"/>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Estimation du symbole et de l’état suivant pour chaque candidat.</a:t>
            </a:r>
          </a:p>
        </p:txBody>
      </p:sp>
      <p:sp>
        <p:nvSpPr>
          <p:cNvPr id="17" name="Rectangle à coins arrondis 16"/>
          <p:cNvSpPr/>
          <p:nvPr/>
        </p:nvSpPr>
        <p:spPr>
          <a:xfrm>
            <a:off x="1143000" y="3786188"/>
            <a:ext cx="6286500"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Réception du symbole suivant</a:t>
            </a:r>
          </a:p>
        </p:txBody>
      </p:sp>
      <p:sp>
        <p:nvSpPr>
          <p:cNvPr id="18" name="Rectangle à coins arrondis 17"/>
          <p:cNvSpPr/>
          <p:nvPr/>
        </p:nvSpPr>
        <p:spPr>
          <a:xfrm>
            <a:off x="1143000" y="4429125"/>
            <a:ext cx="6286500" cy="5715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Elimination des « mauvais » candidats par comparaison du symbole estimé et symbole reçu</a:t>
            </a:r>
          </a:p>
        </p:txBody>
      </p:sp>
      <p:cxnSp>
        <p:nvCxnSpPr>
          <p:cNvPr id="20" name="Connecteur droit avec flèche 19"/>
          <p:cNvCxnSpPr>
            <a:stCxn id="11" idx="2"/>
            <a:endCxn id="16" idx="0"/>
          </p:cNvCxnSpPr>
          <p:nvPr/>
        </p:nvCxnSpPr>
        <p:spPr>
          <a:xfrm rot="5400000">
            <a:off x="4178300" y="2678113"/>
            <a:ext cx="214313"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Connecteur droit avec flèche 21"/>
          <p:cNvCxnSpPr>
            <a:endCxn id="18" idx="0"/>
          </p:cNvCxnSpPr>
          <p:nvPr/>
        </p:nvCxnSpPr>
        <p:spPr>
          <a:xfrm rot="5400000">
            <a:off x="4179888" y="4321175"/>
            <a:ext cx="21431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6" name="Rectangle à coins arrondis 25"/>
          <p:cNvSpPr/>
          <p:nvPr/>
        </p:nvSpPr>
        <p:spPr>
          <a:xfrm>
            <a:off x="4500563" y="5857875"/>
            <a:ext cx="1928812"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Synchronisation</a:t>
            </a:r>
          </a:p>
        </p:txBody>
      </p:sp>
      <p:cxnSp>
        <p:nvCxnSpPr>
          <p:cNvPr id="56" name="Connecteur droit avec flèche 55"/>
          <p:cNvCxnSpPr>
            <a:stCxn id="16" idx="2"/>
            <a:endCxn id="17" idx="0"/>
          </p:cNvCxnSpPr>
          <p:nvPr/>
        </p:nvCxnSpPr>
        <p:spPr>
          <a:xfrm rot="5400000">
            <a:off x="4178301" y="3679825"/>
            <a:ext cx="21431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3" name="Forme 62"/>
          <p:cNvCxnSpPr>
            <a:endCxn id="16" idx="1"/>
          </p:cNvCxnSpPr>
          <p:nvPr/>
        </p:nvCxnSpPr>
        <p:spPr>
          <a:xfrm rot="16200000" flipV="1">
            <a:off x="767557" y="3553618"/>
            <a:ext cx="1822450" cy="1071563"/>
          </a:xfrm>
          <a:prstGeom prst="bentConnector4">
            <a:avLst>
              <a:gd name="adj1" fmla="val -44444"/>
              <a:gd name="adj2" fmla="val 121333"/>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4" name="Connecteur droit avec flèche 73"/>
          <p:cNvCxnSpPr/>
          <p:nvPr/>
        </p:nvCxnSpPr>
        <p:spPr>
          <a:xfrm rot="5400000">
            <a:off x="5001419" y="5428456"/>
            <a:ext cx="8572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8556" name="ZoneTexte 83"/>
          <p:cNvSpPr txBox="1">
            <a:spLocks noChangeArrowheads="1"/>
          </p:cNvSpPr>
          <p:nvPr/>
        </p:nvSpPr>
        <p:spPr bwMode="auto">
          <a:xfrm>
            <a:off x="2286000" y="5214938"/>
            <a:ext cx="2428875" cy="369887"/>
          </a:xfrm>
          <a:prstGeom prst="rect">
            <a:avLst/>
          </a:prstGeom>
          <a:noFill/>
          <a:ln w="9525">
            <a:noFill/>
            <a:miter lim="800000"/>
            <a:headEnd/>
            <a:tailEnd/>
          </a:ln>
        </p:spPr>
        <p:txBody>
          <a:bodyPr>
            <a:spAutoFit/>
          </a:bodyPr>
          <a:lstStyle/>
          <a:p>
            <a:r>
              <a:rPr lang="fr-FR">
                <a:latin typeface="Calibri" pitchFamily="34" charset="0"/>
              </a:rPr>
              <a:t>Nombre candidats&gt;1</a:t>
            </a:r>
          </a:p>
        </p:txBody>
      </p:sp>
      <p:sp>
        <p:nvSpPr>
          <p:cNvPr id="108557" name="ZoneTexte 84"/>
          <p:cNvSpPr txBox="1">
            <a:spLocks noChangeArrowheads="1"/>
          </p:cNvSpPr>
          <p:nvPr/>
        </p:nvSpPr>
        <p:spPr bwMode="auto">
          <a:xfrm>
            <a:off x="5572125" y="5214938"/>
            <a:ext cx="2428875" cy="369887"/>
          </a:xfrm>
          <a:prstGeom prst="rect">
            <a:avLst/>
          </a:prstGeom>
          <a:noFill/>
          <a:ln w="9525">
            <a:noFill/>
            <a:miter lim="800000"/>
            <a:headEnd/>
            <a:tailEnd/>
          </a:ln>
        </p:spPr>
        <p:txBody>
          <a:bodyPr>
            <a:spAutoFit/>
          </a:bodyPr>
          <a:lstStyle/>
          <a:p>
            <a:r>
              <a:rPr lang="fr-FR">
                <a:latin typeface="Calibri" pitchFamily="34" charset="0"/>
              </a:rPr>
              <a:t>Nombre candidats = 1</a:t>
            </a:r>
          </a:p>
        </p:txBody>
      </p:sp>
      <p:sp>
        <p:nvSpPr>
          <p:cNvPr id="21" name="Espace réservé du numéro de diapositive 20"/>
          <p:cNvSpPr>
            <a:spLocks noGrp="1"/>
          </p:cNvSpPr>
          <p:nvPr>
            <p:ph type="sldNum" sz="quarter" idx="12"/>
          </p:nvPr>
        </p:nvSpPr>
        <p:spPr/>
        <p:txBody>
          <a:bodyPr/>
          <a:lstStyle/>
          <a:p>
            <a:pPr>
              <a:defRPr/>
            </a:pPr>
            <a:fld id="{5920723C-820A-43DF-9BDE-C1B1E26C07AE}" type="slidenum">
              <a:rPr lang="fr-FR"/>
              <a:pPr>
                <a:defRPr/>
              </a:pPr>
              <a:t>122</a:t>
            </a:fld>
            <a:endParaRPr lang="fr-F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sz="2400" dirty="0">
                <a:solidFill>
                  <a:schemeClr val="tx2"/>
                </a:solidFill>
                <a:latin typeface="+mn-lt"/>
              </a:rPr>
              <a:t>Illustration de l’algorithme pour un système de Frey d’ordre 2</a:t>
            </a:r>
            <a:endParaRPr lang="fr-FR" sz="2400" dirty="0">
              <a:solidFill>
                <a:schemeClr val="tx2"/>
              </a:solidFill>
              <a:latin typeface="+mn-lt"/>
              <a:ea typeface="+mj-ea"/>
              <a:cs typeface="+mj-cs"/>
            </a:endParaRPr>
          </a:p>
        </p:txBody>
      </p:sp>
      <p:pic>
        <p:nvPicPr>
          <p:cNvPr id="110594" name="Picture 2"/>
          <p:cNvPicPr>
            <a:picLocks noChangeAspect="1" noChangeArrowheads="1"/>
          </p:cNvPicPr>
          <p:nvPr/>
        </p:nvPicPr>
        <p:blipFill>
          <a:blip r:embed="rId3"/>
          <a:srcRect/>
          <a:stretch>
            <a:fillRect/>
          </a:stretch>
        </p:blipFill>
        <p:spPr bwMode="auto">
          <a:xfrm>
            <a:off x="2328863" y="1966913"/>
            <a:ext cx="4486275" cy="3533775"/>
          </a:xfrm>
          <a:prstGeom prst="rect">
            <a:avLst/>
          </a:prstGeom>
          <a:noFill/>
          <a:ln w="9525">
            <a:noFill/>
            <a:miter lim="800000"/>
            <a:headEnd/>
            <a:tailEnd/>
          </a:ln>
        </p:spPr>
      </p:pic>
      <p:sp>
        <p:nvSpPr>
          <p:cNvPr id="110595" name="ZoneTexte 18"/>
          <p:cNvSpPr txBox="1">
            <a:spLocks noChangeArrowheads="1"/>
          </p:cNvSpPr>
          <p:nvPr/>
        </p:nvSpPr>
        <p:spPr bwMode="auto">
          <a:xfrm>
            <a:off x="1357313" y="5786438"/>
            <a:ext cx="6643687" cy="646112"/>
          </a:xfrm>
          <a:prstGeom prst="rect">
            <a:avLst/>
          </a:prstGeom>
          <a:noFill/>
          <a:ln w="9525">
            <a:noFill/>
            <a:miter lim="800000"/>
            <a:headEnd/>
            <a:tailEnd/>
          </a:ln>
        </p:spPr>
        <p:txBody>
          <a:bodyPr>
            <a:spAutoFit/>
          </a:bodyPr>
          <a:lstStyle/>
          <a:p>
            <a:r>
              <a:rPr lang="fr-FR">
                <a:latin typeface="Calibri" pitchFamily="34" charset="0"/>
              </a:rPr>
              <a:t>Ensemble des vecteurs possibles ayant produit le symbole  y(k) représenté sur le plan de phase</a:t>
            </a:r>
          </a:p>
        </p:txBody>
      </p:sp>
      <p:sp>
        <p:nvSpPr>
          <p:cNvPr id="7" name="Espace réservé du numéro de diapositive 6"/>
          <p:cNvSpPr>
            <a:spLocks noGrp="1"/>
          </p:cNvSpPr>
          <p:nvPr>
            <p:ph type="sldNum" sz="quarter" idx="12"/>
          </p:nvPr>
        </p:nvSpPr>
        <p:spPr/>
        <p:txBody>
          <a:bodyPr/>
          <a:lstStyle/>
          <a:p>
            <a:pPr>
              <a:defRPr/>
            </a:pPr>
            <a:fld id="{FDA026F3-7017-4E85-94A0-F462EB0CA324}" type="slidenum">
              <a:rPr lang="fr-FR"/>
              <a:pPr>
                <a:defRPr/>
              </a:pPr>
              <a:t>123</a:t>
            </a:fld>
            <a:endParaRPr lang="fr-FR"/>
          </a:p>
        </p:txBody>
      </p:sp>
      <p:grpSp>
        <p:nvGrpSpPr>
          <p:cNvPr id="110597" name="Groupe 9"/>
          <p:cNvGrpSpPr>
            <a:grpSpLocks/>
          </p:cNvGrpSpPr>
          <p:nvPr/>
        </p:nvGrpSpPr>
        <p:grpSpPr bwMode="auto">
          <a:xfrm>
            <a:off x="0" y="0"/>
            <a:ext cx="9144000" cy="6858000"/>
            <a:chOff x="0" y="0"/>
            <a:chExt cx="9144000" cy="6858000"/>
          </a:xfrm>
        </p:grpSpPr>
        <p:grpSp>
          <p:nvGrpSpPr>
            <p:cNvPr id="110598" name="Groupe 11"/>
            <p:cNvGrpSpPr>
              <a:grpSpLocks/>
            </p:cNvGrpSpPr>
            <p:nvPr/>
          </p:nvGrpSpPr>
          <p:grpSpPr bwMode="auto">
            <a:xfrm>
              <a:off x="0" y="0"/>
              <a:ext cx="9144000" cy="6858000"/>
              <a:chOff x="0" y="0"/>
              <a:chExt cx="9144000" cy="6858000"/>
            </a:xfrm>
          </p:grpSpPr>
          <p:sp>
            <p:nvSpPr>
              <p:cNvPr id="14" name="Rectangle 13"/>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5"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6" name="ZoneTexte 15"/>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10603"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3" name="ZoneTexte 12"/>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p:cNvPicPr>
            <a:picLocks noChangeAspect="1" noChangeArrowheads="1"/>
          </p:cNvPicPr>
          <p:nvPr/>
        </p:nvPicPr>
        <p:blipFill>
          <a:blip r:embed="rId3"/>
          <a:srcRect/>
          <a:stretch>
            <a:fillRect/>
          </a:stretch>
        </p:blipFill>
        <p:spPr bwMode="auto">
          <a:xfrm>
            <a:off x="2328863" y="1966913"/>
            <a:ext cx="4486275" cy="3533775"/>
          </a:xfrm>
          <a:prstGeom prst="rect">
            <a:avLst/>
          </a:prstGeom>
          <a:noFill/>
          <a:ln w="9525">
            <a:noFill/>
            <a:miter lim="800000"/>
            <a:headEnd/>
            <a:tailEnd/>
          </a:ln>
        </p:spPr>
      </p:pic>
      <p:sp>
        <p:nvSpPr>
          <p:cNvPr id="7"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sz="2400" dirty="0">
                <a:solidFill>
                  <a:schemeClr val="tx2"/>
                </a:solidFill>
                <a:latin typeface="+mn-lt"/>
              </a:rPr>
              <a:t>Illustration de l’algorithme pour un système de Frey d’ordre 2</a:t>
            </a:r>
            <a:endParaRPr lang="fr-FR" sz="2400" dirty="0">
              <a:solidFill>
                <a:schemeClr val="tx2"/>
              </a:solidFill>
              <a:latin typeface="+mj-lt"/>
              <a:ea typeface="+mj-ea"/>
              <a:cs typeface="+mj-cs"/>
            </a:endParaRPr>
          </a:p>
        </p:txBody>
      </p:sp>
      <p:sp>
        <p:nvSpPr>
          <p:cNvPr id="112643" name="ZoneTexte 8"/>
          <p:cNvSpPr txBox="1">
            <a:spLocks noChangeArrowheads="1"/>
          </p:cNvSpPr>
          <p:nvPr/>
        </p:nvSpPr>
        <p:spPr bwMode="auto">
          <a:xfrm>
            <a:off x="1357313" y="5786438"/>
            <a:ext cx="6643687" cy="646112"/>
          </a:xfrm>
          <a:prstGeom prst="rect">
            <a:avLst/>
          </a:prstGeom>
          <a:noFill/>
          <a:ln w="9525">
            <a:noFill/>
            <a:miter lim="800000"/>
            <a:headEnd/>
            <a:tailEnd/>
          </a:ln>
        </p:spPr>
        <p:txBody>
          <a:bodyPr>
            <a:spAutoFit/>
          </a:bodyPr>
          <a:lstStyle/>
          <a:p>
            <a:r>
              <a:rPr lang="fr-FR">
                <a:latin typeface="Calibri" pitchFamily="34" charset="0"/>
              </a:rPr>
              <a:t>Ensemble des vecteurs possibles représenté sur le plan de phase en supposant un bruit borné</a:t>
            </a:r>
          </a:p>
        </p:txBody>
      </p:sp>
      <p:sp>
        <p:nvSpPr>
          <p:cNvPr id="10" name="Espace réservé du numéro de diapositive 9"/>
          <p:cNvSpPr>
            <a:spLocks noGrp="1"/>
          </p:cNvSpPr>
          <p:nvPr>
            <p:ph type="sldNum" sz="quarter" idx="12"/>
          </p:nvPr>
        </p:nvSpPr>
        <p:spPr/>
        <p:txBody>
          <a:bodyPr/>
          <a:lstStyle/>
          <a:p>
            <a:pPr>
              <a:defRPr/>
            </a:pPr>
            <a:fld id="{06DBFAEF-1CC3-4729-8D79-37DDE55BD4A8}" type="slidenum">
              <a:rPr lang="fr-FR"/>
              <a:pPr>
                <a:defRPr/>
              </a:pPr>
              <a:t>124</a:t>
            </a:fld>
            <a:endParaRPr lang="fr-FR"/>
          </a:p>
        </p:txBody>
      </p:sp>
      <p:grpSp>
        <p:nvGrpSpPr>
          <p:cNvPr id="112645" name="Groupe 11"/>
          <p:cNvGrpSpPr>
            <a:grpSpLocks/>
          </p:cNvGrpSpPr>
          <p:nvPr/>
        </p:nvGrpSpPr>
        <p:grpSpPr bwMode="auto">
          <a:xfrm>
            <a:off x="0" y="0"/>
            <a:ext cx="9144000" cy="6858000"/>
            <a:chOff x="0" y="0"/>
            <a:chExt cx="9144000" cy="6858000"/>
          </a:xfrm>
        </p:grpSpPr>
        <p:grpSp>
          <p:nvGrpSpPr>
            <p:cNvPr id="112646" name="Groupe 11"/>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12651"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p:cNvPicPr>
            <a:picLocks noChangeAspect="1" noChangeArrowheads="1"/>
          </p:cNvPicPr>
          <p:nvPr/>
        </p:nvPicPr>
        <p:blipFill>
          <a:blip r:embed="rId3"/>
          <a:srcRect/>
          <a:stretch>
            <a:fillRect/>
          </a:stretch>
        </p:blipFill>
        <p:spPr bwMode="auto">
          <a:xfrm>
            <a:off x="2286000" y="1985963"/>
            <a:ext cx="4500563" cy="3602037"/>
          </a:xfrm>
          <a:prstGeom prst="rect">
            <a:avLst/>
          </a:prstGeom>
          <a:noFill/>
          <a:ln w="9525">
            <a:noFill/>
            <a:miter lim="800000"/>
            <a:headEnd/>
            <a:tailEnd/>
          </a:ln>
        </p:spPr>
      </p:pic>
      <p:sp>
        <p:nvSpPr>
          <p:cNvPr id="7"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sz="2400" dirty="0">
                <a:solidFill>
                  <a:schemeClr val="tx2"/>
                </a:solidFill>
                <a:latin typeface="+mn-lt"/>
              </a:rPr>
              <a:t>Illustration de l’algorithme pour un système de Frey d’ordre 2</a:t>
            </a:r>
            <a:endParaRPr lang="fr-FR" sz="2400" dirty="0">
              <a:solidFill>
                <a:schemeClr val="tx2"/>
              </a:solidFill>
              <a:latin typeface="+mj-lt"/>
              <a:ea typeface="+mj-ea"/>
              <a:cs typeface="+mj-cs"/>
            </a:endParaRPr>
          </a:p>
        </p:txBody>
      </p:sp>
      <p:sp>
        <p:nvSpPr>
          <p:cNvPr id="114691" name="ZoneTexte 8"/>
          <p:cNvSpPr txBox="1">
            <a:spLocks noChangeArrowheads="1"/>
          </p:cNvSpPr>
          <p:nvPr/>
        </p:nvSpPr>
        <p:spPr bwMode="auto">
          <a:xfrm>
            <a:off x="1357313" y="5786438"/>
            <a:ext cx="6643687" cy="646112"/>
          </a:xfrm>
          <a:prstGeom prst="rect">
            <a:avLst/>
          </a:prstGeom>
          <a:noFill/>
          <a:ln w="9525">
            <a:noFill/>
            <a:miter lim="800000"/>
            <a:headEnd/>
            <a:tailEnd/>
          </a:ln>
        </p:spPr>
        <p:txBody>
          <a:bodyPr>
            <a:spAutoFit/>
          </a:bodyPr>
          <a:lstStyle/>
          <a:p>
            <a:r>
              <a:rPr lang="fr-FR">
                <a:latin typeface="Calibri" pitchFamily="34" charset="0"/>
              </a:rPr>
              <a:t>Intersection entre l’ ensemble les vecteurs possibles estimés et les échantillons réellement reçus y(k-1) et y(k-2). </a:t>
            </a:r>
          </a:p>
        </p:txBody>
      </p:sp>
      <p:sp>
        <p:nvSpPr>
          <p:cNvPr id="10" name="Rectangle 9"/>
          <p:cNvSpPr/>
          <p:nvPr/>
        </p:nvSpPr>
        <p:spPr>
          <a:xfrm>
            <a:off x="785813" y="5857875"/>
            <a:ext cx="500062" cy="428625"/>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Espace réservé du numéro de diapositive 11"/>
          <p:cNvSpPr>
            <a:spLocks noGrp="1"/>
          </p:cNvSpPr>
          <p:nvPr>
            <p:ph type="sldNum" sz="quarter" idx="12"/>
          </p:nvPr>
        </p:nvSpPr>
        <p:spPr/>
        <p:txBody>
          <a:bodyPr/>
          <a:lstStyle/>
          <a:p>
            <a:pPr>
              <a:defRPr/>
            </a:pPr>
            <a:fld id="{C39D0CCE-8C2A-4264-A482-A873A0324AFD}" type="slidenum">
              <a:rPr lang="fr-FR"/>
              <a:pPr>
                <a:defRPr/>
              </a:pPr>
              <a:t>125</a:t>
            </a:fld>
            <a:endParaRPr lang="fr-FR"/>
          </a:p>
        </p:txBody>
      </p:sp>
      <p:grpSp>
        <p:nvGrpSpPr>
          <p:cNvPr id="114694" name="Groupe 13"/>
          <p:cNvGrpSpPr>
            <a:grpSpLocks/>
          </p:cNvGrpSpPr>
          <p:nvPr/>
        </p:nvGrpSpPr>
        <p:grpSpPr bwMode="auto">
          <a:xfrm>
            <a:off x="0" y="0"/>
            <a:ext cx="9144000" cy="6858000"/>
            <a:chOff x="0" y="0"/>
            <a:chExt cx="9144000" cy="6858000"/>
          </a:xfrm>
        </p:grpSpPr>
        <p:grpSp>
          <p:nvGrpSpPr>
            <p:cNvPr id="114695" name="Groupe 11"/>
            <p:cNvGrpSpPr>
              <a:grpSpLocks/>
            </p:cNvGrpSpPr>
            <p:nvPr/>
          </p:nvGrpSpPr>
          <p:grpSpPr bwMode="auto">
            <a:xfrm>
              <a:off x="0" y="0"/>
              <a:ext cx="9144000" cy="6858000"/>
              <a:chOff x="0" y="0"/>
              <a:chExt cx="9144000" cy="6858000"/>
            </a:xfrm>
          </p:grpSpPr>
          <p:sp>
            <p:nvSpPr>
              <p:cNvPr id="17" name="Rectangle 1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8"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9" name="ZoneTexte 18"/>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14700"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6" name="ZoneTexte 15"/>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1143000" y="1714500"/>
            <a:ext cx="628650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Détermination d’un ensemble de candidats possibles suite à la réception du premier symbole.</a:t>
            </a:r>
          </a:p>
        </p:txBody>
      </p:sp>
      <p:sp>
        <p:nvSpPr>
          <p:cNvPr id="16" name="Rectangle à coins arrondis 15"/>
          <p:cNvSpPr/>
          <p:nvPr/>
        </p:nvSpPr>
        <p:spPr>
          <a:xfrm>
            <a:off x="1143000" y="2786063"/>
            <a:ext cx="6286500" cy="785812"/>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fr-FR" dirty="0">
                <a:solidFill>
                  <a:schemeClr val="bg1"/>
                </a:solidFill>
              </a:rPr>
              <a:t>Estimation du symbole et de l’état suivant pour chaque candidat.</a:t>
            </a:r>
          </a:p>
        </p:txBody>
      </p:sp>
      <p:sp>
        <p:nvSpPr>
          <p:cNvPr id="17" name="Rectangle à coins arrondis 16"/>
          <p:cNvSpPr/>
          <p:nvPr/>
        </p:nvSpPr>
        <p:spPr>
          <a:xfrm>
            <a:off x="1143000" y="3786188"/>
            <a:ext cx="6286500"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Réception du symbole suivant</a:t>
            </a:r>
          </a:p>
        </p:txBody>
      </p:sp>
      <p:sp>
        <p:nvSpPr>
          <p:cNvPr id="18" name="Rectangle à coins arrondis 17"/>
          <p:cNvSpPr/>
          <p:nvPr/>
        </p:nvSpPr>
        <p:spPr>
          <a:xfrm>
            <a:off x="1143000" y="4429125"/>
            <a:ext cx="6286500" cy="5715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Elimination des « mauvais » candidats par comparaison du symbole estimé et symbole reçu</a:t>
            </a:r>
          </a:p>
        </p:txBody>
      </p:sp>
      <p:cxnSp>
        <p:nvCxnSpPr>
          <p:cNvPr id="20" name="Connecteur droit avec flèche 19"/>
          <p:cNvCxnSpPr>
            <a:stCxn id="11" idx="2"/>
            <a:endCxn id="16" idx="0"/>
          </p:cNvCxnSpPr>
          <p:nvPr/>
        </p:nvCxnSpPr>
        <p:spPr>
          <a:xfrm rot="5400000">
            <a:off x="4178300" y="2678113"/>
            <a:ext cx="214313"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Connecteur droit avec flèche 21"/>
          <p:cNvCxnSpPr>
            <a:endCxn id="18" idx="0"/>
          </p:cNvCxnSpPr>
          <p:nvPr/>
        </p:nvCxnSpPr>
        <p:spPr>
          <a:xfrm rot="5400000">
            <a:off x="4179888" y="4321175"/>
            <a:ext cx="21431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6" name="Rectangle à coins arrondis 25"/>
          <p:cNvSpPr/>
          <p:nvPr/>
        </p:nvSpPr>
        <p:spPr>
          <a:xfrm>
            <a:off x="4500563" y="5857875"/>
            <a:ext cx="1928812"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Synchronisation</a:t>
            </a:r>
          </a:p>
        </p:txBody>
      </p:sp>
      <p:cxnSp>
        <p:nvCxnSpPr>
          <p:cNvPr id="56" name="Connecteur droit avec flèche 55"/>
          <p:cNvCxnSpPr>
            <a:stCxn id="16" idx="2"/>
            <a:endCxn id="17" idx="0"/>
          </p:cNvCxnSpPr>
          <p:nvPr/>
        </p:nvCxnSpPr>
        <p:spPr>
          <a:xfrm rot="5400000">
            <a:off x="4178301" y="3679825"/>
            <a:ext cx="21431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3" name="Forme 62"/>
          <p:cNvCxnSpPr>
            <a:endCxn id="16" idx="1"/>
          </p:cNvCxnSpPr>
          <p:nvPr/>
        </p:nvCxnSpPr>
        <p:spPr>
          <a:xfrm rot="16200000" flipV="1">
            <a:off x="767557" y="3553618"/>
            <a:ext cx="1822450" cy="1071563"/>
          </a:xfrm>
          <a:prstGeom prst="bentConnector4">
            <a:avLst>
              <a:gd name="adj1" fmla="val -44444"/>
              <a:gd name="adj2" fmla="val 121333"/>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4" name="Connecteur droit avec flèche 73"/>
          <p:cNvCxnSpPr/>
          <p:nvPr/>
        </p:nvCxnSpPr>
        <p:spPr>
          <a:xfrm rot="5400000">
            <a:off x="5001419" y="5428456"/>
            <a:ext cx="8572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6747" name="ZoneTexte 83"/>
          <p:cNvSpPr txBox="1">
            <a:spLocks noChangeArrowheads="1"/>
          </p:cNvSpPr>
          <p:nvPr/>
        </p:nvSpPr>
        <p:spPr bwMode="auto">
          <a:xfrm>
            <a:off x="2286000" y="5214938"/>
            <a:ext cx="2428875" cy="369887"/>
          </a:xfrm>
          <a:prstGeom prst="rect">
            <a:avLst/>
          </a:prstGeom>
          <a:noFill/>
          <a:ln w="9525">
            <a:noFill/>
            <a:miter lim="800000"/>
            <a:headEnd/>
            <a:tailEnd/>
          </a:ln>
        </p:spPr>
        <p:txBody>
          <a:bodyPr>
            <a:spAutoFit/>
          </a:bodyPr>
          <a:lstStyle/>
          <a:p>
            <a:r>
              <a:rPr lang="fr-FR">
                <a:latin typeface="Calibri" pitchFamily="34" charset="0"/>
              </a:rPr>
              <a:t>Nombre candidats&gt;1</a:t>
            </a:r>
          </a:p>
        </p:txBody>
      </p:sp>
      <p:sp>
        <p:nvSpPr>
          <p:cNvPr id="116748" name="ZoneTexte 84"/>
          <p:cNvSpPr txBox="1">
            <a:spLocks noChangeArrowheads="1"/>
          </p:cNvSpPr>
          <p:nvPr/>
        </p:nvSpPr>
        <p:spPr bwMode="auto">
          <a:xfrm>
            <a:off x="5572125" y="5214938"/>
            <a:ext cx="2428875" cy="369887"/>
          </a:xfrm>
          <a:prstGeom prst="rect">
            <a:avLst/>
          </a:prstGeom>
          <a:noFill/>
          <a:ln w="9525">
            <a:noFill/>
            <a:miter lim="800000"/>
            <a:headEnd/>
            <a:tailEnd/>
          </a:ln>
        </p:spPr>
        <p:txBody>
          <a:bodyPr>
            <a:spAutoFit/>
          </a:bodyPr>
          <a:lstStyle/>
          <a:p>
            <a:r>
              <a:rPr lang="fr-FR">
                <a:latin typeface="Calibri" pitchFamily="34" charset="0"/>
              </a:rPr>
              <a:t>Nombre candidats = 1</a:t>
            </a:r>
          </a:p>
        </p:txBody>
      </p:sp>
      <p:sp>
        <p:nvSpPr>
          <p:cNvPr id="19"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sz="2400" dirty="0">
                <a:solidFill>
                  <a:schemeClr val="tx2"/>
                </a:solidFill>
                <a:latin typeface="+mn-lt"/>
              </a:rPr>
              <a:t>Illustration de l’algorithme pour un système de Frey d’ordre 2</a:t>
            </a:r>
            <a:endParaRPr lang="fr-FR" sz="2400" dirty="0">
              <a:solidFill>
                <a:schemeClr val="tx2"/>
              </a:solidFill>
              <a:latin typeface="+mn-lt"/>
              <a:ea typeface="+mj-ea"/>
              <a:cs typeface="+mj-cs"/>
            </a:endParaRPr>
          </a:p>
        </p:txBody>
      </p:sp>
      <p:sp>
        <p:nvSpPr>
          <p:cNvPr id="23" name="Espace réservé du numéro de diapositive 22"/>
          <p:cNvSpPr>
            <a:spLocks noGrp="1"/>
          </p:cNvSpPr>
          <p:nvPr>
            <p:ph type="sldNum" sz="quarter" idx="12"/>
          </p:nvPr>
        </p:nvSpPr>
        <p:spPr/>
        <p:txBody>
          <a:bodyPr/>
          <a:lstStyle/>
          <a:p>
            <a:pPr>
              <a:defRPr/>
            </a:pPr>
            <a:fld id="{C51EDA20-FAE3-414D-837B-C180B8C0893C}" type="slidenum">
              <a:rPr lang="fr-FR"/>
              <a:pPr>
                <a:defRPr/>
              </a:pPr>
              <a:t>126</a:t>
            </a:fld>
            <a:endParaRPr lang="fr-FR"/>
          </a:p>
        </p:txBody>
      </p:sp>
      <p:grpSp>
        <p:nvGrpSpPr>
          <p:cNvPr id="116751" name="Groupe 24"/>
          <p:cNvGrpSpPr>
            <a:grpSpLocks/>
          </p:cNvGrpSpPr>
          <p:nvPr/>
        </p:nvGrpSpPr>
        <p:grpSpPr bwMode="auto">
          <a:xfrm>
            <a:off x="0" y="0"/>
            <a:ext cx="9144000" cy="6858000"/>
            <a:chOff x="0" y="0"/>
            <a:chExt cx="9144000" cy="6858000"/>
          </a:xfrm>
        </p:grpSpPr>
        <p:grpSp>
          <p:nvGrpSpPr>
            <p:cNvPr id="116752" name="Groupe 11"/>
            <p:cNvGrpSpPr>
              <a:grpSpLocks/>
            </p:cNvGrpSpPr>
            <p:nvPr/>
          </p:nvGrpSpPr>
          <p:grpSpPr bwMode="auto">
            <a:xfrm>
              <a:off x="0" y="0"/>
              <a:ext cx="9144000" cy="6858000"/>
              <a:chOff x="0" y="0"/>
              <a:chExt cx="9144000" cy="6858000"/>
            </a:xfrm>
          </p:grpSpPr>
          <p:sp>
            <p:nvSpPr>
              <p:cNvPr id="29" name="Rectangle 28"/>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30"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31" name="ZoneTexte 30"/>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16757"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28" name="ZoneTexte 27"/>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p:cNvPicPr>
            <a:picLocks noChangeAspect="1" noChangeArrowheads="1"/>
          </p:cNvPicPr>
          <p:nvPr/>
        </p:nvPicPr>
        <p:blipFill>
          <a:blip r:embed="rId3"/>
          <a:srcRect/>
          <a:stretch>
            <a:fillRect/>
          </a:stretch>
        </p:blipFill>
        <p:spPr bwMode="auto">
          <a:xfrm>
            <a:off x="2286000" y="1985963"/>
            <a:ext cx="4500563" cy="3602037"/>
          </a:xfrm>
          <a:prstGeom prst="rect">
            <a:avLst/>
          </a:prstGeom>
          <a:noFill/>
          <a:ln w="9525">
            <a:noFill/>
            <a:miter lim="800000"/>
            <a:headEnd/>
            <a:tailEnd/>
          </a:ln>
        </p:spPr>
      </p:pic>
      <p:sp>
        <p:nvSpPr>
          <p:cNvPr id="7"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sz="2400" dirty="0">
                <a:solidFill>
                  <a:schemeClr val="tx2"/>
                </a:solidFill>
                <a:latin typeface="+mn-lt"/>
              </a:rPr>
              <a:t>Illustration de l’algorithme pour un système de Frey d’ordre 2</a:t>
            </a:r>
            <a:endParaRPr lang="fr-FR" sz="2400" dirty="0">
              <a:solidFill>
                <a:schemeClr val="tx2"/>
              </a:solidFill>
              <a:latin typeface="+mj-lt"/>
              <a:ea typeface="+mj-ea"/>
              <a:cs typeface="+mj-cs"/>
            </a:endParaRPr>
          </a:p>
        </p:txBody>
      </p:sp>
      <p:sp>
        <p:nvSpPr>
          <p:cNvPr id="118787" name="ZoneTexte 8"/>
          <p:cNvSpPr txBox="1">
            <a:spLocks noChangeArrowheads="1"/>
          </p:cNvSpPr>
          <p:nvPr/>
        </p:nvSpPr>
        <p:spPr bwMode="auto">
          <a:xfrm>
            <a:off x="1357313" y="5786438"/>
            <a:ext cx="6929437" cy="646112"/>
          </a:xfrm>
          <a:prstGeom prst="rect">
            <a:avLst/>
          </a:prstGeom>
          <a:noFill/>
          <a:ln w="9525">
            <a:noFill/>
            <a:miter lim="800000"/>
            <a:headEnd/>
            <a:tailEnd/>
          </a:ln>
        </p:spPr>
        <p:txBody>
          <a:bodyPr>
            <a:spAutoFit/>
          </a:bodyPr>
          <a:lstStyle/>
          <a:p>
            <a:r>
              <a:rPr lang="fr-FR">
                <a:latin typeface="Calibri" pitchFamily="34" charset="0"/>
              </a:rPr>
              <a:t>Intersection entre l’image de l’ ensemble les états possibles et les états ayant pu produire y(k+1)</a:t>
            </a:r>
          </a:p>
        </p:txBody>
      </p:sp>
      <p:sp>
        <p:nvSpPr>
          <p:cNvPr id="10" name="Rectangle 9"/>
          <p:cNvSpPr/>
          <p:nvPr/>
        </p:nvSpPr>
        <p:spPr>
          <a:xfrm>
            <a:off x="785813" y="5857875"/>
            <a:ext cx="500062" cy="4286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118789" name="Picture 2"/>
          <p:cNvPicPr>
            <a:picLocks noChangeAspect="1" noChangeArrowheads="1"/>
          </p:cNvPicPr>
          <p:nvPr/>
        </p:nvPicPr>
        <p:blipFill>
          <a:blip r:embed="rId4"/>
          <a:srcRect/>
          <a:stretch>
            <a:fillRect/>
          </a:stretch>
        </p:blipFill>
        <p:spPr bwMode="auto">
          <a:xfrm>
            <a:off x="2178050" y="1914525"/>
            <a:ext cx="4679950" cy="3657600"/>
          </a:xfrm>
          <a:prstGeom prst="rect">
            <a:avLst/>
          </a:prstGeom>
          <a:noFill/>
          <a:ln w="9525">
            <a:noFill/>
            <a:miter lim="800000"/>
            <a:headEnd/>
            <a:tailEnd/>
          </a:ln>
        </p:spPr>
      </p:pic>
      <p:sp>
        <p:nvSpPr>
          <p:cNvPr id="12" name="Espace réservé du numéro de diapositive 11"/>
          <p:cNvSpPr>
            <a:spLocks noGrp="1"/>
          </p:cNvSpPr>
          <p:nvPr>
            <p:ph type="sldNum" sz="quarter" idx="12"/>
          </p:nvPr>
        </p:nvSpPr>
        <p:spPr/>
        <p:txBody>
          <a:bodyPr/>
          <a:lstStyle/>
          <a:p>
            <a:pPr>
              <a:defRPr/>
            </a:pPr>
            <a:fld id="{6396E136-FD9F-4125-B810-AB83108DEBD1}" type="slidenum">
              <a:rPr lang="fr-FR"/>
              <a:pPr>
                <a:defRPr/>
              </a:pPr>
              <a:t>127</a:t>
            </a:fld>
            <a:endParaRPr lang="fr-FR"/>
          </a:p>
        </p:txBody>
      </p:sp>
      <p:grpSp>
        <p:nvGrpSpPr>
          <p:cNvPr id="118791" name="Groupe 13"/>
          <p:cNvGrpSpPr>
            <a:grpSpLocks/>
          </p:cNvGrpSpPr>
          <p:nvPr/>
        </p:nvGrpSpPr>
        <p:grpSpPr bwMode="auto">
          <a:xfrm>
            <a:off x="0" y="0"/>
            <a:ext cx="9144000" cy="6858000"/>
            <a:chOff x="0" y="0"/>
            <a:chExt cx="9144000" cy="6858000"/>
          </a:xfrm>
        </p:grpSpPr>
        <p:grpSp>
          <p:nvGrpSpPr>
            <p:cNvPr id="118792" name="Groupe 11"/>
            <p:cNvGrpSpPr>
              <a:grpSpLocks/>
            </p:cNvGrpSpPr>
            <p:nvPr/>
          </p:nvGrpSpPr>
          <p:grpSpPr bwMode="auto">
            <a:xfrm>
              <a:off x="0" y="0"/>
              <a:ext cx="9144000" cy="6858000"/>
              <a:chOff x="0" y="0"/>
              <a:chExt cx="9144000" cy="6858000"/>
            </a:xfrm>
          </p:grpSpPr>
          <p:sp>
            <p:nvSpPr>
              <p:cNvPr id="17" name="Rectangle 1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8" name="Picture 2"/>
              <p:cNvPicPr>
                <a:picLocks noChangeAspect="1" noChangeArrowheads="1"/>
              </p:cNvPicPr>
              <p:nvPr/>
            </p:nvPicPr>
            <p:blipFill>
              <a:blip r:embed="rId5"/>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9" name="ZoneTexte 18"/>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18797" name="Picture 2"/>
              <p:cNvPicPr>
                <a:picLocks noChangeAspect="1" noChangeArrowheads="1"/>
              </p:cNvPicPr>
              <p:nvPr/>
            </p:nvPicPr>
            <p:blipFill>
              <a:blip r:embed="rId5"/>
              <a:srcRect t="25648" b="62086"/>
              <a:stretch>
                <a:fillRect/>
              </a:stretch>
            </p:blipFill>
            <p:spPr bwMode="auto">
              <a:xfrm>
                <a:off x="0" y="6638922"/>
                <a:ext cx="9144000" cy="219078"/>
              </a:xfrm>
              <a:prstGeom prst="rect">
                <a:avLst/>
              </a:prstGeom>
              <a:noFill/>
              <a:ln w="9525">
                <a:noFill/>
                <a:miter lim="800000"/>
                <a:headEnd/>
                <a:tailEnd/>
              </a:ln>
            </p:spPr>
          </p:pic>
        </p:grpSp>
        <p:sp>
          <p:nvSpPr>
            <p:cNvPr id="16" name="ZoneTexte 15"/>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1143000" y="1714500"/>
            <a:ext cx="628650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Détermination d’un ensemble de candidats possibles suite à la réception du premier symbole.</a:t>
            </a:r>
            <a:endParaRPr lang="fr-FR" dirty="0">
              <a:solidFill>
                <a:schemeClr val="bg1"/>
              </a:solidFill>
            </a:endParaRPr>
          </a:p>
        </p:txBody>
      </p:sp>
      <p:sp>
        <p:nvSpPr>
          <p:cNvPr id="16" name="Rectangle à coins arrondis 15"/>
          <p:cNvSpPr/>
          <p:nvPr/>
        </p:nvSpPr>
        <p:spPr>
          <a:xfrm>
            <a:off x="1143000" y="2786063"/>
            <a:ext cx="6286500" cy="785812"/>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Estimation du symbole et de l’état suivant pour chaque candidat.</a:t>
            </a:r>
            <a:endParaRPr lang="fr-FR" dirty="0">
              <a:solidFill>
                <a:schemeClr val="bg1"/>
              </a:solidFill>
            </a:endParaRPr>
          </a:p>
        </p:txBody>
      </p:sp>
      <p:sp>
        <p:nvSpPr>
          <p:cNvPr id="17" name="Rectangle à coins arrondis 16"/>
          <p:cNvSpPr/>
          <p:nvPr/>
        </p:nvSpPr>
        <p:spPr>
          <a:xfrm>
            <a:off x="1143000" y="3786188"/>
            <a:ext cx="6286500" cy="428625"/>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Réception du symbole suivant</a:t>
            </a:r>
            <a:endParaRPr lang="fr-FR" dirty="0">
              <a:solidFill>
                <a:schemeClr val="bg1"/>
              </a:solidFill>
            </a:endParaRPr>
          </a:p>
        </p:txBody>
      </p:sp>
      <p:sp>
        <p:nvSpPr>
          <p:cNvPr id="18" name="Rectangle à coins arrondis 17"/>
          <p:cNvSpPr/>
          <p:nvPr/>
        </p:nvSpPr>
        <p:spPr>
          <a:xfrm>
            <a:off x="1143000" y="4429125"/>
            <a:ext cx="6286500" cy="5715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Elimination des « mauvais » candidats par comparaison du symbole estimé et symbole reçu</a:t>
            </a:r>
            <a:endParaRPr lang="fr-FR" dirty="0">
              <a:solidFill>
                <a:schemeClr val="bg1"/>
              </a:solidFill>
            </a:endParaRPr>
          </a:p>
        </p:txBody>
      </p:sp>
      <p:cxnSp>
        <p:nvCxnSpPr>
          <p:cNvPr id="20" name="Connecteur droit avec flèche 19"/>
          <p:cNvCxnSpPr>
            <a:stCxn id="11" idx="2"/>
            <a:endCxn id="16" idx="0"/>
          </p:cNvCxnSpPr>
          <p:nvPr/>
        </p:nvCxnSpPr>
        <p:spPr>
          <a:xfrm rot="5400000">
            <a:off x="4178300" y="2678113"/>
            <a:ext cx="214313"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Connecteur droit avec flèche 21"/>
          <p:cNvCxnSpPr>
            <a:endCxn id="18" idx="0"/>
          </p:cNvCxnSpPr>
          <p:nvPr/>
        </p:nvCxnSpPr>
        <p:spPr>
          <a:xfrm rot="5400000">
            <a:off x="4179888" y="4321175"/>
            <a:ext cx="21431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6" name="Rectangle à coins arrondis 25"/>
          <p:cNvSpPr/>
          <p:nvPr/>
        </p:nvSpPr>
        <p:spPr>
          <a:xfrm>
            <a:off x="4500563" y="5857875"/>
            <a:ext cx="1928812"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Synchronisation</a:t>
            </a:r>
            <a:endParaRPr lang="fr-FR" dirty="0">
              <a:solidFill>
                <a:schemeClr val="bg1"/>
              </a:solidFill>
            </a:endParaRPr>
          </a:p>
        </p:txBody>
      </p:sp>
      <p:cxnSp>
        <p:nvCxnSpPr>
          <p:cNvPr id="56" name="Connecteur droit avec flèche 55"/>
          <p:cNvCxnSpPr>
            <a:stCxn id="16" idx="2"/>
            <a:endCxn id="17" idx="0"/>
          </p:cNvCxnSpPr>
          <p:nvPr/>
        </p:nvCxnSpPr>
        <p:spPr>
          <a:xfrm rot="5400000">
            <a:off x="4178301" y="3679825"/>
            <a:ext cx="21431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3" name="Forme 62"/>
          <p:cNvCxnSpPr>
            <a:endCxn id="16" idx="1"/>
          </p:cNvCxnSpPr>
          <p:nvPr/>
        </p:nvCxnSpPr>
        <p:spPr>
          <a:xfrm rot="16200000" flipV="1">
            <a:off x="767557" y="3553618"/>
            <a:ext cx="1822450" cy="1071563"/>
          </a:xfrm>
          <a:prstGeom prst="bentConnector4">
            <a:avLst>
              <a:gd name="adj1" fmla="val -44444"/>
              <a:gd name="adj2" fmla="val 121333"/>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4" name="Connecteur droit avec flèche 73"/>
          <p:cNvCxnSpPr/>
          <p:nvPr/>
        </p:nvCxnSpPr>
        <p:spPr>
          <a:xfrm rot="5400000">
            <a:off x="5001419" y="5428456"/>
            <a:ext cx="8572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0843" name="ZoneTexte 83"/>
          <p:cNvSpPr txBox="1">
            <a:spLocks noChangeArrowheads="1"/>
          </p:cNvSpPr>
          <p:nvPr/>
        </p:nvSpPr>
        <p:spPr bwMode="auto">
          <a:xfrm>
            <a:off x="2286000" y="5214938"/>
            <a:ext cx="2428875" cy="369887"/>
          </a:xfrm>
          <a:prstGeom prst="rect">
            <a:avLst/>
          </a:prstGeom>
          <a:noFill/>
          <a:ln w="9525">
            <a:noFill/>
            <a:miter lim="800000"/>
            <a:headEnd/>
            <a:tailEnd/>
          </a:ln>
        </p:spPr>
        <p:txBody>
          <a:bodyPr>
            <a:spAutoFit/>
          </a:bodyPr>
          <a:lstStyle/>
          <a:p>
            <a:r>
              <a:rPr lang="fr-FR">
                <a:latin typeface="Calibri" pitchFamily="34" charset="0"/>
              </a:rPr>
              <a:t>Nombre candidats&gt;1</a:t>
            </a:r>
          </a:p>
        </p:txBody>
      </p:sp>
      <p:sp>
        <p:nvSpPr>
          <p:cNvPr id="120844" name="ZoneTexte 84"/>
          <p:cNvSpPr txBox="1">
            <a:spLocks noChangeArrowheads="1"/>
          </p:cNvSpPr>
          <p:nvPr/>
        </p:nvSpPr>
        <p:spPr bwMode="auto">
          <a:xfrm>
            <a:off x="5572125" y="5214938"/>
            <a:ext cx="2428875" cy="369887"/>
          </a:xfrm>
          <a:prstGeom prst="rect">
            <a:avLst/>
          </a:prstGeom>
          <a:noFill/>
          <a:ln w="9525">
            <a:noFill/>
            <a:miter lim="800000"/>
            <a:headEnd/>
            <a:tailEnd/>
          </a:ln>
        </p:spPr>
        <p:txBody>
          <a:bodyPr>
            <a:spAutoFit/>
          </a:bodyPr>
          <a:lstStyle/>
          <a:p>
            <a:r>
              <a:rPr lang="fr-FR">
                <a:latin typeface="Calibri" pitchFamily="34" charset="0"/>
              </a:rPr>
              <a:t>Nombre candidats = 1</a:t>
            </a:r>
          </a:p>
        </p:txBody>
      </p:sp>
      <p:sp>
        <p:nvSpPr>
          <p:cNvPr id="19"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sz="2400" dirty="0">
                <a:solidFill>
                  <a:schemeClr val="tx2"/>
                </a:solidFill>
                <a:latin typeface="+mn-lt"/>
              </a:rPr>
              <a:t>Illustration de l’algorithme pour un système de Frey d’ordre 2</a:t>
            </a:r>
            <a:endParaRPr lang="fr-FR" sz="2400" dirty="0">
              <a:solidFill>
                <a:schemeClr val="tx2"/>
              </a:solidFill>
              <a:latin typeface="+mj-lt"/>
              <a:ea typeface="+mj-ea"/>
              <a:cs typeface="+mj-cs"/>
            </a:endParaRPr>
          </a:p>
        </p:txBody>
      </p:sp>
      <p:sp>
        <p:nvSpPr>
          <p:cNvPr id="23" name="Espace réservé du numéro de diapositive 22"/>
          <p:cNvSpPr>
            <a:spLocks noGrp="1"/>
          </p:cNvSpPr>
          <p:nvPr>
            <p:ph type="sldNum" sz="quarter" idx="12"/>
          </p:nvPr>
        </p:nvSpPr>
        <p:spPr/>
        <p:txBody>
          <a:bodyPr/>
          <a:lstStyle/>
          <a:p>
            <a:pPr>
              <a:defRPr/>
            </a:pPr>
            <a:fld id="{FA565118-FCC9-456F-AB99-8430DBB83E87}" type="slidenum">
              <a:rPr lang="fr-FR"/>
              <a:pPr>
                <a:defRPr/>
              </a:pPr>
              <a:t>128</a:t>
            </a:fld>
            <a:endParaRPr lang="fr-FR"/>
          </a:p>
        </p:txBody>
      </p:sp>
      <p:grpSp>
        <p:nvGrpSpPr>
          <p:cNvPr id="120847" name="Groupe 24"/>
          <p:cNvGrpSpPr>
            <a:grpSpLocks/>
          </p:cNvGrpSpPr>
          <p:nvPr/>
        </p:nvGrpSpPr>
        <p:grpSpPr bwMode="auto">
          <a:xfrm>
            <a:off x="0" y="0"/>
            <a:ext cx="9144000" cy="6858000"/>
            <a:chOff x="0" y="0"/>
            <a:chExt cx="9144000" cy="6858000"/>
          </a:xfrm>
        </p:grpSpPr>
        <p:grpSp>
          <p:nvGrpSpPr>
            <p:cNvPr id="120848" name="Groupe 11"/>
            <p:cNvGrpSpPr>
              <a:grpSpLocks/>
            </p:cNvGrpSpPr>
            <p:nvPr/>
          </p:nvGrpSpPr>
          <p:grpSpPr bwMode="auto">
            <a:xfrm>
              <a:off x="0" y="0"/>
              <a:ext cx="9144000" cy="6858000"/>
              <a:chOff x="0" y="0"/>
              <a:chExt cx="9144000" cy="6858000"/>
            </a:xfrm>
          </p:grpSpPr>
          <p:sp>
            <p:nvSpPr>
              <p:cNvPr id="29" name="Rectangle 28"/>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30"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31" name="ZoneTexte 30"/>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20853"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28" name="ZoneTexte 27"/>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1143000" y="1714500"/>
            <a:ext cx="628650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Détermination d’un ensemble de candidats possibles suite à la réception du premier symbole.</a:t>
            </a:r>
            <a:endParaRPr lang="fr-FR" dirty="0">
              <a:solidFill>
                <a:schemeClr val="bg1"/>
              </a:solidFill>
            </a:endParaRPr>
          </a:p>
        </p:txBody>
      </p:sp>
      <p:sp>
        <p:nvSpPr>
          <p:cNvPr id="16" name="Rectangle à coins arrondis 15"/>
          <p:cNvSpPr/>
          <p:nvPr/>
        </p:nvSpPr>
        <p:spPr>
          <a:xfrm>
            <a:off x="1143000" y="2786063"/>
            <a:ext cx="6286500" cy="785812"/>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Estimation du symbole et de l’état suivant pour chaque candidat.</a:t>
            </a:r>
            <a:endParaRPr lang="fr-FR" dirty="0">
              <a:solidFill>
                <a:schemeClr val="bg1"/>
              </a:solidFill>
            </a:endParaRPr>
          </a:p>
        </p:txBody>
      </p:sp>
      <p:sp>
        <p:nvSpPr>
          <p:cNvPr id="17" name="Rectangle à coins arrondis 16"/>
          <p:cNvSpPr/>
          <p:nvPr/>
        </p:nvSpPr>
        <p:spPr>
          <a:xfrm>
            <a:off x="1143000" y="3786188"/>
            <a:ext cx="6286500"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Réception du symbole suivant</a:t>
            </a:r>
            <a:endParaRPr lang="fr-FR" dirty="0">
              <a:solidFill>
                <a:schemeClr val="bg1"/>
              </a:solidFill>
            </a:endParaRPr>
          </a:p>
        </p:txBody>
      </p:sp>
      <p:sp>
        <p:nvSpPr>
          <p:cNvPr id="18" name="Rectangle à coins arrondis 17"/>
          <p:cNvSpPr/>
          <p:nvPr/>
        </p:nvSpPr>
        <p:spPr>
          <a:xfrm>
            <a:off x="1143000" y="4429125"/>
            <a:ext cx="6286500" cy="5715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Elimination des « mauvais » candidats par comparaison du symbole estimé et symbole reçu</a:t>
            </a:r>
            <a:endParaRPr lang="fr-FR" dirty="0">
              <a:solidFill>
                <a:schemeClr val="bg1"/>
              </a:solidFill>
            </a:endParaRPr>
          </a:p>
        </p:txBody>
      </p:sp>
      <p:cxnSp>
        <p:nvCxnSpPr>
          <p:cNvPr id="20" name="Connecteur droit avec flèche 19"/>
          <p:cNvCxnSpPr>
            <a:stCxn id="11" idx="2"/>
            <a:endCxn id="16" idx="0"/>
          </p:cNvCxnSpPr>
          <p:nvPr/>
        </p:nvCxnSpPr>
        <p:spPr>
          <a:xfrm rot="5400000">
            <a:off x="4178300" y="2678113"/>
            <a:ext cx="214313"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Connecteur droit avec flèche 21"/>
          <p:cNvCxnSpPr>
            <a:endCxn id="18" idx="0"/>
          </p:cNvCxnSpPr>
          <p:nvPr/>
        </p:nvCxnSpPr>
        <p:spPr>
          <a:xfrm rot="5400000">
            <a:off x="4179888" y="4321175"/>
            <a:ext cx="21431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6" name="Rectangle à coins arrondis 25"/>
          <p:cNvSpPr/>
          <p:nvPr/>
        </p:nvSpPr>
        <p:spPr>
          <a:xfrm>
            <a:off x="4500563" y="5857875"/>
            <a:ext cx="1928812"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Synchronisation</a:t>
            </a:r>
            <a:endParaRPr lang="fr-FR" dirty="0">
              <a:solidFill>
                <a:schemeClr val="bg1"/>
              </a:solidFill>
            </a:endParaRPr>
          </a:p>
        </p:txBody>
      </p:sp>
      <p:cxnSp>
        <p:nvCxnSpPr>
          <p:cNvPr id="56" name="Connecteur droit avec flèche 55"/>
          <p:cNvCxnSpPr>
            <a:stCxn id="16" idx="2"/>
            <a:endCxn id="17" idx="0"/>
          </p:cNvCxnSpPr>
          <p:nvPr/>
        </p:nvCxnSpPr>
        <p:spPr>
          <a:xfrm rot="5400000">
            <a:off x="4178301" y="3679825"/>
            <a:ext cx="21431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3" name="Forme 62"/>
          <p:cNvCxnSpPr>
            <a:endCxn id="16" idx="1"/>
          </p:cNvCxnSpPr>
          <p:nvPr/>
        </p:nvCxnSpPr>
        <p:spPr>
          <a:xfrm rot="16200000" flipV="1">
            <a:off x="767557" y="3553618"/>
            <a:ext cx="1822450" cy="1071563"/>
          </a:xfrm>
          <a:prstGeom prst="bentConnector4">
            <a:avLst>
              <a:gd name="adj1" fmla="val -44444"/>
              <a:gd name="adj2" fmla="val 121333"/>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4" name="Connecteur droit avec flèche 73"/>
          <p:cNvCxnSpPr/>
          <p:nvPr/>
        </p:nvCxnSpPr>
        <p:spPr>
          <a:xfrm rot="5400000">
            <a:off x="5001419" y="5428456"/>
            <a:ext cx="8572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2891" name="ZoneTexte 83"/>
          <p:cNvSpPr txBox="1">
            <a:spLocks noChangeArrowheads="1"/>
          </p:cNvSpPr>
          <p:nvPr/>
        </p:nvSpPr>
        <p:spPr bwMode="auto">
          <a:xfrm>
            <a:off x="2286000" y="5214938"/>
            <a:ext cx="2428875" cy="369887"/>
          </a:xfrm>
          <a:prstGeom prst="rect">
            <a:avLst/>
          </a:prstGeom>
          <a:noFill/>
          <a:ln w="9525">
            <a:noFill/>
            <a:miter lim="800000"/>
            <a:headEnd/>
            <a:tailEnd/>
          </a:ln>
        </p:spPr>
        <p:txBody>
          <a:bodyPr>
            <a:spAutoFit/>
          </a:bodyPr>
          <a:lstStyle/>
          <a:p>
            <a:r>
              <a:rPr lang="fr-FR">
                <a:latin typeface="Calibri" pitchFamily="34" charset="0"/>
              </a:rPr>
              <a:t>Nombre candidats&gt;1</a:t>
            </a:r>
          </a:p>
        </p:txBody>
      </p:sp>
      <p:sp>
        <p:nvSpPr>
          <p:cNvPr id="122892" name="ZoneTexte 84"/>
          <p:cNvSpPr txBox="1">
            <a:spLocks noChangeArrowheads="1"/>
          </p:cNvSpPr>
          <p:nvPr/>
        </p:nvSpPr>
        <p:spPr bwMode="auto">
          <a:xfrm>
            <a:off x="5572125" y="5214938"/>
            <a:ext cx="2428875" cy="369887"/>
          </a:xfrm>
          <a:prstGeom prst="rect">
            <a:avLst/>
          </a:prstGeom>
          <a:noFill/>
          <a:ln w="9525">
            <a:noFill/>
            <a:miter lim="800000"/>
            <a:headEnd/>
            <a:tailEnd/>
          </a:ln>
        </p:spPr>
        <p:txBody>
          <a:bodyPr>
            <a:spAutoFit/>
          </a:bodyPr>
          <a:lstStyle/>
          <a:p>
            <a:r>
              <a:rPr lang="fr-FR">
                <a:latin typeface="Calibri" pitchFamily="34" charset="0"/>
              </a:rPr>
              <a:t>Nombre candidats = 1</a:t>
            </a:r>
          </a:p>
        </p:txBody>
      </p:sp>
      <p:sp>
        <p:nvSpPr>
          <p:cNvPr id="19"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sz="2400" dirty="0">
                <a:solidFill>
                  <a:schemeClr val="tx2"/>
                </a:solidFill>
                <a:latin typeface="+mn-lt"/>
              </a:rPr>
              <a:t>Illustration de l’algorithme pour un système de Frey d’ordre 2</a:t>
            </a:r>
            <a:endParaRPr lang="fr-FR" sz="2400" dirty="0">
              <a:solidFill>
                <a:schemeClr val="tx2"/>
              </a:solidFill>
              <a:latin typeface="+mj-lt"/>
              <a:ea typeface="+mj-ea"/>
              <a:cs typeface="+mj-cs"/>
            </a:endParaRPr>
          </a:p>
        </p:txBody>
      </p:sp>
      <p:sp>
        <p:nvSpPr>
          <p:cNvPr id="23" name="Espace réservé du numéro de diapositive 22"/>
          <p:cNvSpPr>
            <a:spLocks noGrp="1"/>
          </p:cNvSpPr>
          <p:nvPr>
            <p:ph type="sldNum" sz="quarter" idx="12"/>
          </p:nvPr>
        </p:nvSpPr>
        <p:spPr/>
        <p:txBody>
          <a:bodyPr/>
          <a:lstStyle/>
          <a:p>
            <a:pPr>
              <a:defRPr/>
            </a:pPr>
            <a:fld id="{CF9F0CFD-696D-468E-B9D3-C5C7CC299E27}" type="slidenum">
              <a:rPr lang="fr-FR"/>
              <a:pPr>
                <a:defRPr/>
              </a:pPr>
              <a:t>129</a:t>
            </a:fld>
            <a:endParaRPr lang="fr-FR"/>
          </a:p>
        </p:txBody>
      </p:sp>
      <p:grpSp>
        <p:nvGrpSpPr>
          <p:cNvPr id="122895" name="Groupe 24"/>
          <p:cNvGrpSpPr>
            <a:grpSpLocks/>
          </p:cNvGrpSpPr>
          <p:nvPr/>
        </p:nvGrpSpPr>
        <p:grpSpPr bwMode="auto">
          <a:xfrm>
            <a:off x="0" y="0"/>
            <a:ext cx="9144000" cy="6858000"/>
            <a:chOff x="0" y="0"/>
            <a:chExt cx="9144000" cy="6858000"/>
          </a:xfrm>
        </p:grpSpPr>
        <p:grpSp>
          <p:nvGrpSpPr>
            <p:cNvPr id="122896" name="Groupe 11"/>
            <p:cNvGrpSpPr>
              <a:grpSpLocks/>
            </p:cNvGrpSpPr>
            <p:nvPr/>
          </p:nvGrpSpPr>
          <p:grpSpPr bwMode="auto">
            <a:xfrm>
              <a:off x="0" y="0"/>
              <a:ext cx="9144000" cy="6858000"/>
              <a:chOff x="0" y="0"/>
              <a:chExt cx="9144000" cy="6858000"/>
            </a:xfrm>
          </p:grpSpPr>
          <p:sp>
            <p:nvSpPr>
              <p:cNvPr id="29" name="Rectangle 28"/>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30"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31" name="ZoneTexte 30"/>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22901"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28" name="ZoneTexte 27"/>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e 15"/>
          <p:cNvGrpSpPr>
            <a:grpSpLocks/>
          </p:cNvGrpSpPr>
          <p:nvPr/>
        </p:nvGrpSpPr>
        <p:grpSpPr bwMode="auto">
          <a:xfrm>
            <a:off x="0" y="0"/>
            <a:ext cx="9144000" cy="6858000"/>
            <a:chOff x="0" y="0"/>
            <a:chExt cx="9144000" cy="6858000"/>
          </a:xfrm>
        </p:grpSpPr>
        <p:sp>
          <p:nvSpPr>
            <p:cNvPr id="17" name="Rectangle 1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8685"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6" name="Titre 2"/>
          <p:cNvSpPr txBox="1">
            <a:spLocks/>
          </p:cNvSpPr>
          <p:nvPr/>
        </p:nvSpPr>
        <p:spPr>
          <a:xfrm>
            <a:off x="792163"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Contexte général</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
        <p:nvSpPr>
          <p:cNvPr id="28675" name="Rectangle 16"/>
          <p:cNvSpPr>
            <a:spLocks noChangeArrowheads="1"/>
          </p:cNvSpPr>
          <p:nvPr/>
        </p:nvSpPr>
        <p:spPr bwMode="auto">
          <a:xfrm>
            <a:off x="261938" y="1492250"/>
            <a:ext cx="9144000" cy="457200"/>
          </a:xfrm>
          <a:prstGeom prst="rect">
            <a:avLst/>
          </a:prstGeom>
          <a:noFill/>
          <a:ln w="25400">
            <a:noFill/>
            <a:miter lim="800000"/>
            <a:headEnd/>
            <a:tailEnd/>
          </a:ln>
        </p:spPr>
        <p:txBody>
          <a:bodyPr>
            <a:spAutoFit/>
          </a:bodyPr>
          <a:lstStyle/>
          <a:p>
            <a:pPr marL="457200" indent="-457200" eaLnBrk="0" hangingPunct="0"/>
            <a:r>
              <a:rPr lang="fr-FR" sz="2400"/>
              <a:t>   </a:t>
            </a:r>
          </a:p>
        </p:txBody>
      </p:sp>
      <p:sp>
        <p:nvSpPr>
          <p:cNvPr id="28676" name="Rectangle 17"/>
          <p:cNvSpPr>
            <a:spLocks noChangeArrowheads="1"/>
          </p:cNvSpPr>
          <p:nvPr/>
        </p:nvSpPr>
        <p:spPr bwMode="auto">
          <a:xfrm>
            <a:off x="560388" y="1557338"/>
            <a:ext cx="1851025" cy="822325"/>
          </a:xfrm>
          <a:prstGeom prst="rect">
            <a:avLst/>
          </a:prstGeom>
          <a:noFill/>
          <a:ln w="25400">
            <a:noFill/>
            <a:miter lim="800000"/>
            <a:headEnd/>
            <a:tailEnd/>
          </a:ln>
        </p:spPr>
        <p:txBody>
          <a:bodyPr wrap="none">
            <a:spAutoFit/>
          </a:bodyPr>
          <a:lstStyle/>
          <a:p>
            <a:pPr eaLnBrk="0" hangingPunct="0"/>
            <a:r>
              <a:rPr lang="fr-FR" sz="2400" b="1" u="sng">
                <a:latin typeface="Times New Roman" pitchFamily="18" charset="0"/>
              </a:rPr>
              <a:t>Bifurcation :</a:t>
            </a:r>
            <a:endParaRPr lang="fr-FR" sz="2400" u="sng">
              <a:latin typeface="Times New Roman" pitchFamily="18" charset="0"/>
            </a:endParaRPr>
          </a:p>
          <a:p>
            <a:pPr eaLnBrk="0" hangingPunct="0"/>
            <a:endParaRPr lang="fr-FR" sz="2400" b="1">
              <a:latin typeface="Times New Roman" pitchFamily="18" charset="0"/>
            </a:endParaRPr>
          </a:p>
        </p:txBody>
      </p:sp>
      <p:sp>
        <p:nvSpPr>
          <p:cNvPr id="28677" name="Rectangle 18"/>
          <p:cNvSpPr>
            <a:spLocks noChangeArrowheads="1"/>
          </p:cNvSpPr>
          <p:nvPr/>
        </p:nvSpPr>
        <p:spPr bwMode="auto">
          <a:xfrm>
            <a:off x="561975" y="2349500"/>
            <a:ext cx="8229600" cy="1735138"/>
          </a:xfrm>
          <a:prstGeom prst="rect">
            <a:avLst/>
          </a:prstGeom>
          <a:noFill/>
          <a:ln w="25400">
            <a:noFill/>
            <a:miter lim="800000"/>
            <a:headEnd/>
            <a:tailEnd/>
          </a:ln>
        </p:spPr>
        <p:txBody>
          <a:bodyPr>
            <a:spAutoFit/>
          </a:bodyPr>
          <a:lstStyle/>
          <a:p>
            <a:pPr eaLnBrk="0" hangingPunct="0">
              <a:spcBef>
                <a:spcPct val="50000"/>
              </a:spcBef>
            </a:pPr>
            <a:r>
              <a:rPr lang="fr-FR" sz="2400">
                <a:latin typeface="Times New Roman" pitchFamily="18" charset="0"/>
              </a:rPr>
              <a:t>Des changements quantitatifs des paramètres peuvent entrainer des changements qualitatifs des propriétés du système, (nombre de points d’équilibre, stabilité des points d’équilibre).</a:t>
            </a:r>
          </a:p>
          <a:p>
            <a:pPr eaLnBrk="0" hangingPunct="0">
              <a:spcBef>
                <a:spcPct val="50000"/>
              </a:spcBef>
            </a:pPr>
            <a:r>
              <a:rPr lang="fr-FR" sz="2400">
                <a:latin typeface="Times New Roman" pitchFamily="18" charset="0"/>
              </a:rPr>
              <a:t>Exemple: équation non amortie de Duffing :</a:t>
            </a:r>
          </a:p>
        </p:txBody>
      </p:sp>
      <p:pic>
        <p:nvPicPr>
          <p:cNvPr id="28678" name="Picture 19"/>
          <p:cNvPicPr>
            <a:picLocks noChangeAspect="1" noChangeArrowheads="1"/>
          </p:cNvPicPr>
          <p:nvPr/>
        </p:nvPicPr>
        <p:blipFill>
          <a:blip r:embed="rId3"/>
          <a:srcRect/>
          <a:stretch>
            <a:fillRect/>
          </a:stretch>
        </p:blipFill>
        <p:spPr bwMode="auto">
          <a:xfrm>
            <a:off x="1535113" y="4211638"/>
            <a:ext cx="5822950" cy="801687"/>
          </a:xfrm>
          <a:prstGeom prst="rect">
            <a:avLst/>
          </a:prstGeom>
          <a:noFill/>
          <a:ln w="25400">
            <a:noFill/>
            <a:miter lim="800000"/>
            <a:headEnd/>
            <a:tailEnd/>
          </a:ln>
        </p:spPr>
      </p:pic>
      <p:sp>
        <p:nvSpPr>
          <p:cNvPr id="28679" name="Rectangle 20"/>
          <p:cNvSpPr>
            <a:spLocks noChangeArrowheads="1"/>
          </p:cNvSpPr>
          <p:nvPr/>
        </p:nvSpPr>
        <p:spPr bwMode="auto">
          <a:xfrm>
            <a:off x="588963" y="4987925"/>
            <a:ext cx="5567362" cy="457200"/>
          </a:xfrm>
          <a:prstGeom prst="rect">
            <a:avLst/>
          </a:prstGeom>
          <a:noFill/>
          <a:ln w="25400">
            <a:noFill/>
            <a:miter lim="800000"/>
            <a:headEnd/>
            <a:tailEnd/>
          </a:ln>
        </p:spPr>
        <p:txBody>
          <a:bodyPr wrap="none">
            <a:spAutoFit/>
          </a:bodyPr>
          <a:lstStyle/>
          <a:p>
            <a:pPr eaLnBrk="0" hangingPunct="0"/>
            <a:r>
              <a:rPr lang="fr-FR" sz="2400"/>
              <a:t> </a:t>
            </a:r>
            <a:r>
              <a:rPr lang="fr-FR" sz="2400">
                <a:latin typeface="Times New Roman" pitchFamily="18" charset="0"/>
              </a:rPr>
              <a:t>L’équation donnant le point d’équilibre est:</a:t>
            </a:r>
          </a:p>
        </p:txBody>
      </p:sp>
      <p:pic>
        <p:nvPicPr>
          <p:cNvPr id="28680" name="Picture 21"/>
          <p:cNvPicPr>
            <a:picLocks noChangeAspect="1" noChangeArrowheads="1"/>
          </p:cNvPicPr>
          <p:nvPr/>
        </p:nvPicPr>
        <p:blipFill>
          <a:blip r:embed="rId4"/>
          <a:srcRect/>
          <a:stretch>
            <a:fillRect/>
          </a:stretch>
        </p:blipFill>
        <p:spPr bwMode="auto">
          <a:xfrm>
            <a:off x="2519363" y="5397500"/>
            <a:ext cx="3651250" cy="984250"/>
          </a:xfrm>
          <a:prstGeom prst="rect">
            <a:avLst/>
          </a:prstGeom>
          <a:noFill/>
          <a:ln w="25400">
            <a:noFill/>
            <a:miter lim="800000"/>
            <a:headEnd/>
            <a:tailEnd/>
          </a:ln>
        </p:spPr>
      </p:pic>
      <p:sp>
        <p:nvSpPr>
          <p:cNvPr id="28681" name="Rectangle 22"/>
          <p:cNvSpPr>
            <a:spLocks noChangeArrowheads="1"/>
          </p:cNvSpPr>
          <p:nvPr/>
        </p:nvSpPr>
        <p:spPr bwMode="auto">
          <a:xfrm>
            <a:off x="6156325" y="4221163"/>
            <a:ext cx="1152525" cy="792162"/>
          </a:xfrm>
          <a:prstGeom prst="rect">
            <a:avLst/>
          </a:prstGeom>
          <a:solidFill>
            <a:schemeClr val="bg1"/>
          </a:solidFill>
          <a:ln w="9525">
            <a:solidFill>
              <a:schemeClr val="bg1"/>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sz="2400" dirty="0">
                <a:solidFill>
                  <a:schemeClr val="tx2"/>
                </a:solidFill>
                <a:latin typeface="+mn-lt"/>
              </a:rPr>
              <a:t>Illustration de l’algorithme pour un système de Frey d’ordre 2</a:t>
            </a:r>
            <a:endParaRPr lang="fr-FR" sz="2400" dirty="0">
              <a:solidFill>
                <a:schemeClr val="tx2"/>
              </a:solidFill>
              <a:latin typeface="+mn-lt"/>
              <a:ea typeface="+mj-ea"/>
              <a:cs typeface="+mj-cs"/>
            </a:endParaRPr>
          </a:p>
        </p:txBody>
      </p:sp>
      <p:pic>
        <p:nvPicPr>
          <p:cNvPr id="124930" name="Image 7" descr="tuyaux.jpg"/>
          <p:cNvPicPr>
            <a:picLocks noChangeAspect="1"/>
          </p:cNvPicPr>
          <p:nvPr/>
        </p:nvPicPr>
        <p:blipFill>
          <a:blip r:embed="rId3"/>
          <a:srcRect/>
          <a:stretch>
            <a:fillRect/>
          </a:stretch>
        </p:blipFill>
        <p:spPr bwMode="auto">
          <a:xfrm>
            <a:off x="1428750" y="1643063"/>
            <a:ext cx="6335713" cy="4549775"/>
          </a:xfrm>
          <a:prstGeom prst="rect">
            <a:avLst/>
          </a:prstGeom>
          <a:noFill/>
          <a:ln w="9525">
            <a:noFill/>
            <a:miter lim="800000"/>
            <a:headEnd/>
            <a:tailEnd/>
          </a:ln>
        </p:spPr>
      </p:pic>
      <p:sp>
        <p:nvSpPr>
          <p:cNvPr id="124931" name="ZoneTexte 12"/>
          <p:cNvSpPr txBox="1">
            <a:spLocks noChangeArrowheads="1"/>
          </p:cNvSpPr>
          <p:nvPr/>
        </p:nvSpPr>
        <p:spPr bwMode="auto">
          <a:xfrm>
            <a:off x="1357313" y="5786438"/>
            <a:ext cx="6143625" cy="646112"/>
          </a:xfrm>
          <a:prstGeom prst="rect">
            <a:avLst/>
          </a:prstGeom>
          <a:noFill/>
          <a:ln w="9525">
            <a:noFill/>
            <a:miter lim="800000"/>
            <a:headEnd/>
            <a:tailEnd/>
          </a:ln>
        </p:spPr>
        <p:txBody>
          <a:bodyPr>
            <a:spAutoFit/>
          </a:bodyPr>
          <a:lstStyle/>
          <a:p>
            <a:r>
              <a:rPr lang="fr-FR">
                <a:latin typeface="Calibri" pitchFamily="34" charset="0"/>
              </a:rPr>
              <a:t>Les trajectoires sont calculées pour tous les états possibles, celles qui </a:t>
            </a:r>
            <a:r>
              <a:rPr lang="fr-FR" i="1">
                <a:latin typeface="Calibri" pitchFamily="34" charset="0"/>
              </a:rPr>
              <a:t>sortent </a:t>
            </a:r>
            <a:r>
              <a:rPr lang="fr-FR">
                <a:latin typeface="Calibri" pitchFamily="34" charset="0"/>
              </a:rPr>
              <a:t>des bornes sont éliminées.</a:t>
            </a:r>
            <a:endParaRPr lang="fr-FR" i="1">
              <a:latin typeface="Calibri" pitchFamily="34" charset="0"/>
            </a:endParaRPr>
          </a:p>
        </p:txBody>
      </p:sp>
      <p:sp>
        <p:nvSpPr>
          <p:cNvPr id="9" name="Espace réservé du numéro de diapositive 8"/>
          <p:cNvSpPr>
            <a:spLocks noGrp="1"/>
          </p:cNvSpPr>
          <p:nvPr>
            <p:ph type="sldNum" sz="quarter" idx="12"/>
          </p:nvPr>
        </p:nvSpPr>
        <p:spPr/>
        <p:txBody>
          <a:bodyPr/>
          <a:lstStyle/>
          <a:p>
            <a:pPr>
              <a:defRPr/>
            </a:pPr>
            <a:fld id="{CCFD7AEB-D31B-4550-8AA6-3C966A945CD9}" type="slidenum">
              <a:rPr lang="fr-FR"/>
              <a:pPr>
                <a:defRPr/>
              </a:pPr>
              <a:t>130</a:t>
            </a:fld>
            <a:endParaRPr lang="fr-FR"/>
          </a:p>
        </p:txBody>
      </p:sp>
      <p:grpSp>
        <p:nvGrpSpPr>
          <p:cNvPr id="124933" name="Groupe 10"/>
          <p:cNvGrpSpPr>
            <a:grpSpLocks/>
          </p:cNvGrpSpPr>
          <p:nvPr/>
        </p:nvGrpSpPr>
        <p:grpSpPr bwMode="auto">
          <a:xfrm>
            <a:off x="0" y="0"/>
            <a:ext cx="9144000" cy="6858000"/>
            <a:chOff x="0" y="0"/>
            <a:chExt cx="9144000" cy="6858000"/>
          </a:xfrm>
        </p:grpSpPr>
        <p:grpSp>
          <p:nvGrpSpPr>
            <p:cNvPr id="124934" name="Groupe 11"/>
            <p:cNvGrpSpPr>
              <a:grpSpLocks/>
            </p:cNvGrpSpPr>
            <p:nvPr/>
          </p:nvGrpSpPr>
          <p:grpSpPr bwMode="auto">
            <a:xfrm>
              <a:off x="0" y="0"/>
              <a:ext cx="9144000" cy="6858000"/>
              <a:chOff x="0" y="0"/>
              <a:chExt cx="9144000" cy="6858000"/>
            </a:xfrm>
          </p:grpSpPr>
          <p:sp>
            <p:nvSpPr>
              <p:cNvPr id="16" name="Rectangle 1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7"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8" name="ZoneTexte 17"/>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24939"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5" name="ZoneTexte 14"/>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sz="2400" dirty="0">
                <a:solidFill>
                  <a:schemeClr val="tx2"/>
                </a:solidFill>
                <a:latin typeface="+mn-lt"/>
              </a:rPr>
              <a:t>Illustration de l’algorithme pour un système de Frey d’ordre 2</a:t>
            </a:r>
            <a:endParaRPr lang="fr-FR" sz="2400" dirty="0">
              <a:solidFill>
                <a:schemeClr val="tx2"/>
              </a:solidFill>
              <a:latin typeface="+mn-lt"/>
              <a:ea typeface="+mj-ea"/>
              <a:cs typeface="+mj-cs"/>
            </a:endParaRPr>
          </a:p>
        </p:txBody>
      </p:sp>
      <p:sp>
        <p:nvSpPr>
          <p:cNvPr id="126978" name="ZoneTexte 39"/>
          <p:cNvSpPr txBox="1">
            <a:spLocks noChangeArrowheads="1"/>
          </p:cNvSpPr>
          <p:nvPr/>
        </p:nvSpPr>
        <p:spPr bwMode="auto">
          <a:xfrm>
            <a:off x="500063" y="2786063"/>
            <a:ext cx="2286000" cy="2862262"/>
          </a:xfrm>
          <a:prstGeom prst="rect">
            <a:avLst/>
          </a:prstGeom>
          <a:noFill/>
          <a:ln w="9525">
            <a:noFill/>
            <a:miter lim="800000"/>
            <a:headEnd/>
            <a:tailEnd/>
          </a:ln>
        </p:spPr>
        <p:txBody>
          <a:bodyPr>
            <a:spAutoFit/>
          </a:bodyPr>
          <a:lstStyle/>
          <a:p>
            <a:pPr marL="342900" indent="-342900" algn="just"/>
            <a:r>
              <a:rPr lang="fr-FR">
                <a:latin typeface="Calibri" pitchFamily="34" charset="0"/>
                <a:sym typeface="Wingdings" pitchFamily="2" charset="2"/>
              </a:rPr>
              <a:t>Avec un bruit de +-100 niveaux, pendant les 5 premières itérations, la population d’ états à traiter est supérieure à 10.000.</a:t>
            </a:r>
          </a:p>
          <a:p>
            <a:pPr marL="342900" indent="-342900"/>
            <a:endParaRPr lang="fr-FR">
              <a:latin typeface="Calibri" pitchFamily="34" charset="0"/>
              <a:sym typeface="Wingdings" pitchFamily="2" charset="2"/>
            </a:endParaRPr>
          </a:p>
        </p:txBody>
      </p:sp>
      <p:pic>
        <p:nvPicPr>
          <p:cNvPr id="126979" name="Picture 2"/>
          <p:cNvPicPr>
            <a:picLocks noChangeAspect="1" noChangeArrowheads="1"/>
          </p:cNvPicPr>
          <p:nvPr/>
        </p:nvPicPr>
        <p:blipFill>
          <a:blip r:embed="rId3"/>
          <a:srcRect/>
          <a:stretch>
            <a:fillRect/>
          </a:stretch>
        </p:blipFill>
        <p:spPr bwMode="auto">
          <a:xfrm>
            <a:off x="3000375" y="1928813"/>
            <a:ext cx="5929313" cy="4652962"/>
          </a:xfrm>
          <a:prstGeom prst="rect">
            <a:avLst/>
          </a:prstGeom>
          <a:noFill/>
          <a:ln w="9525">
            <a:noFill/>
            <a:miter lim="800000"/>
            <a:headEnd/>
            <a:tailEnd/>
          </a:ln>
        </p:spPr>
      </p:pic>
      <p:sp>
        <p:nvSpPr>
          <p:cNvPr id="9" name="Espace réservé du numéro de diapositive 8"/>
          <p:cNvSpPr>
            <a:spLocks noGrp="1"/>
          </p:cNvSpPr>
          <p:nvPr>
            <p:ph type="sldNum" sz="quarter" idx="12"/>
          </p:nvPr>
        </p:nvSpPr>
        <p:spPr/>
        <p:txBody>
          <a:bodyPr/>
          <a:lstStyle/>
          <a:p>
            <a:pPr>
              <a:defRPr/>
            </a:pPr>
            <a:fld id="{ACBED895-541A-48A4-9B66-DA4F8B40FC2B}" type="slidenum">
              <a:rPr lang="fr-FR"/>
              <a:pPr>
                <a:defRPr/>
              </a:pPr>
              <a:t>131</a:t>
            </a:fld>
            <a:endParaRPr lang="fr-FR"/>
          </a:p>
        </p:txBody>
      </p:sp>
      <p:grpSp>
        <p:nvGrpSpPr>
          <p:cNvPr id="126981" name="Groupe 11"/>
          <p:cNvGrpSpPr>
            <a:grpSpLocks/>
          </p:cNvGrpSpPr>
          <p:nvPr/>
        </p:nvGrpSpPr>
        <p:grpSpPr bwMode="auto">
          <a:xfrm>
            <a:off x="0" y="0"/>
            <a:ext cx="9144000" cy="6858000"/>
            <a:chOff x="0" y="0"/>
            <a:chExt cx="9144000" cy="6858000"/>
          </a:xfrm>
        </p:grpSpPr>
        <p:grpSp>
          <p:nvGrpSpPr>
            <p:cNvPr id="126982" name="Groupe 11"/>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26987"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dirty="0">
                <a:solidFill>
                  <a:schemeClr val="tx2"/>
                </a:solidFill>
                <a:latin typeface="+mn-lt"/>
              </a:rPr>
              <a:t>Evolution de l’algorithme ensembliste vers un algorithme génétique</a:t>
            </a:r>
            <a:endParaRPr lang="fr-FR" dirty="0">
              <a:solidFill>
                <a:schemeClr val="tx2"/>
              </a:solidFill>
              <a:latin typeface="+mj-lt"/>
              <a:ea typeface="+mj-ea"/>
              <a:cs typeface="+mj-cs"/>
            </a:endParaRPr>
          </a:p>
        </p:txBody>
      </p:sp>
      <p:sp>
        <p:nvSpPr>
          <p:cNvPr id="11" name="Rectangle à coins arrondis 10"/>
          <p:cNvSpPr/>
          <p:nvPr/>
        </p:nvSpPr>
        <p:spPr>
          <a:xfrm>
            <a:off x="1143000" y="1714500"/>
            <a:ext cx="628650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Détermination d’un ensemble de candidats possibles suite à la réception du premier symbole.</a:t>
            </a:r>
            <a:endParaRPr lang="fr-FR" dirty="0">
              <a:solidFill>
                <a:schemeClr val="bg1"/>
              </a:solidFill>
            </a:endParaRPr>
          </a:p>
        </p:txBody>
      </p:sp>
      <p:sp>
        <p:nvSpPr>
          <p:cNvPr id="12" name="Rectangle à coins arrondis 11"/>
          <p:cNvSpPr/>
          <p:nvPr/>
        </p:nvSpPr>
        <p:spPr>
          <a:xfrm>
            <a:off x="1143000" y="2786063"/>
            <a:ext cx="6286500" cy="785812"/>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Estimation du symbole et de l’état suivant pour chaque candidat.</a:t>
            </a:r>
            <a:endParaRPr lang="fr-FR" dirty="0">
              <a:solidFill>
                <a:schemeClr val="bg1"/>
              </a:solidFill>
            </a:endParaRPr>
          </a:p>
        </p:txBody>
      </p:sp>
      <p:sp>
        <p:nvSpPr>
          <p:cNvPr id="13" name="Rectangle à coins arrondis 12"/>
          <p:cNvSpPr/>
          <p:nvPr/>
        </p:nvSpPr>
        <p:spPr>
          <a:xfrm>
            <a:off x="1143000" y="3786188"/>
            <a:ext cx="6286500"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Réception du symbole suivant</a:t>
            </a:r>
            <a:endParaRPr lang="fr-FR" dirty="0">
              <a:solidFill>
                <a:schemeClr val="bg1"/>
              </a:solidFill>
            </a:endParaRPr>
          </a:p>
        </p:txBody>
      </p:sp>
      <p:sp>
        <p:nvSpPr>
          <p:cNvPr id="14" name="Rectangle à coins arrondis 13"/>
          <p:cNvSpPr/>
          <p:nvPr/>
        </p:nvSpPr>
        <p:spPr>
          <a:xfrm>
            <a:off x="1143000" y="4429125"/>
            <a:ext cx="6286500" cy="5715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Elimination des « mauvais » candidats par comparaison du symbole estimé et symbole reçu</a:t>
            </a:r>
            <a:endParaRPr lang="fr-FR" dirty="0">
              <a:solidFill>
                <a:schemeClr val="bg1"/>
              </a:solidFill>
            </a:endParaRPr>
          </a:p>
        </p:txBody>
      </p:sp>
      <p:cxnSp>
        <p:nvCxnSpPr>
          <p:cNvPr id="15" name="Connecteur droit avec flèche 14"/>
          <p:cNvCxnSpPr>
            <a:stCxn id="11" idx="2"/>
            <a:endCxn id="12" idx="0"/>
          </p:cNvCxnSpPr>
          <p:nvPr/>
        </p:nvCxnSpPr>
        <p:spPr>
          <a:xfrm rot="5400000">
            <a:off x="4178300" y="2678113"/>
            <a:ext cx="214313"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Connecteur droit avec flèche 15"/>
          <p:cNvCxnSpPr>
            <a:endCxn id="14" idx="0"/>
          </p:cNvCxnSpPr>
          <p:nvPr/>
        </p:nvCxnSpPr>
        <p:spPr>
          <a:xfrm rot="5400000">
            <a:off x="4179888" y="4321175"/>
            <a:ext cx="21431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Rectangle à coins arrondis 16"/>
          <p:cNvSpPr/>
          <p:nvPr/>
        </p:nvSpPr>
        <p:spPr>
          <a:xfrm>
            <a:off x="4500563" y="5857875"/>
            <a:ext cx="1928812"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Synchronisation</a:t>
            </a:r>
            <a:endParaRPr lang="fr-FR" dirty="0">
              <a:solidFill>
                <a:schemeClr val="bg1"/>
              </a:solidFill>
            </a:endParaRPr>
          </a:p>
        </p:txBody>
      </p:sp>
      <p:cxnSp>
        <p:nvCxnSpPr>
          <p:cNvPr id="18" name="Connecteur droit avec flèche 17"/>
          <p:cNvCxnSpPr>
            <a:stCxn id="12" idx="2"/>
            <a:endCxn id="13" idx="0"/>
          </p:cNvCxnSpPr>
          <p:nvPr/>
        </p:nvCxnSpPr>
        <p:spPr>
          <a:xfrm rot="5400000">
            <a:off x="4178301" y="3679825"/>
            <a:ext cx="21431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Forme 18"/>
          <p:cNvCxnSpPr>
            <a:endCxn id="12" idx="1"/>
          </p:cNvCxnSpPr>
          <p:nvPr/>
        </p:nvCxnSpPr>
        <p:spPr>
          <a:xfrm rot="16200000" flipV="1">
            <a:off x="767557" y="3553618"/>
            <a:ext cx="1822450" cy="1071563"/>
          </a:xfrm>
          <a:prstGeom prst="bentConnector4">
            <a:avLst>
              <a:gd name="adj1" fmla="val -44444"/>
              <a:gd name="adj2" fmla="val 121333"/>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Connecteur droit avec flèche 19"/>
          <p:cNvCxnSpPr/>
          <p:nvPr/>
        </p:nvCxnSpPr>
        <p:spPr>
          <a:xfrm rot="5400000">
            <a:off x="5001419" y="5428456"/>
            <a:ext cx="8572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9036" name="ZoneTexte 20"/>
          <p:cNvSpPr txBox="1">
            <a:spLocks noChangeArrowheads="1"/>
          </p:cNvSpPr>
          <p:nvPr/>
        </p:nvSpPr>
        <p:spPr bwMode="auto">
          <a:xfrm>
            <a:off x="2286000" y="5214938"/>
            <a:ext cx="2428875" cy="369887"/>
          </a:xfrm>
          <a:prstGeom prst="rect">
            <a:avLst/>
          </a:prstGeom>
          <a:noFill/>
          <a:ln w="9525">
            <a:noFill/>
            <a:miter lim="800000"/>
            <a:headEnd/>
            <a:tailEnd/>
          </a:ln>
        </p:spPr>
        <p:txBody>
          <a:bodyPr>
            <a:spAutoFit/>
          </a:bodyPr>
          <a:lstStyle/>
          <a:p>
            <a:r>
              <a:rPr lang="fr-FR">
                <a:latin typeface="Calibri" pitchFamily="34" charset="0"/>
              </a:rPr>
              <a:t>Nombre candidats&gt;1</a:t>
            </a:r>
          </a:p>
        </p:txBody>
      </p:sp>
      <p:sp>
        <p:nvSpPr>
          <p:cNvPr id="129037" name="ZoneTexte 21"/>
          <p:cNvSpPr txBox="1">
            <a:spLocks noChangeArrowheads="1"/>
          </p:cNvSpPr>
          <p:nvPr/>
        </p:nvSpPr>
        <p:spPr bwMode="auto">
          <a:xfrm>
            <a:off x="5572125" y="5214938"/>
            <a:ext cx="2428875" cy="369887"/>
          </a:xfrm>
          <a:prstGeom prst="rect">
            <a:avLst/>
          </a:prstGeom>
          <a:noFill/>
          <a:ln w="9525">
            <a:noFill/>
            <a:miter lim="800000"/>
            <a:headEnd/>
            <a:tailEnd/>
          </a:ln>
        </p:spPr>
        <p:txBody>
          <a:bodyPr>
            <a:spAutoFit/>
          </a:bodyPr>
          <a:lstStyle/>
          <a:p>
            <a:r>
              <a:rPr lang="fr-FR">
                <a:latin typeface="Calibri" pitchFamily="34" charset="0"/>
              </a:rPr>
              <a:t>Nombre candidats = 1</a:t>
            </a:r>
          </a:p>
        </p:txBody>
      </p:sp>
      <p:sp>
        <p:nvSpPr>
          <p:cNvPr id="24" name="Espace réservé du numéro de diapositive 23"/>
          <p:cNvSpPr>
            <a:spLocks noGrp="1"/>
          </p:cNvSpPr>
          <p:nvPr>
            <p:ph type="sldNum" sz="quarter" idx="12"/>
          </p:nvPr>
        </p:nvSpPr>
        <p:spPr/>
        <p:txBody>
          <a:bodyPr/>
          <a:lstStyle/>
          <a:p>
            <a:pPr>
              <a:defRPr/>
            </a:pPr>
            <a:fld id="{CA954689-B135-4174-BFAA-75EB0DB4E0C0}" type="slidenum">
              <a:rPr lang="fr-FR"/>
              <a:pPr>
                <a:defRPr/>
              </a:pPr>
              <a:t>132</a:t>
            </a:fld>
            <a:endParaRPr lang="fr-FR"/>
          </a:p>
        </p:txBody>
      </p:sp>
      <p:grpSp>
        <p:nvGrpSpPr>
          <p:cNvPr id="129039" name="Groupe 25"/>
          <p:cNvGrpSpPr>
            <a:grpSpLocks/>
          </p:cNvGrpSpPr>
          <p:nvPr/>
        </p:nvGrpSpPr>
        <p:grpSpPr bwMode="auto">
          <a:xfrm>
            <a:off x="0" y="0"/>
            <a:ext cx="9144000" cy="6858000"/>
            <a:chOff x="0" y="0"/>
            <a:chExt cx="9144000" cy="6858000"/>
          </a:xfrm>
        </p:grpSpPr>
        <p:grpSp>
          <p:nvGrpSpPr>
            <p:cNvPr id="129040" name="Groupe 11"/>
            <p:cNvGrpSpPr>
              <a:grpSpLocks/>
            </p:cNvGrpSpPr>
            <p:nvPr/>
          </p:nvGrpSpPr>
          <p:grpSpPr bwMode="auto">
            <a:xfrm>
              <a:off x="0" y="0"/>
              <a:ext cx="9144000" cy="6858000"/>
              <a:chOff x="0" y="0"/>
              <a:chExt cx="9144000" cy="6858000"/>
            </a:xfrm>
          </p:grpSpPr>
          <p:sp>
            <p:nvSpPr>
              <p:cNvPr id="29" name="Rectangle 28"/>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30"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31" name="ZoneTexte 30"/>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29045"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28" name="ZoneTexte 27"/>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dirty="0">
                <a:solidFill>
                  <a:schemeClr val="tx2"/>
                </a:solidFill>
                <a:latin typeface="+mn-lt"/>
              </a:rPr>
              <a:t>Evolution de l’algorithme ensembliste vers un algorithme génétique</a:t>
            </a:r>
            <a:endParaRPr lang="fr-FR" dirty="0">
              <a:solidFill>
                <a:schemeClr val="tx2"/>
              </a:solidFill>
              <a:latin typeface="+mj-lt"/>
              <a:ea typeface="+mj-ea"/>
              <a:cs typeface="+mj-cs"/>
            </a:endParaRPr>
          </a:p>
        </p:txBody>
      </p:sp>
      <p:sp>
        <p:nvSpPr>
          <p:cNvPr id="11" name="Rectangle à coins arrondis 10"/>
          <p:cNvSpPr/>
          <p:nvPr/>
        </p:nvSpPr>
        <p:spPr>
          <a:xfrm>
            <a:off x="1143000" y="1714500"/>
            <a:ext cx="628650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Détermination d’un </a:t>
            </a:r>
            <a:r>
              <a:rPr lang="fr-FR" dirty="0">
                <a:solidFill>
                  <a:srgbClr val="C00000"/>
                </a:solidFill>
                <a:latin typeface="Arial" pitchFamily="34" charset="0"/>
              </a:rPr>
              <a:t>ensemble fixe </a:t>
            </a:r>
            <a:r>
              <a:rPr lang="fr-FR" dirty="0">
                <a:solidFill>
                  <a:schemeClr val="bg1"/>
                </a:solidFill>
                <a:latin typeface="Arial" pitchFamily="34" charset="0"/>
              </a:rPr>
              <a:t>de candidats suite à la réception du premier symbole.</a:t>
            </a:r>
            <a:endParaRPr lang="fr-FR" dirty="0">
              <a:solidFill>
                <a:schemeClr val="bg1"/>
              </a:solidFill>
            </a:endParaRPr>
          </a:p>
        </p:txBody>
      </p:sp>
      <p:sp>
        <p:nvSpPr>
          <p:cNvPr id="12" name="Rectangle à coins arrondis 11"/>
          <p:cNvSpPr/>
          <p:nvPr/>
        </p:nvSpPr>
        <p:spPr>
          <a:xfrm>
            <a:off x="1143000" y="2786063"/>
            <a:ext cx="6286500" cy="785812"/>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Estimation du symbole et de l’état suivant pour chaque candidat.</a:t>
            </a:r>
            <a:endParaRPr lang="fr-FR" dirty="0">
              <a:solidFill>
                <a:schemeClr val="bg1"/>
              </a:solidFill>
            </a:endParaRPr>
          </a:p>
        </p:txBody>
      </p:sp>
      <p:sp>
        <p:nvSpPr>
          <p:cNvPr id="13" name="Rectangle à coins arrondis 12"/>
          <p:cNvSpPr/>
          <p:nvPr/>
        </p:nvSpPr>
        <p:spPr>
          <a:xfrm>
            <a:off x="1143000" y="3786188"/>
            <a:ext cx="6286500"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Réception du symbole suivant</a:t>
            </a:r>
            <a:endParaRPr lang="fr-FR" dirty="0">
              <a:solidFill>
                <a:schemeClr val="bg1"/>
              </a:solidFill>
            </a:endParaRPr>
          </a:p>
        </p:txBody>
      </p:sp>
      <p:sp>
        <p:nvSpPr>
          <p:cNvPr id="14" name="Rectangle à coins arrondis 13"/>
          <p:cNvSpPr/>
          <p:nvPr/>
        </p:nvSpPr>
        <p:spPr>
          <a:xfrm>
            <a:off x="1143000" y="4429125"/>
            <a:ext cx="6286500" cy="5715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rgbClr val="C00000"/>
                </a:solidFill>
                <a:latin typeface="Arial" pitchFamily="34" charset="0"/>
              </a:rPr>
              <a:t>Remplacement</a:t>
            </a:r>
            <a:r>
              <a:rPr lang="fr-FR" dirty="0">
                <a:solidFill>
                  <a:schemeClr val="bg1"/>
                </a:solidFill>
                <a:latin typeface="Arial" pitchFamily="34" charset="0"/>
              </a:rPr>
              <a:t> des plus mauvais  candidats par de nouveaux  candidats </a:t>
            </a:r>
            <a:endParaRPr lang="fr-FR" dirty="0">
              <a:solidFill>
                <a:schemeClr val="bg1"/>
              </a:solidFill>
            </a:endParaRPr>
          </a:p>
        </p:txBody>
      </p:sp>
      <p:cxnSp>
        <p:nvCxnSpPr>
          <p:cNvPr id="15" name="Connecteur droit avec flèche 14"/>
          <p:cNvCxnSpPr>
            <a:stCxn id="11" idx="2"/>
            <a:endCxn id="12" idx="0"/>
          </p:cNvCxnSpPr>
          <p:nvPr/>
        </p:nvCxnSpPr>
        <p:spPr>
          <a:xfrm rot="5400000">
            <a:off x="4178300" y="2678113"/>
            <a:ext cx="214313"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Connecteur droit avec flèche 15"/>
          <p:cNvCxnSpPr>
            <a:endCxn id="14" idx="0"/>
          </p:cNvCxnSpPr>
          <p:nvPr/>
        </p:nvCxnSpPr>
        <p:spPr>
          <a:xfrm rot="5400000">
            <a:off x="4179888" y="4321175"/>
            <a:ext cx="21431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Rectangle à coins arrondis 16"/>
          <p:cNvSpPr/>
          <p:nvPr/>
        </p:nvSpPr>
        <p:spPr>
          <a:xfrm>
            <a:off x="4500563" y="5857875"/>
            <a:ext cx="1928812"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Synchronisation</a:t>
            </a:r>
            <a:endParaRPr lang="fr-FR" dirty="0">
              <a:solidFill>
                <a:schemeClr val="bg1"/>
              </a:solidFill>
            </a:endParaRPr>
          </a:p>
        </p:txBody>
      </p:sp>
      <p:cxnSp>
        <p:nvCxnSpPr>
          <p:cNvPr id="18" name="Connecteur droit avec flèche 17"/>
          <p:cNvCxnSpPr>
            <a:stCxn id="12" idx="2"/>
            <a:endCxn id="13" idx="0"/>
          </p:cNvCxnSpPr>
          <p:nvPr/>
        </p:nvCxnSpPr>
        <p:spPr>
          <a:xfrm rot="5400000">
            <a:off x="4178301" y="3679825"/>
            <a:ext cx="21431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Forme 18"/>
          <p:cNvCxnSpPr>
            <a:endCxn id="12" idx="1"/>
          </p:cNvCxnSpPr>
          <p:nvPr/>
        </p:nvCxnSpPr>
        <p:spPr>
          <a:xfrm rot="16200000" flipV="1">
            <a:off x="767557" y="3553618"/>
            <a:ext cx="1822450" cy="1071563"/>
          </a:xfrm>
          <a:prstGeom prst="bentConnector4">
            <a:avLst>
              <a:gd name="adj1" fmla="val -44444"/>
              <a:gd name="adj2" fmla="val 121333"/>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Connecteur droit avec flèche 19"/>
          <p:cNvCxnSpPr/>
          <p:nvPr/>
        </p:nvCxnSpPr>
        <p:spPr>
          <a:xfrm rot="5400000">
            <a:off x="5001419" y="5428456"/>
            <a:ext cx="8572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1084" name="ZoneTexte 21"/>
          <p:cNvSpPr txBox="1">
            <a:spLocks noChangeArrowheads="1"/>
          </p:cNvSpPr>
          <p:nvPr/>
        </p:nvSpPr>
        <p:spPr bwMode="auto">
          <a:xfrm>
            <a:off x="5572125" y="5214938"/>
            <a:ext cx="2428875" cy="646112"/>
          </a:xfrm>
          <a:prstGeom prst="rect">
            <a:avLst/>
          </a:prstGeom>
          <a:noFill/>
          <a:ln w="9525">
            <a:noFill/>
            <a:miter lim="800000"/>
            <a:headEnd/>
            <a:tailEnd/>
          </a:ln>
        </p:spPr>
        <p:txBody>
          <a:bodyPr>
            <a:spAutoFit/>
          </a:bodyPr>
          <a:lstStyle/>
          <a:p>
            <a:r>
              <a:rPr lang="fr-FR">
                <a:latin typeface="Calibri" pitchFamily="34" charset="0"/>
              </a:rPr>
              <a:t>Critère d’arrêt à itération fixé</a:t>
            </a:r>
          </a:p>
        </p:txBody>
      </p:sp>
      <p:sp>
        <p:nvSpPr>
          <p:cNvPr id="23" name="Espace réservé du numéro de diapositive 22"/>
          <p:cNvSpPr>
            <a:spLocks noGrp="1"/>
          </p:cNvSpPr>
          <p:nvPr>
            <p:ph type="sldNum" sz="quarter" idx="12"/>
          </p:nvPr>
        </p:nvSpPr>
        <p:spPr/>
        <p:txBody>
          <a:bodyPr/>
          <a:lstStyle/>
          <a:p>
            <a:pPr>
              <a:defRPr/>
            </a:pPr>
            <a:fld id="{9F2F4AD7-5708-4F07-9AFC-623B051F2950}" type="slidenum">
              <a:rPr lang="fr-FR"/>
              <a:pPr>
                <a:defRPr/>
              </a:pPr>
              <a:t>133</a:t>
            </a:fld>
            <a:endParaRPr lang="fr-FR"/>
          </a:p>
        </p:txBody>
      </p:sp>
      <p:grpSp>
        <p:nvGrpSpPr>
          <p:cNvPr id="131086" name="Groupe 24"/>
          <p:cNvGrpSpPr>
            <a:grpSpLocks/>
          </p:cNvGrpSpPr>
          <p:nvPr/>
        </p:nvGrpSpPr>
        <p:grpSpPr bwMode="auto">
          <a:xfrm>
            <a:off x="0" y="0"/>
            <a:ext cx="9144000" cy="6858000"/>
            <a:chOff x="0" y="0"/>
            <a:chExt cx="9144000" cy="6858000"/>
          </a:xfrm>
        </p:grpSpPr>
        <p:grpSp>
          <p:nvGrpSpPr>
            <p:cNvPr id="131087" name="Groupe 11"/>
            <p:cNvGrpSpPr>
              <a:grpSpLocks/>
            </p:cNvGrpSpPr>
            <p:nvPr/>
          </p:nvGrpSpPr>
          <p:grpSpPr bwMode="auto">
            <a:xfrm>
              <a:off x="0" y="0"/>
              <a:ext cx="9144000" cy="6858000"/>
              <a:chOff x="0" y="0"/>
              <a:chExt cx="9144000" cy="6858000"/>
            </a:xfrm>
          </p:grpSpPr>
          <p:sp>
            <p:nvSpPr>
              <p:cNvPr id="28" name="Rectangle 27"/>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9"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30" name="ZoneTexte 29"/>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31092"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27" name="ZoneTexte 26"/>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dirty="0">
                <a:solidFill>
                  <a:schemeClr val="tx2"/>
                </a:solidFill>
                <a:latin typeface="+mn-lt"/>
              </a:rPr>
              <a:t>Evolution de l’algorithme ensembliste vers un algorithme génétique</a:t>
            </a:r>
            <a:endParaRPr lang="fr-FR" dirty="0">
              <a:solidFill>
                <a:schemeClr val="tx2"/>
              </a:solidFill>
              <a:latin typeface="+mj-lt"/>
              <a:ea typeface="+mj-ea"/>
              <a:cs typeface="+mj-cs"/>
            </a:endParaRPr>
          </a:p>
        </p:txBody>
      </p:sp>
      <p:sp>
        <p:nvSpPr>
          <p:cNvPr id="11" name="Rectangle à coins arrondis 10"/>
          <p:cNvSpPr/>
          <p:nvPr/>
        </p:nvSpPr>
        <p:spPr>
          <a:xfrm>
            <a:off x="1143000" y="1714500"/>
            <a:ext cx="6286500" cy="85725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Détermination d’un </a:t>
            </a:r>
            <a:r>
              <a:rPr lang="fr-FR" dirty="0">
                <a:solidFill>
                  <a:srgbClr val="C00000"/>
                </a:solidFill>
                <a:latin typeface="Arial" pitchFamily="34" charset="0"/>
              </a:rPr>
              <a:t>ensemble fixe </a:t>
            </a:r>
            <a:r>
              <a:rPr lang="fr-FR" dirty="0">
                <a:solidFill>
                  <a:schemeClr val="bg1"/>
                </a:solidFill>
                <a:latin typeface="Arial" pitchFamily="34" charset="0"/>
              </a:rPr>
              <a:t>de candidats suite à la réception du premier symbole.</a:t>
            </a:r>
            <a:endParaRPr lang="fr-FR" dirty="0">
              <a:solidFill>
                <a:schemeClr val="bg1"/>
              </a:solidFill>
            </a:endParaRPr>
          </a:p>
        </p:txBody>
      </p:sp>
      <p:sp>
        <p:nvSpPr>
          <p:cNvPr id="12" name="Rectangle à coins arrondis 11"/>
          <p:cNvSpPr/>
          <p:nvPr/>
        </p:nvSpPr>
        <p:spPr>
          <a:xfrm>
            <a:off x="1143000" y="2786063"/>
            <a:ext cx="6286500" cy="785812"/>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Estimation du symbole et de l’état suivant pour chaque candidat.</a:t>
            </a:r>
            <a:endParaRPr lang="fr-FR" dirty="0">
              <a:solidFill>
                <a:schemeClr val="bg1"/>
              </a:solidFill>
            </a:endParaRPr>
          </a:p>
        </p:txBody>
      </p:sp>
      <p:sp>
        <p:nvSpPr>
          <p:cNvPr id="13" name="Rectangle à coins arrondis 12"/>
          <p:cNvSpPr/>
          <p:nvPr/>
        </p:nvSpPr>
        <p:spPr>
          <a:xfrm>
            <a:off x="1143000" y="3786188"/>
            <a:ext cx="6286500"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Réception du symbole suivant</a:t>
            </a:r>
            <a:endParaRPr lang="fr-FR" dirty="0">
              <a:solidFill>
                <a:schemeClr val="bg1"/>
              </a:solidFill>
            </a:endParaRPr>
          </a:p>
        </p:txBody>
      </p:sp>
      <p:sp>
        <p:nvSpPr>
          <p:cNvPr id="14" name="Rectangle à coins arrondis 13"/>
          <p:cNvSpPr/>
          <p:nvPr/>
        </p:nvSpPr>
        <p:spPr>
          <a:xfrm>
            <a:off x="1143000" y="4429125"/>
            <a:ext cx="6286500" cy="57150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rgbClr val="C00000"/>
                </a:solidFill>
                <a:latin typeface="Arial" pitchFamily="34" charset="0"/>
              </a:rPr>
              <a:t>Remplacement</a:t>
            </a:r>
            <a:r>
              <a:rPr lang="fr-FR" dirty="0">
                <a:solidFill>
                  <a:schemeClr val="bg1"/>
                </a:solidFill>
                <a:latin typeface="Arial" pitchFamily="34" charset="0"/>
              </a:rPr>
              <a:t> des plus mauvais  candidats par de nouveaux  candidats </a:t>
            </a:r>
            <a:endParaRPr lang="fr-FR" dirty="0">
              <a:solidFill>
                <a:schemeClr val="bg1"/>
              </a:solidFill>
            </a:endParaRPr>
          </a:p>
        </p:txBody>
      </p:sp>
      <p:cxnSp>
        <p:nvCxnSpPr>
          <p:cNvPr id="15" name="Connecteur droit avec flèche 14"/>
          <p:cNvCxnSpPr>
            <a:stCxn id="11" idx="2"/>
            <a:endCxn id="12" idx="0"/>
          </p:cNvCxnSpPr>
          <p:nvPr/>
        </p:nvCxnSpPr>
        <p:spPr>
          <a:xfrm rot="5400000">
            <a:off x="4178300" y="2678113"/>
            <a:ext cx="214313"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Connecteur droit avec flèche 15"/>
          <p:cNvCxnSpPr>
            <a:endCxn id="14" idx="0"/>
          </p:cNvCxnSpPr>
          <p:nvPr/>
        </p:nvCxnSpPr>
        <p:spPr>
          <a:xfrm rot="5400000">
            <a:off x="4179888" y="4321175"/>
            <a:ext cx="21431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Rectangle à coins arrondis 16"/>
          <p:cNvSpPr/>
          <p:nvPr/>
        </p:nvSpPr>
        <p:spPr>
          <a:xfrm>
            <a:off x="4500563" y="5857875"/>
            <a:ext cx="1928812"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Synchronisation</a:t>
            </a:r>
            <a:endParaRPr lang="fr-FR" dirty="0">
              <a:solidFill>
                <a:schemeClr val="bg1"/>
              </a:solidFill>
            </a:endParaRPr>
          </a:p>
        </p:txBody>
      </p:sp>
      <p:cxnSp>
        <p:nvCxnSpPr>
          <p:cNvPr id="18" name="Connecteur droit avec flèche 17"/>
          <p:cNvCxnSpPr>
            <a:stCxn id="12" idx="2"/>
            <a:endCxn id="13" idx="0"/>
          </p:cNvCxnSpPr>
          <p:nvPr/>
        </p:nvCxnSpPr>
        <p:spPr>
          <a:xfrm rot="5400000">
            <a:off x="4178301" y="3679825"/>
            <a:ext cx="21431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Forme 18"/>
          <p:cNvCxnSpPr>
            <a:endCxn id="12" idx="1"/>
          </p:cNvCxnSpPr>
          <p:nvPr/>
        </p:nvCxnSpPr>
        <p:spPr>
          <a:xfrm rot="16200000" flipV="1">
            <a:off x="767557" y="3553618"/>
            <a:ext cx="1822450" cy="1071563"/>
          </a:xfrm>
          <a:prstGeom prst="bentConnector4">
            <a:avLst>
              <a:gd name="adj1" fmla="val -44444"/>
              <a:gd name="adj2" fmla="val 121333"/>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Connecteur droit avec flèche 19"/>
          <p:cNvCxnSpPr/>
          <p:nvPr/>
        </p:nvCxnSpPr>
        <p:spPr>
          <a:xfrm rot="5400000">
            <a:off x="5001419" y="5428456"/>
            <a:ext cx="8572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3132" name="ZoneTexte 21"/>
          <p:cNvSpPr txBox="1">
            <a:spLocks noChangeArrowheads="1"/>
          </p:cNvSpPr>
          <p:nvPr/>
        </p:nvSpPr>
        <p:spPr bwMode="auto">
          <a:xfrm>
            <a:off x="5572125" y="5214938"/>
            <a:ext cx="2428875" cy="646112"/>
          </a:xfrm>
          <a:prstGeom prst="rect">
            <a:avLst/>
          </a:prstGeom>
          <a:noFill/>
          <a:ln w="9525">
            <a:noFill/>
            <a:miter lim="800000"/>
            <a:headEnd/>
            <a:tailEnd/>
          </a:ln>
        </p:spPr>
        <p:txBody>
          <a:bodyPr>
            <a:spAutoFit/>
          </a:bodyPr>
          <a:lstStyle/>
          <a:p>
            <a:r>
              <a:rPr lang="fr-FR">
                <a:latin typeface="Calibri" pitchFamily="34" charset="0"/>
              </a:rPr>
              <a:t>Critère d’arrêt à itération fixé</a:t>
            </a:r>
          </a:p>
        </p:txBody>
      </p:sp>
      <p:sp>
        <p:nvSpPr>
          <p:cNvPr id="23" name="Espace réservé du numéro de diapositive 22"/>
          <p:cNvSpPr>
            <a:spLocks noGrp="1"/>
          </p:cNvSpPr>
          <p:nvPr>
            <p:ph type="sldNum" sz="quarter" idx="12"/>
          </p:nvPr>
        </p:nvSpPr>
        <p:spPr/>
        <p:txBody>
          <a:bodyPr/>
          <a:lstStyle/>
          <a:p>
            <a:pPr>
              <a:defRPr/>
            </a:pPr>
            <a:fld id="{10467357-1D46-4C91-B7D0-1DE273A6B5B0}" type="slidenum">
              <a:rPr lang="fr-FR"/>
              <a:pPr>
                <a:defRPr/>
              </a:pPr>
              <a:t>134</a:t>
            </a:fld>
            <a:endParaRPr lang="fr-FR"/>
          </a:p>
        </p:txBody>
      </p:sp>
      <p:grpSp>
        <p:nvGrpSpPr>
          <p:cNvPr id="133134" name="Groupe 24"/>
          <p:cNvGrpSpPr>
            <a:grpSpLocks/>
          </p:cNvGrpSpPr>
          <p:nvPr/>
        </p:nvGrpSpPr>
        <p:grpSpPr bwMode="auto">
          <a:xfrm>
            <a:off x="0" y="0"/>
            <a:ext cx="9144000" cy="6858000"/>
            <a:chOff x="0" y="0"/>
            <a:chExt cx="9144000" cy="6858000"/>
          </a:xfrm>
        </p:grpSpPr>
        <p:grpSp>
          <p:nvGrpSpPr>
            <p:cNvPr id="133135" name="Groupe 11"/>
            <p:cNvGrpSpPr>
              <a:grpSpLocks/>
            </p:cNvGrpSpPr>
            <p:nvPr/>
          </p:nvGrpSpPr>
          <p:grpSpPr bwMode="auto">
            <a:xfrm>
              <a:off x="0" y="0"/>
              <a:ext cx="9144000" cy="6858000"/>
              <a:chOff x="0" y="0"/>
              <a:chExt cx="9144000" cy="6858000"/>
            </a:xfrm>
          </p:grpSpPr>
          <p:sp>
            <p:nvSpPr>
              <p:cNvPr id="28" name="Rectangle 27"/>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9"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30" name="ZoneTexte 29"/>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33140"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27" name="ZoneTexte 26"/>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dirty="0">
                <a:solidFill>
                  <a:schemeClr val="tx2"/>
                </a:solidFill>
                <a:latin typeface="+mn-lt"/>
              </a:rPr>
              <a:t>Evolution de l’algorithme ensembliste vers un algorithme génétique</a:t>
            </a:r>
            <a:endParaRPr lang="fr-FR" dirty="0">
              <a:solidFill>
                <a:schemeClr val="tx2"/>
              </a:solidFill>
              <a:latin typeface="+mj-lt"/>
              <a:ea typeface="+mj-ea"/>
              <a:cs typeface="+mj-cs"/>
            </a:endParaRPr>
          </a:p>
        </p:txBody>
      </p:sp>
      <p:sp>
        <p:nvSpPr>
          <p:cNvPr id="11" name="Rectangle à coins arrondis 10"/>
          <p:cNvSpPr/>
          <p:nvPr/>
        </p:nvSpPr>
        <p:spPr>
          <a:xfrm>
            <a:off x="1143000" y="1714500"/>
            <a:ext cx="6286500" cy="857250"/>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Détermination d’un </a:t>
            </a:r>
            <a:r>
              <a:rPr lang="fr-FR" dirty="0">
                <a:solidFill>
                  <a:srgbClr val="C00000"/>
                </a:solidFill>
                <a:latin typeface="Arial" pitchFamily="34" charset="0"/>
              </a:rPr>
              <a:t>ensemble fixe </a:t>
            </a:r>
            <a:r>
              <a:rPr lang="fr-FR" dirty="0">
                <a:solidFill>
                  <a:schemeClr val="bg1"/>
                </a:solidFill>
                <a:latin typeface="Arial" pitchFamily="34" charset="0"/>
              </a:rPr>
              <a:t>de candidats suite à la réception du premier symbole.</a:t>
            </a:r>
            <a:endParaRPr lang="fr-FR" dirty="0">
              <a:solidFill>
                <a:schemeClr val="bg1"/>
              </a:solidFill>
            </a:endParaRPr>
          </a:p>
        </p:txBody>
      </p:sp>
      <p:sp>
        <p:nvSpPr>
          <p:cNvPr id="12" name="Rectangle à coins arrondis 11"/>
          <p:cNvSpPr/>
          <p:nvPr/>
        </p:nvSpPr>
        <p:spPr>
          <a:xfrm>
            <a:off x="1143000" y="2786063"/>
            <a:ext cx="6286500" cy="785812"/>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Estimation du symbole et de l’état suivant pour chaque candidat.</a:t>
            </a:r>
            <a:endParaRPr lang="fr-FR" dirty="0">
              <a:solidFill>
                <a:schemeClr val="bg1"/>
              </a:solidFill>
            </a:endParaRPr>
          </a:p>
        </p:txBody>
      </p:sp>
      <p:sp>
        <p:nvSpPr>
          <p:cNvPr id="13" name="Rectangle à coins arrondis 12"/>
          <p:cNvSpPr/>
          <p:nvPr/>
        </p:nvSpPr>
        <p:spPr>
          <a:xfrm>
            <a:off x="1143000" y="3786188"/>
            <a:ext cx="6286500"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Réception du symbole suivant.</a:t>
            </a:r>
            <a:endParaRPr lang="fr-FR" dirty="0">
              <a:solidFill>
                <a:schemeClr val="bg1"/>
              </a:solidFill>
            </a:endParaRPr>
          </a:p>
        </p:txBody>
      </p:sp>
      <p:sp>
        <p:nvSpPr>
          <p:cNvPr id="14" name="Rectangle à coins arrondis 13"/>
          <p:cNvSpPr/>
          <p:nvPr/>
        </p:nvSpPr>
        <p:spPr>
          <a:xfrm>
            <a:off x="1143000" y="4429125"/>
            <a:ext cx="6286500" cy="5715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fr-FR" dirty="0">
                <a:solidFill>
                  <a:srgbClr val="C00000"/>
                </a:solidFill>
                <a:latin typeface="Arial" pitchFamily="34" charset="0"/>
              </a:rPr>
              <a:t>Remplacement</a:t>
            </a:r>
            <a:r>
              <a:rPr lang="fr-FR" dirty="0">
                <a:solidFill>
                  <a:schemeClr val="bg1"/>
                </a:solidFill>
                <a:latin typeface="Arial" pitchFamily="34" charset="0"/>
              </a:rPr>
              <a:t> des plus mauvais  candidats par de nouveaux  candidats.</a:t>
            </a:r>
            <a:endParaRPr lang="fr-FR" dirty="0">
              <a:solidFill>
                <a:schemeClr val="bg1"/>
              </a:solidFill>
            </a:endParaRPr>
          </a:p>
        </p:txBody>
      </p:sp>
      <p:cxnSp>
        <p:nvCxnSpPr>
          <p:cNvPr id="15" name="Connecteur droit avec flèche 14"/>
          <p:cNvCxnSpPr>
            <a:stCxn id="11" idx="2"/>
            <a:endCxn id="12" idx="0"/>
          </p:cNvCxnSpPr>
          <p:nvPr/>
        </p:nvCxnSpPr>
        <p:spPr>
          <a:xfrm rot="5400000">
            <a:off x="4178300" y="2678113"/>
            <a:ext cx="214313"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Connecteur droit avec flèche 15"/>
          <p:cNvCxnSpPr>
            <a:endCxn id="14" idx="0"/>
          </p:cNvCxnSpPr>
          <p:nvPr/>
        </p:nvCxnSpPr>
        <p:spPr>
          <a:xfrm rot="5400000">
            <a:off x="4179888" y="4321175"/>
            <a:ext cx="214312"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Rectangle à coins arrondis 16"/>
          <p:cNvSpPr/>
          <p:nvPr/>
        </p:nvSpPr>
        <p:spPr>
          <a:xfrm>
            <a:off x="4500563" y="5857875"/>
            <a:ext cx="1928812"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latin typeface="Arial" pitchFamily="34" charset="0"/>
              </a:rPr>
              <a:t>Synchronisation</a:t>
            </a:r>
            <a:endParaRPr lang="fr-FR" dirty="0">
              <a:solidFill>
                <a:schemeClr val="bg1"/>
              </a:solidFill>
            </a:endParaRPr>
          </a:p>
        </p:txBody>
      </p:sp>
      <p:cxnSp>
        <p:nvCxnSpPr>
          <p:cNvPr id="18" name="Connecteur droit avec flèche 17"/>
          <p:cNvCxnSpPr>
            <a:stCxn id="12" idx="2"/>
            <a:endCxn id="13" idx="0"/>
          </p:cNvCxnSpPr>
          <p:nvPr/>
        </p:nvCxnSpPr>
        <p:spPr>
          <a:xfrm rot="5400000">
            <a:off x="4178301" y="3679825"/>
            <a:ext cx="214312"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Forme 18"/>
          <p:cNvCxnSpPr>
            <a:endCxn id="12" idx="1"/>
          </p:cNvCxnSpPr>
          <p:nvPr/>
        </p:nvCxnSpPr>
        <p:spPr>
          <a:xfrm rot="16200000" flipV="1">
            <a:off x="767557" y="3553618"/>
            <a:ext cx="1822450" cy="1071563"/>
          </a:xfrm>
          <a:prstGeom prst="bentConnector4">
            <a:avLst>
              <a:gd name="adj1" fmla="val -44444"/>
              <a:gd name="adj2" fmla="val 121333"/>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Connecteur droit avec flèche 19"/>
          <p:cNvCxnSpPr/>
          <p:nvPr/>
        </p:nvCxnSpPr>
        <p:spPr>
          <a:xfrm rot="5400000">
            <a:off x="5001419" y="5428456"/>
            <a:ext cx="8572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5180" name="ZoneTexte 21"/>
          <p:cNvSpPr txBox="1">
            <a:spLocks noChangeArrowheads="1"/>
          </p:cNvSpPr>
          <p:nvPr/>
        </p:nvSpPr>
        <p:spPr bwMode="auto">
          <a:xfrm>
            <a:off x="5572125" y="5214938"/>
            <a:ext cx="2428875" cy="646112"/>
          </a:xfrm>
          <a:prstGeom prst="rect">
            <a:avLst/>
          </a:prstGeom>
          <a:noFill/>
          <a:ln w="9525">
            <a:noFill/>
            <a:miter lim="800000"/>
            <a:headEnd/>
            <a:tailEnd/>
          </a:ln>
        </p:spPr>
        <p:txBody>
          <a:bodyPr>
            <a:spAutoFit/>
          </a:bodyPr>
          <a:lstStyle/>
          <a:p>
            <a:r>
              <a:rPr lang="fr-FR">
                <a:latin typeface="Calibri" pitchFamily="34" charset="0"/>
              </a:rPr>
              <a:t>Critère d’arrêt à itération fixé</a:t>
            </a:r>
          </a:p>
        </p:txBody>
      </p:sp>
      <p:sp>
        <p:nvSpPr>
          <p:cNvPr id="23" name="Espace réservé du numéro de diapositive 22"/>
          <p:cNvSpPr>
            <a:spLocks noGrp="1"/>
          </p:cNvSpPr>
          <p:nvPr>
            <p:ph type="sldNum" sz="quarter" idx="12"/>
          </p:nvPr>
        </p:nvSpPr>
        <p:spPr/>
        <p:txBody>
          <a:bodyPr/>
          <a:lstStyle/>
          <a:p>
            <a:pPr>
              <a:defRPr/>
            </a:pPr>
            <a:fld id="{49183E15-C3BC-45C9-9406-25C38D25D0D9}" type="slidenum">
              <a:rPr lang="fr-FR"/>
              <a:pPr>
                <a:defRPr/>
              </a:pPr>
              <a:t>135</a:t>
            </a:fld>
            <a:endParaRPr lang="fr-FR"/>
          </a:p>
        </p:txBody>
      </p:sp>
      <p:grpSp>
        <p:nvGrpSpPr>
          <p:cNvPr id="135182" name="Groupe 24"/>
          <p:cNvGrpSpPr>
            <a:grpSpLocks/>
          </p:cNvGrpSpPr>
          <p:nvPr/>
        </p:nvGrpSpPr>
        <p:grpSpPr bwMode="auto">
          <a:xfrm>
            <a:off x="0" y="0"/>
            <a:ext cx="9144000" cy="6858000"/>
            <a:chOff x="0" y="0"/>
            <a:chExt cx="9144000" cy="6858000"/>
          </a:xfrm>
        </p:grpSpPr>
        <p:grpSp>
          <p:nvGrpSpPr>
            <p:cNvPr id="135183" name="Groupe 11"/>
            <p:cNvGrpSpPr>
              <a:grpSpLocks/>
            </p:cNvGrpSpPr>
            <p:nvPr/>
          </p:nvGrpSpPr>
          <p:grpSpPr bwMode="auto">
            <a:xfrm>
              <a:off x="0" y="0"/>
              <a:ext cx="9144000" cy="6858000"/>
              <a:chOff x="0" y="0"/>
              <a:chExt cx="9144000" cy="6858000"/>
            </a:xfrm>
          </p:grpSpPr>
          <p:sp>
            <p:nvSpPr>
              <p:cNvPr id="28" name="Rectangle 27"/>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9"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30" name="ZoneTexte 29"/>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35188"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27" name="ZoneTexte 26"/>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dirty="0">
                <a:solidFill>
                  <a:schemeClr val="tx2"/>
                </a:solidFill>
                <a:latin typeface="+mn-lt"/>
              </a:rPr>
              <a:t>Evolution de l’algorithme ensembliste vers un algorithme génétique</a:t>
            </a:r>
            <a:endParaRPr lang="fr-FR" dirty="0">
              <a:solidFill>
                <a:schemeClr val="tx2"/>
              </a:solidFill>
              <a:latin typeface="+mn-lt"/>
              <a:ea typeface="+mj-ea"/>
              <a:cs typeface="+mj-cs"/>
            </a:endParaRPr>
          </a:p>
        </p:txBody>
      </p:sp>
      <p:sp>
        <p:nvSpPr>
          <p:cNvPr id="137218" name="ZoneTexte 21"/>
          <p:cNvSpPr txBox="1">
            <a:spLocks noChangeArrowheads="1"/>
          </p:cNvSpPr>
          <p:nvPr/>
        </p:nvSpPr>
        <p:spPr bwMode="auto">
          <a:xfrm>
            <a:off x="785813" y="1643063"/>
            <a:ext cx="7858125" cy="1200150"/>
          </a:xfrm>
          <a:prstGeom prst="rect">
            <a:avLst/>
          </a:prstGeom>
          <a:noFill/>
          <a:ln w="9525">
            <a:noFill/>
            <a:miter lim="800000"/>
            <a:headEnd/>
            <a:tailEnd/>
          </a:ln>
        </p:spPr>
        <p:txBody>
          <a:bodyPr>
            <a:spAutoFit/>
          </a:bodyPr>
          <a:lstStyle/>
          <a:p>
            <a:pPr algn="just"/>
            <a:r>
              <a:rPr lang="fr-FR">
                <a:latin typeface="Calibri" pitchFamily="34" charset="0"/>
              </a:rPr>
              <a:t>Les niveaux sont codés en binaire: Le critère de sélection est basé sur la distance de hamming entre le symbole reçu et le symbole estimé.</a:t>
            </a:r>
          </a:p>
          <a:p>
            <a:endParaRPr lang="fr-FR">
              <a:latin typeface="Calibri" pitchFamily="34" charset="0"/>
            </a:endParaRPr>
          </a:p>
          <a:p>
            <a:pPr>
              <a:buFont typeface="Arial" charset="0"/>
              <a:buChar char="•"/>
            </a:pPr>
            <a:endParaRPr lang="fr-FR">
              <a:latin typeface="Calibri" pitchFamily="34" charset="0"/>
            </a:endParaRPr>
          </a:p>
        </p:txBody>
      </p:sp>
      <p:pic>
        <p:nvPicPr>
          <p:cNvPr id="137219" name="Picture 2"/>
          <p:cNvPicPr>
            <a:picLocks noChangeAspect="1" noChangeArrowheads="1"/>
          </p:cNvPicPr>
          <p:nvPr/>
        </p:nvPicPr>
        <p:blipFill>
          <a:blip r:embed="rId3"/>
          <a:srcRect/>
          <a:stretch>
            <a:fillRect/>
          </a:stretch>
        </p:blipFill>
        <p:spPr bwMode="auto">
          <a:xfrm>
            <a:off x="1571625" y="2357438"/>
            <a:ext cx="5934075" cy="1676400"/>
          </a:xfrm>
          <a:prstGeom prst="rect">
            <a:avLst/>
          </a:prstGeom>
          <a:noFill/>
          <a:ln w="9525">
            <a:noFill/>
            <a:miter lim="800000"/>
            <a:headEnd/>
            <a:tailEnd/>
          </a:ln>
        </p:spPr>
      </p:pic>
      <p:sp>
        <p:nvSpPr>
          <p:cNvPr id="137220" name="ZoneTexte 20"/>
          <p:cNvSpPr txBox="1">
            <a:spLocks noChangeArrowheads="1"/>
          </p:cNvSpPr>
          <p:nvPr/>
        </p:nvSpPr>
        <p:spPr bwMode="auto">
          <a:xfrm>
            <a:off x="857250" y="3929063"/>
            <a:ext cx="7643813" cy="2308225"/>
          </a:xfrm>
          <a:prstGeom prst="rect">
            <a:avLst/>
          </a:prstGeom>
          <a:noFill/>
          <a:ln w="9525">
            <a:noFill/>
            <a:miter lim="800000"/>
            <a:headEnd/>
            <a:tailEnd/>
          </a:ln>
        </p:spPr>
        <p:txBody>
          <a:bodyPr>
            <a:spAutoFit/>
          </a:bodyPr>
          <a:lstStyle/>
          <a:p>
            <a:pPr algn="just"/>
            <a:r>
              <a:rPr lang="fr-FR">
                <a:latin typeface="Calibri" pitchFamily="34" charset="0"/>
              </a:rPr>
              <a:t>Remarque: la distance de Hamming est cumulée au fur et à mesure des échantillons reçus. </a:t>
            </a:r>
          </a:p>
          <a:p>
            <a:pPr algn="just"/>
            <a:r>
              <a:rPr lang="fr-FR" b="1" i="1">
                <a:latin typeface="Calibri" pitchFamily="34" charset="0"/>
              </a:rPr>
              <a:t>p</a:t>
            </a:r>
            <a:r>
              <a:rPr lang="fr-FR">
                <a:latin typeface="Calibri" pitchFamily="34" charset="0"/>
              </a:rPr>
              <a:t> est la durée de vie du candidat</a:t>
            </a:r>
          </a:p>
          <a:p>
            <a:pPr algn="just"/>
            <a:r>
              <a:rPr lang="fr-FR">
                <a:latin typeface="Calibri" pitchFamily="34" charset="0"/>
              </a:rPr>
              <a:t>Le réel </a:t>
            </a:r>
            <a:r>
              <a:rPr lang="el-GR" b="1">
                <a:latin typeface="Calibri" pitchFamily="34" charset="0"/>
              </a:rPr>
              <a:t>γ</a:t>
            </a:r>
            <a:r>
              <a:rPr lang="fr-FR" b="1">
                <a:latin typeface="Calibri" pitchFamily="34" charset="0"/>
              </a:rPr>
              <a:t> </a:t>
            </a:r>
            <a:r>
              <a:rPr lang="fr-FR">
                <a:latin typeface="Calibri" pitchFamily="34" charset="0"/>
              </a:rPr>
              <a:t>sert à donner du poids aux candidats âgés, c’est à dire adaptés à la sélection.</a:t>
            </a:r>
            <a:endParaRPr lang="fr-FR" b="1">
              <a:latin typeface="Calibri" pitchFamily="34" charset="0"/>
            </a:endParaRPr>
          </a:p>
          <a:p>
            <a:endParaRPr lang="fr-FR">
              <a:latin typeface="Calibri" pitchFamily="34" charset="0"/>
            </a:endParaRPr>
          </a:p>
          <a:p>
            <a:pPr algn="just">
              <a:buFont typeface="Arial" charset="0"/>
              <a:buChar char="•"/>
            </a:pPr>
            <a:r>
              <a:rPr lang="fr-FR">
                <a:latin typeface="Calibri" pitchFamily="34" charset="0"/>
              </a:rPr>
              <a:t>Les nouveaux vecteurs candidats sont générés à  partir du nouvel échantillon reçu et des états des meilleurs candidats.</a:t>
            </a:r>
          </a:p>
        </p:txBody>
      </p:sp>
      <p:sp>
        <p:nvSpPr>
          <p:cNvPr id="10" name="Espace réservé du numéro de diapositive 9"/>
          <p:cNvSpPr>
            <a:spLocks noGrp="1"/>
          </p:cNvSpPr>
          <p:nvPr>
            <p:ph type="sldNum" sz="quarter" idx="12"/>
          </p:nvPr>
        </p:nvSpPr>
        <p:spPr/>
        <p:txBody>
          <a:bodyPr/>
          <a:lstStyle/>
          <a:p>
            <a:pPr>
              <a:defRPr/>
            </a:pPr>
            <a:fld id="{5D8A76D3-2C7B-4F7A-AB1F-7736D1921DBF}" type="slidenum">
              <a:rPr lang="fr-FR"/>
              <a:pPr>
                <a:defRPr/>
              </a:pPr>
              <a:t>136</a:t>
            </a:fld>
            <a:endParaRPr lang="fr-FR"/>
          </a:p>
        </p:txBody>
      </p:sp>
      <p:grpSp>
        <p:nvGrpSpPr>
          <p:cNvPr id="137222" name="Groupe 11"/>
          <p:cNvGrpSpPr>
            <a:grpSpLocks/>
          </p:cNvGrpSpPr>
          <p:nvPr/>
        </p:nvGrpSpPr>
        <p:grpSpPr bwMode="auto">
          <a:xfrm>
            <a:off x="0" y="0"/>
            <a:ext cx="9144000" cy="6858000"/>
            <a:chOff x="0" y="0"/>
            <a:chExt cx="9144000" cy="6858000"/>
          </a:xfrm>
        </p:grpSpPr>
        <p:grpSp>
          <p:nvGrpSpPr>
            <p:cNvPr id="137223" name="Groupe 11"/>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37228"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685800" y="571500"/>
            <a:ext cx="7772400" cy="1470025"/>
          </a:xfrm>
          <a:prstGeom prst="rect">
            <a:avLst/>
          </a:prstGeom>
        </p:spPr>
        <p:txBody>
          <a:bodyPr anchor="ctr">
            <a:normAutofit/>
          </a:bodyPr>
          <a:lstStyle/>
          <a:p>
            <a:pPr fontAlgn="auto">
              <a:spcBef>
                <a:spcPts val="0"/>
              </a:spcBef>
              <a:spcAft>
                <a:spcPts val="0"/>
              </a:spcAft>
              <a:defRPr/>
            </a:pPr>
            <a:r>
              <a:rPr lang="fr-FR" dirty="0" err="1">
                <a:solidFill>
                  <a:schemeClr val="tx2"/>
                </a:solidFill>
                <a:latin typeface="+mn-lt"/>
              </a:rPr>
              <a:t>Resultats</a:t>
            </a:r>
            <a:endParaRPr lang="fr-FR" dirty="0">
              <a:solidFill>
                <a:schemeClr val="tx2"/>
              </a:solidFill>
              <a:latin typeface="+mj-lt"/>
              <a:ea typeface="+mj-ea"/>
              <a:cs typeface="+mj-cs"/>
            </a:endParaRPr>
          </a:p>
        </p:txBody>
      </p:sp>
      <p:sp>
        <p:nvSpPr>
          <p:cNvPr id="139266" name="ZoneTexte 20"/>
          <p:cNvSpPr txBox="1">
            <a:spLocks noChangeArrowheads="1"/>
          </p:cNvSpPr>
          <p:nvPr/>
        </p:nvSpPr>
        <p:spPr bwMode="auto">
          <a:xfrm>
            <a:off x="1071563" y="5715000"/>
            <a:ext cx="7643812" cy="646113"/>
          </a:xfrm>
          <a:prstGeom prst="rect">
            <a:avLst/>
          </a:prstGeom>
          <a:noFill/>
          <a:ln w="9525">
            <a:noFill/>
            <a:miter lim="800000"/>
            <a:headEnd/>
            <a:tailEnd/>
          </a:ln>
        </p:spPr>
        <p:txBody>
          <a:bodyPr>
            <a:spAutoFit/>
          </a:bodyPr>
          <a:lstStyle/>
          <a:p>
            <a:r>
              <a:rPr lang="fr-FR">
                <a:latin typeface="Calibri" pitchFamily="34" charset="0"/>
              </a:rPr>
              <a:t>Nombre de synchronisation réussie après 20 itérations en fonction du taux d’erreur binaire. La population est de 37 candidats.</a:t>
            </a:r>
          </a:p>
        </p:txBody>
      </p:sp>
      <p:pic>
        <p:nvPicPr>
          <p:cNvPr id="139267" name="Picture 4"/>
          <p:cNvPicPr>
            <a:picLocks noChangeAspect="1" noChangeArrowheads="1"/>
          </p:cNvPicPr>
          <p:nvPr/>
        </p:nvPicPr>
        <p:blipFill>
          <a:blip r:embed="rId3"/>
          <a:srcRect/>
          <a:stretch>
            <a:fillRect/>
          </a:stretch>
        </p:blipFill>
        <p:spPr bwMode="auto">
          <a:xfrm>
            <a:off x="2143125" y="1500188"/>
            <a:ext cx="5181600" cy="4114800"/>
          </a:xfrm>
          <a:prstGeom prst="rect">
            <a:avLst/>
          </a:prstGeom>
          <a:noFill/>
          <a:ln w="9525">
            <a:noFill/>
            <a:miter lim="800000"/>
            <a:headEnd/>
            <a:tailEnd/>
          </a:ln>
        </p:spPr>
      </p:pic>
      <p:sp>
        <p:nvSpPr>
          <p:cNvPr id="9" name="Espace réservé du numéro de diapositive 8"/>
          <p:cNvSpPr>
            <a:spLocks noGrp="1"/>
          </p:cNvSpPr>
          <p:nvPr>
            <p:ph type="sldNum" sz="quarter" idx="12"/>
          </p:nvPr>
        </p:nvSpPr>
        <p:spPr/>
        <p:txBody>
          <a:bodyPr/>
          <a:lstStyle/>
          <a:p>
            <a:pPr>
              <a:defRPr/>
            </a:pPr>
            <a:fld id="{DD5B91D6-4BE0-4955-8D13-422E71ABAEF5}" type="slidenum">
              <a:rPr lang="fr-FR"/>
              <a:pPr>
                <a:defRPr/>
              </a:pPr>
              <a:t>137</a:t>
            </a:fld>
            <a:endParaRPr lang="fr-FR"/>
          </a:p>
        </p:txBody>
      </p:sp>
      <p:grpSp>
        <p:nvGrpSpPr>
          <p:cNvPr id="139269" name="Groupe 10"/>
          <p:cNvGrpSpPr>
            <a:grpSpLocks/>
          </p:cNvGrpSpPr>
          <p:nvPr/>
        </p:nvGrpSpPr>
        <p:grpSpPr bwMode="auto">
          <a:xfrm>
            <a:off x="0" y="0"/>
            <a:ext cx="9144000" cy="6858000"/>
            <a:chOff x="0" y="0"/>
            <a:chExt cx="9144000" cy="6858000"/>
          </a:xfrm>
        </p:grpSpPr>
        <p:grpSp>
          <p:nvGrpSpPr>
            <p:cNvPr id="139270" name="Groupe 11"/>
            <p:cNvGrpSpPr>
              <a:grpSpLocks/>
            </p:cNvGrpSpPr>
            <p:nvPr/>
          </p:nvGrpSpPr>
          <p:grpSpPr bwMode="auto">
            <a:xfrm>
              <a:off x="0" y="0"/>
              <a:ext cx="9144000" cy="6858000"/>
              <a:chOff x="0" y="0"/>
              <a:chExt cx="9144000" cy="6858000"/>
            </a:xfrm>
          </p:grpSpPr>
          <p:sp>
            <p:nvSpPr>
              <p:cNvPr id="14" name="Rectangle 13"/>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5"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6" name="ZoneTexte 15"/>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39275"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3" name="ZoneTexte 12"/>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p:cNvPicPr>
            <a:picLocks noChangeAspect="1" noChangeArrowheads="1"/>
          </p:cNvPicPr>
          <p:nvPr/>
        </p:nvPicPr>
        <p:blipFill>
          <a:blip r:embed="rId3"/>
          <a:srcRect/>
          <a:stretch>
            <a:fillRect/>
          </a:stretch>
        </p:blipFill>
        <p:spPr bwMode="auto">
          <a:xfrm>
            <a:off x="1285875" y="2428875"/>
            <a:ext cx="6372225" cy="3895725"/>
          </a:xfrm>
          <a:prstGeom prst="rect">
            <a:avLst/>
          </a:prstGeom>
          <a:noFill/>
          <a:ln w="9525">
            <a:noFill/>
            <a:miter lim="800000"/>
            <a:headEnd/>
            <a:tailEnd/>
          </a:ln>
        </p:spPr>
      </p:pic>
      <p:sp>
        <p:nvSpPr>
          <p:cNvPr id="5" name="Titre 2"/>
          <p:cNvSpPr txBox="1">
            <a:spLocks/>
          </p:cNvSpPr>
          <p:nvPr/>
        </p:nvSpPr>
        <p:spPr>
          <a:xfrm>
            <a:off x="1143000" y="857250"/>
            <a:ext cx="7772400" cy="1470025"/>
          </a:xfrm>
          <a:prstGeom prst="rect">
            <a:avLst/>
          </a:prstGeom>
        </p:spPr>
        <p:txBody>
          <a:bodyPr anchor="ctr">
            <a:normAutofit/>
          </a:bodyPr>
          <a:lstStyle/>
          <a:p>
            <a:pPr fontAlgn="auto">
              <a:spcBef>
                <a:spcPts val="0"/>
              </a:spcBef>
              <a:spcAft>
                <a:spcPts val="0"/>
              </a:spcAft>
              <a:defRPr/>
            </a:pPr>
            <a:r>
              <a:rPr lang="fr-FR" dirty="0">
                <a:solidFill>
                  <a:schemeClr val="tx2"/>
                </a:solidFill>
                <a:latin typeface="+mn-lt"/>
              </a:rPr>
              <a:t>Implantation</a:t>
            </a:r>
            <a:endParaRPr lang="fr-FR" dirty="0">
              <a:solidFill>
                <a:schemeClr val="tx2"/>
              </a:solidFill>
              <a:latin typeface="+mj-lt"/>
              <a:ea typeface="+mj-ea"/>
              <a:cs typeface="+mj-cs"/>
            </a:endParaRPr>
          </a:p>
        </p:txBody>
      </p:sp>
      <p:sp>
        <p:nvSpPr>
          <p:cNvPr id="7" name="Espace réservé du numéro de diapositive 6"/>
          <p:cNvSpPr>
            <a:spLocks noGrp="1"/>
          </p:cNvSpPr>
          <p:nvPr>
            <p:ph type="sldNum" sz="quarter" idx="12"/>
          </p:nvPr>
        </p:nvSpPr>
        <p:spPr/>
        <p:txBody>
          <a:bodyPr/>
          <a:lstStyle/>
          <a:p>
            <a:pPr>
              <a:defRPr/>
            </a:pPr>
            <a:fld id="{74BA9DB6-FF30-4663-976B-06E7EDC1D1A7}" type="slidenum">
              <a:rPr lang="fr-FR"/>
              <a:pPr>
                <a:defRPr/>
              </a:pPr>
              <a:t>138</a:t>
            </a:fld>
            <a:endParaRPr lang="fr-FR"/>
          </a:p>
        </p:txBody>
      </p:sp>
      <p:grpSp>
        <p:nvGrpSpPr>
          <p:cNvPr id="141316" name="Groupe 9"/>
          <p:cNvGrpSpPr>
            <a:grpSpLocks/>
          </p:cNvGrpSpPr>
          <p:nvPr/>
        </p:nvGrpSpPr>
        <p:grpSpPr bwMode="auto">
          <a:xfrm>
            <a:off x="0" y="0"/>
            <a:ext cx="9144000" cy="6858000"/>
            <a:chOff x="0" y="0"/>
            <a:chExt cx="9144000" cy="6858000"/>
          </a:xfrm>
        </p:grpSpPr>
        <p:grpSp>
          <p:nvGrpSpPr>
            <p:cNvPr id="141317" name="Groupe 11"/>
            <p:cNvGrpSpPr>
              <a:grpSpLocks/>
            </p:cNvGrpSpPr>
            <p:nvPr/>
          </p:nvGrpSpPr>
          <p:grpSpPr bwMode="auto">
            <a:xfrm>
              <a:off x="0" y="0"/>
              <a:ext cx="9144000" cy="6858000"/>
              <a:chOff x="0" y="0"/>
              <a:chExt cx="9144000" cy="6858000"/>
            </a:xfrm>
          </p:grpSpPr>
          <p:sp>
            <p:nvSpPr>
              <p:cNvPr id="13" name="Rectangle 12"/>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4"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5" name="ZoneTexte 14"/>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41322"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2" name="ZoneTexte 11"/>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a:xfrm>
            <a:off x="1143000" y="857250"/>
            <a:ext cx="7772400" cy="1470025"/>
          </a:xfrm>
          <a:prstGeom prst="rect">
            <a:avLst/>
          </a:prstGeom>
        </p:spPr>
        <p:txBody>
          <a:bodyPr anchor="ctr">
            <a:normAutofit/>
          </a:bodyPr>
          <a:lstStyle/>
          <a:p>
            <a:pPr fontAlgn="auto">
              <a:spcBef>
                <a:spcPts val="0"/>
              </a:spcBef>
              <a:spcAft>
                <a:spcPts val="0"/>
              </a:spcAft>
              <a:defRPr/>
            </a:pPr>
            <a:r>
              <a:rPr lang="fr-FR" dirty="0">
                <a:solidFill>
                  <a:schemeClr val="tx2"/>
                </a:solidFill>
                <a:latin typeface="+mj-lt"/>
                <a:ea typeface="+mj-ea"/>
                <a:cs typeface="+mj-cs"/>
              </a:rPr>
              <a:t>Avec combien de candidats peut on travailler simultanément: </a:t>
            </a:r>
          </a:p>
        </p:txBody>
      </p:sp>
      <p:pic>
        <p:nvPicPr>
          <p:cNvPr id="143362" name="Picture 3"/>
          <p:cNvPicPr>
            <a:picLocks noChangeAspect="1" noChangeArrowheads="1"/>
          </p:cNvPicPr>
          <p:nvPr/>
        </p:nvPicPr>
        <p:blipFill>
          <a:blip r:embed="rId3"/>
          <a:srcRect/>
          <a:stretch>
            <a:fillRect/>
          </a:stretch>
        </p:blipFill>
        <p:spPr bwMode="auto">
          <a:xfrm>
            <a:off x="571500" y="2357438"/>
            <a:ext cx="2695575" cy="3409950"/>
          </a:xfrm>
          <a:prstGeom prst="rect">
            <a:avLst/>
          </a:prstGeom>
          <a:noFill/>
          <a:ln w="9525">
            <a:noFill/>
            <a:miter lim="800000"/>
            <a:headEnd/>
            <a:tailEnd/>
          </a:ln>
        </p:spPr>
      </p:pic>
      <p:sp>
        <p:nvSpPr>
          <p:cNvPr id="7" name="Titre 2"/>
          <p:cNvSpPr txBox="1">
            <a:spLocks/>
          </p:cNvSpPr>
          <p:nvPr/>
        </p:nvSpPr>
        <p:spPr>
          <a:xfrm>
            <a:off x="785813" y="5572125"/>
            <a:ext cx="2414587" cy="1470025"/>
          </a:xfrm>
          <a:prstGeom prst="rect">
            <a:avLst/>
          </a:prstGeom>
        </p:spPr>
        <p:txBody>
          <a:bodyPr anchor="ctr">
            <a:normAutofit/>
          </a:bodyPr>
          <a:lstStyle/>
          <a:p>
            <a:pPr algn="ctr" fontAlgn="auto">
              <a:spcBef>
                <a:spcPts val="0"/>
              </a:spcBef>
              <a:spcAft>
                <a:spcPts val="0"/>
              </a:spcAft>
              <a:defRPr/>
            </a:pPr>
            <a:r>
              <a:rPr lang="fr-FR" dirty="0">
                <a:solidFill>
                  <a:schemeClr val="tx2"/>
                </a:solidFill>
                <a:latin typeface="+mj-lt"/>
                <a:ea typeface="+mj-ea"/>
                <a:cs typeface="+mj-cs"/>
              </a:rPr>
              <a:t>Capacité de traitement: 1 candidat</a:t>
            </a:r>
          </a:p>
        </p:txBody>
      </p:sp>
      <p:pic>
        <p:nvPicPr>
          <p:cNvPr id="143364" name="Picture 4"/>
          <p:cNvPicPr>
            <a:picLocks noChangeAspect="1" noChangeArrowheads="1"/>
          </p:cNvPicPr>
          <p:nvPr/>
        </p:nvPicPr>
        <p:blipFill>
          <a:blip r:embed="rId4"/>
          <a:srcRect/>
          <a:stretch>
            <a:fillRect/>
          </a:stretch>
        </p:blipFill>
        <p:spPr bwMode="auto">
          <a:xfrm>
            <a:off x="3429000" y="2328863"/>
            <a:ext cx="2657475" cy="3457575"/>
          </a:xfrm>
          <a:prstGeom prst="rect">
            <a:avLst/>
          </a:prstGeom>
          <a:noFill/>
          <a:ln w="9525">
            <a:noFill/>
            <a:miter lim="800000"/>
            <a:headEnd/>
            <a:tailEnd/>
          </a:ln>
        </p:spPr>
      </p:pic>
      <p:pic>
        <p:nvPicPr>
          <p:cNvPr id="143365" name="Picture 5"/>
          <p:cNvPicPr>
            <a:picLocks noChangeAspect="1" noChangeArrowheads="1"/>
          </p:cNvPicPr>
          <p:nvPr/>
        </p:nvPicPr>
        <p:blipFill>
          <a:blip r:embed="rId5"/>
          <a:srcRect/>
          <a:stretch>
            <a:fillRect/>
          </a:stretch>
        </p:blipFill>
        <p:spPr bwMode="auto">
          <a:xfrm>
            <a:off x="6334125" y="2319338"/>
            <a:ext cx="2667000" cy="3467100"/>
          </a:xfrm>
          <a:prstGeom prst="rect">
            <a:avLst/>
          </a:prstGeom>
          <a:noFill/>
          <a:ln w="9525">
            <a:noFill/>
            <a:miter lim="800000"/>
            <a:headEnd/>
            <a:tailEnd/>
          </a:ln>
        </p:spPr>
      </p:pic>
      <p:sp>
        <p:nvSpPr>
          <p:cNvPr id="10" name="Titre 2"/>
          <p:cNvSpPr txBox="1">
            <a:spLocks/>
          </p:cNvSpPr>
          <p:nvPr/>
        </p:nvSpPr>
        <p:spPr>
          <a:xfrm>
            <a:off x="3571875" y="5572125"/>
            <a:ext cx="2414588" cy="1470025"/>
          </a:xfrm>
          <a:prstGeom prst="rect">
            <a:avLst/>
          </a:prstGeom>
        </p:spPr>
        <p:txBody>
          <a:bodyPr anchor="ctr">
            <a:normAutofit/>
          </a:bodyPr>
          <a:lstStyle/>
          <a:p>
            <a:pPr algn="ctr" fontAlgn="auto">
              <a:spcBef>
                <a:spcPts val="0"/>
              </a:spcBef>
              <a:spcAft>
                <a:spcPts val="0"/>
              </a:spcAft>
              <a:defRPr/>
            </a:pPr>
            <a:r>
              <a:rPr lang="fr-FR" dirty="0">
                <a:solidFill>
                  <a:schemeClr val="tx2"/>
                </a:solidFill>
                <a:latin typeface="+mj-lt"/>
                <a:ea typeface="+mj-ea"/>
                <a:cs typeface="+mj-cs"/>
              </a:rPr>
              <a:t>Capacité de traitement: 64 candidats</a:t>
            </a:r>
          </a:p>
        </p:txBody>
      </p:sp>
      <p:sp>
        <p:nvSpPr>
          <p:cNvPr id="11" name="Titre 2"/>
          <p:cNvSpPr txBox="1">
            <a:spLocks/>
          </p:cNvSpPr>
          <p:nvPr/>
        </p:nvSpPr>
        <p:spPr>
          <a:xfrm>
            <a:off x="6429375" y="5572125"/>
            <a:ext cx="2414588" cy="1470025"/>
          </a:xfrm>
          <a:prstGeom prst="rect">
            <a:avLst/>
          </a:prstGeom>
        </p:spPr>
        <p:txBody>
          <a:bodyPr anchor="ctr">
            <a:normAutofit/>
          </a:bodyPr>
          <a:lstStyle/>
          <a:p>
            <a:pPr algn="ctr" fontAlgn="auto">
              <a:spcBef>
                <a:spcPts val="0"/>
              </a:spcBef>
              <a:spcAft>
                <a:spcPts val="0"/>
              </a:spcAft>
              <a:defRPr/>
            </a:pPr>
            <a:r>
              <a:rPr lang="fr-FR" dirty="0">
                <a:solidFill>
                  <a:schemeClr val="tx2"/>
                </a:solidFill>
                <a:latin typeface="+mj-lt"/>
                <a:ea typeface="+mj-ea"/>
                <a:cs typeface="+mj-cs"/>
              </a:rPr>
              <a:t>Capacité de traitement: 128 candidats</a:t>
            </a:r>
          </a:p>
        </p:txBody>
      </p:sp>
      <p:sp>
        <p:nvSpPr>
          <p:cNvPr id="13" name="Espace réservé du numéro de diapositive 12"/>
          <p:cNvSpPr>
            <a:spLocks noGrp="1"/>
          </p:cNvSpPr>
          <p:nvPr>
            <p:ph type="sldNum" sz="quarter" idx="12"/>
          </p:nvPr>
        </p:nvSpPr>
        <p:spPr/>
        <p:txBody>
          <a:bodyPr/>
          <a:lstStyle/>
          <a:p>
            <a:pPr>
              <a:defRPr/>
            </a:pPr>
            <a:fld id="{7128CB1C-071A-4716-9761-DA1F915117F1}" type="slidenum">
              <a:rPr lang="fr-FR"/>
              <a:pPr>
                <a:defRPr/>
              </a:pPr>
              <a:t>139</a:t>
            </a:fld>
            <a:endParaRPr lang="fr-FR"/>
          </a:p>
        </p:txBody>
      </p:sp>
      <p:grpSp>
        <p:nvGrpSpPr>
          <p:cNvPr id="143369" name="Groupe 14"/>
          <p:cNvGrpSpPr>
            <a:grpSpLocks/>
          </p:cNvGrpSpPr>
          <p:nvPr/>
        </p:nvGrpSpPr>
        <p:grpSpPr bwMode="auto">
          <a:xfrm>
            <a:off x="0" y="0"/>
            <a:ext cx="9144000" cy="6858000"/>
            <a:chOff x="0" y="0"/>
            <a:chExt cx="9144000" cy="6858000"/>
          </a:xfrm>
        </p:grpSpPr>
        <p:grpSp>
          <p:nvGrpSpPr>
            <p:cNvPr id="143370" name="Groupe 11"/>
            <p:cNvGrpSpPr>
              <a:grpSpLocks/>
            </p:cNvGrpSpPr>
            <p:nvPr/>
          </p:nvGrpSpPr>
          <p:grpSpPr bwMode="auto">
            <a:xfrm>
              <a:off x="0" y="0"/>
              <a:ext cx="9144000" cy="6858000"/>
              <a:chOff x="0" y="0"/>
              <a:chExt cx="9144000" cy="6858000"/>
            </a:xfrm>
          </p:grpSpPr>
          <p:sp>
            <p:nvSpPr>
              <p:cNvPr id="18" name="Rectangle 17"/>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6"/>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43375" name="Picture 2"/>
              <p:cNvPicPr>
                <a:picLocks noChangeAspect="1" noChangeArrowheads="1"/>
              </p:cNvPicPr>
              <p:nvPr/>
            </p:nvPicPr>
            <p:blipFill>
              <a:blip r:embed="rId6"/>
              <a:srcRect t="25648" b="62086"/>
              <a:stretch>
                <a:fillRect/>
              </a:stretch>
            </p:blipFill>
            <p:spPr bwMode="auto">
              <a:xfrm>
                <a:off x="0" y="6638922"/>
                <a:ext cx="9144000" cy="219078"/>
              </a:xfrm>
              <a:prstGeom prst="rect">
                <a:avLst/>
              </a:prstGeom>
              <a:noFill/>
              <a:ln w="9525">
                <a:noFill/>
                <a:miter lim="800000"/>
                <a:headEnd/>
                <a:tailEnd/>
              </a:ln>
            </p:spPr>
          </p:pic>
        </p:grpSp>
        <p:sp>
          <p:nvSpPr>
            <p:cNvPr id="17" name="ZoneTexte 16"/>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29698" name="Espace réservé du numéro de diapositive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DCCB2C4-7CF0-4500-933E-31B9B288F6BD}" type="slidenum">
              <a:rPr lang="fr-FR" sz="1200">
                <a:latin typeface="Calibri" pitchFamily="34" charset="0"/>
              </a:rPr>
              <a:pPr algn="r"/>
              <a:t>14</a:t>
            </a:fld>
            <a:endParaRPr lang="fr-FR" sz="1200">
              <a:latin typeface="Calibri" pitchFamily="34" charset="0"/>
            </a:endParaRPr>
          </a:p>
        </p:txBody>
      </p:sp>
      <p:grpSp>
        <p:nvGrpSpPr>
          <p:cNvPr id="29699" name="Groupe 12"/>
          <p:cNvGrpSpPr>
            <a:grpSpLocks/>
          </p:cNvGrpSpPr>
          <p:nvPr/>
        </p:nvGrpSpPr>
        <p:grpSpPr bwMode="auto">
          <a:xfrm>
            <a:off x="0" y="0"/>
            <a:ext cx="9144000" cy="6858000"/>
            <a:chOff x="0" y="0"/>
            <a:chExt cx="9144000" cy="6858000"/>
          </a:xfrm>
        </p:grpSpPr>
        <p:grpSp>
          <p:nvGrpSpPr>
            <p:cNvPr id="29705" name="Groupe 29"/>
            <p:cNvGrpSpPr>
              <a:grpSpLocks/>
            </p:cNvGrpSpPr>
            <p:nvPr/>
          </p:nvGrpSpPr>
          <p:grpSpPr bwMode="auto">
            <a:xfrm>
              <a:off x="0" y="0"/>
              <a:ext cx="9144000" cy="6858000"/>
              <a:chOff x="0" y="0"/>
              <a:chExt cx="9144000" cy="6858000"/>
            </a:xfrm>
          </p:grpSpPr>
          <p:sp>
            <p:nvSpPr>
              <p:cNvPr id="16" name="Rectangle 1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7"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8" name="ZoneTexte 17"/>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9710"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29706" name="ZoneTexte 14"/>
            <p:cNvSpPr txBox="1">
              <a:spLocks noChangeArrowheads="1"/>
            </p:cNvSpPr>
            <p:nvPr/>
          </p:nvSpPr>
          <p:spPr bwMode="auto">
            <a:xfrm>
              <a:off x="4645025" y="0"/>
              <a:ext cx="3797300" cy="304800"/>
            </a:xfrm>
            <a:prstGeom prst="rect">
              <a:avLst/>
            </a:prstGeom>
            <a:noFill/>
            <a:ln w="9525">
              <a:noFill/>
              <a:miter lim="800000"/>
              <a:headEnd/>
              <a:tailEnd/>
            </a:ln>
          </p:spPr>
          <p:txBody>
            <a:bodyPr>
              <a:spAutoFit/>
            </a:bodyPr>
            <a:lstStyle/>
            <a:p>
              <a:endParaRPr lang="fr-FR" sz="1400" b="1">
                <a:solidFill>
                  <a:schemeClr val="bg1"/>
                </a:solidFill>
                <a:latin typeface="Calibri" pitchFamily="34" charset="0"/>
              </a:endParaRPr>
            </a:p>
          </p:txBody>
        </p:sp>
      </p:grpSp>
      <p:sp>
        <p:nvSpPr>
          <p:cNvPr id="20" name="Titre 2"/>
          <p:cNvSpPr txBox="1">
            <a:spLocks/>
          </p:cNvSpPr>
          <p:nvPr/>
        </p:nvSpPr>
        <p:spPr>
          <a:xfrm>
            <a:off x="665163" y="1092200"/>
            <a:ext cx="6718300" cy="1022350"/>
          </a:xfrm>
          <a:prstGeom prst="rect">
            <a:avLst/>
          </a:prstGeom>
        </p:spPr>
        <p:txBody>
          <a:bodyPr anchor="ctr"/>
          <a:lstStyle/>
          <a:p>
            <a:pPr fontAlgn="auto">
              <a:spcAft>
                <a:spcPts val="0"/>
              </a:spcAft>
              <a:defRPr/>
            </a:pPr>
            <a:r>
              <a:rPr lang="fr-FR" sz="4000" dirty="0">
                <a:solidFill>
                  <a:schemeClr val="tx2"/>
                </a:solidFill>
                <a:latin typeface="+mn-lt"/>
                <a:ea typeface="+mj-ea"/>
                <a:cs typeface="+mj-cs"/>
              </a:rPr>
              <a:t>Introduction</a:t>
            </a:r>
            <a:r>
              <a:rPr lang="fr-FR" sz="4800" dirty="0">
                <a:solidFill>
                  <a:schemeClr val="tx2"/>
                </a:solidFill>
                <a:latin typeface="+mn-lt"/>
                <a:ea typeface="+mj-ea"/>
                <a:cs typeface="+mj-cs"/>
              </a:rPr>
              <a:t/>
            </a:r>
            <a:br>
              <a:rPr lang="fr-FR" sz="4800" dirty="0">
                <a:solidFill>
                  <a:schemeClr val="tx2"/>
                </a:solidFill>
                <a:latin typeface="+mn-lt"/>
                <a:ea typeface="+mj-ea"/>
                <a:cs typeface="+mj-cs"/>
              </a:rPr>
            </a:br>
            <a:endParaRPr lang="fr-FR" sz="4800" dirty="0">
              <a:solidFill>
                <a:schemeClr val="tx2"/>
              </a:solidFill>
              <a:latin typeface="+mn-lt"/>
              <a:ea typeface="+mj-ea"/>
              <a:cs typeface="+mj-cs"/>
            </a:endParaRPr>
          </a:p>
        </p:txBody>
      </p:sp>
      <p:sp>
        <p:nvSpPr>
          <p:cNvPr id="29701" name="Rectangle 13"/>
          <p:cNvSpPr>
            <a:spLocks noChangeArrowheads="1"/>
          </p:cNvSpPr>
          <p:nvPr/>
        </p:nvSpPr>
        <p:spPr bwMode="auto">
          <a:xfrm>
            <a:off x="261938" y="1570038"/>
            <a:ext cx="9144000" cy="457200"/>
          </a:xfrm>
          <a:prstGeom prst="rect">
            <a:avLst/>
          </a:prstGeom>
          <a:noFill/>
          <a:ln w="25400">
            <a:noFill/>
            <a:miter lim="800000"/>
            <a:headEnd/>
            <a:tailEnd/>
          </a:ln>
        </p:spPr>
        <p:txBody>
          <a:bodyPr>
            <a:spAutoFit/>
          </a:bodyPr>
          <a:lstStyle/>
          <a:p>
            <a:pPr marL="457200" indent="-457200" eaLnBrk="0" hangingPunct="0"/>
            <a:r>
              <a:rPr lang="fr-FR" sz="2400"/>
              <a:t>   </a:t>
            </a:r>
          </a:p>
        </p:txBody>
      </p:sp>
      <p:sp>
        <p:nvSpPr>
          <p:cNvPr id="29702" name="Rectangle 14"/>
          <p:cNvSpPr>
            <a:spLocks noChangeArrowheads="1"/>
          </p:cNvSpPr>
          <p:nvPr/>
        </p:nvSpPr>
        <p:spPr bwMode="auto">
          <a:xfrm>
            <a:off x="684213" y="1676400"/>
            <a:ext cx="1851025" cy="822325"/>
          </a:xfrm>
          <a:prstGeom prst="rect">
            <a:avLst/>
          </a:prstGeom>
          <a:noFill/>
          <a:ln w="25400">
            <a:noFill/>
            <a:miter lim="800000"/>
            <a:headEnd/>
            <a:tailEnd/>
          </a:ln>
        </p:spPr>
        <p:txBody>
          <a:bodyPr wrap="none">
            <a:spAutoFit/>
          </a:bodyPr>
          <a:lstStyle/>
          <a:p>
            <a:pPr eaLnBrk="0" hangingPunct="0"/>
            <a:r>
              <a:rPr lang="fr-FR" sz="2400" b="1" u="sng">
                <a:latin typeface="Times New Roman" pitchFamily="18" charset="0"/>
              </a:rPr>
              <a:t>Bifurcation :</a:t>
            </a:r>
            <a:endParaRPr lang="fr-FR" sz="2400" u="sng">
              <a:latin typeface="Times New Roman" pitchFamily="18" charset="0"/>
            </a:endParaRPr>
          </a:p>
          <a:p>
            <a:pPr eaLnBrk="0" hangingPunct="0"/>
            <a:endParaRPr lang="fr-FR" sz="2400" b="1">
              <a:latin typeface="Times New Roman" pitchFamily="18" charset="0"/>
            </a:endParaRPr>
          </a:p>
        </p:txBody>
      </p:sp>
      <p:sp>
        <p:nvSpPr>
          <p:cNvPr id="29703" name="Rectangle 15"/>
          <p:cNvSpPr>
            <a:spLocks noChangeArrowheads="1"/>
          </p:cNvSpPr>
          <p:nvPr/>
        </p:nvSpPr>
        <p:spPr bwMode="auto">
          <a:xfrm>
            <a:off x="684213" y="2570163"/>
            <a:ext cx="8256587" cy="1187450"/>
          </a:xfrm>
          <a:prstGeom prst="rect">
            <a:avLst/>
          </a:prstGeom>
          <a:noFill/>
          <a:ln w="25400">
            <a:noFill/>
            <a:miter lim="800000"/>
            <a:headEnd/>
            <a:tailEnd/>
          </a:ln>
        </p:spPr>
        <p:txBody>
          <a:bodyPr>
            <a:spAutoFit/>
          </a:bodyPr>
          <a:lstStyle/>
          <a:p>
            <a:pPr eaLnBrk="0" hangingPunct="0">
              <a:spcBef>
                <a:spcPct val="50000"/>
              </a:spcBef>
            </a:pPr>
            <a:r>
              <a:rPr lang="fr-FR" sz="2400">
                <a:latin typeface="Times New Roman" pitchFamily="18" charset="0"/>
              </a:rPr>
              <a:t>Suivant que </a:t>
            </a:r>
            <a:r>
              <a:rPr lang="fr-FR" sz="2400">
                <a:latin typeface="Symbol" pitchFamily="18" charset="2"/>
              </a:rPr>
              <a:t>a </a:t>
            </a:r>
            <a:r>
              <a:rPr lang="fr-FR" sz="2400">
                <a:latin typeface="Times New Roman" pitchFamily="18" charset="0"/>
              </a:rPr>
              <a:t>sera négatif ou positif, le nombre de points d’équilibre sera différent. Quand </a:t>
            </a:r>
            <a:r>
              <a:rPr lang="fr-FR" sz="2400">
                <a:latin typeface="Symbol" pitchFamily="18" charset="2"/>
              </a:rPr>
              <a:t>a </a:t>
            </a:r>
            <a:r>
              <a:rPr lang="fr-FR" sz="2400">
                <a:latin typeface="Times New Roman" pitchFamily="18" charset="0"/>
              </a:rPr>
              <a:t>varie, le nombre de points d’équilibre varie de 1 à 3:</a:t>
            </a:r>
          </a:p>
        </p:txBody>
      </p:sp>
      <p:pic>
        <p:nvPicPr>
          <p:cNvPr id="29704" name="Picture 16"/>
          <p:cNvPicPr>
            <a:picLocks noChangeAspect="1" noChangeArrowheads="1"/>
          </p:cNvPicPr>
          <p:nvPr/>
        </p:nvPicPr>
        <p:blipFill>
          <a:blip r:embed="rId4"/>
          <a:srcRect/>
          <a:stretch>
            <a:fillRect/>
          </a:stretch>
        </p:blipFill>
        <p:spPr bwMode="auto">
          <a:xfrm>
            <a:off x="1187450" y="4154488"/>
            <a:ext cx="6448425" cy="714375"/>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a:xfrm>
            <a:off x="1143000" y="857250"/>
            <a:ext cx="7772400" cy="1470025"/>
          </a:xfrm>
          <a:prstGeom prst="rect">
            <a:avLst/>
          </a:prstGeom>
        </p:spPr>
        <p:txBody>
          <a:bodyPr anchor="ctr">
            <a:normAutofit/>
          </a:bodyPr>
          <a:lstStyle/>
          <a:p>
            <a:pPr fontAlgn="auto">
              <a:spcBef>
                <a:spcPts val="0"/>
              </a:spcBef>
              <a:spcAft>
                <a:spcPts val="0"/>
              </a:spcAft>
              <a:defRPr/>
            </a:pPr>
            <a:r>
              <a:rPr lang="fr-FR" dirty="0">
                <a:solidFill>
                  <a:schemeClr val="tx2"/>
                </a:solidFill>
                <a:latin typeface="+mj-lt"/>
                <a:ea typeface="+mj-ea"/>
                <a:cs typeface="+mj-cs"/>
              </a:rPr>
              <a:t>Avec combien de candidats peut on travailler simultanément</a:t>
            </a:r>
          </a:p>
        </p:txBody>
      </p:sp>
      <p:sp>
        <p:nvSpPr>
          <p:cNvPr id="7" name="Titre 2"/>
          <p:cNvSpPr txBox="1">
            <a:spLocks/>
          </p:cNvSpPr>
          <p:nvPr/>
        </p:nvSpPr>
        <p:spPr>
          <a:xfrm>
            <a:off x="785813" y="5572125"/>
            <a:ext cx="2414587" cy="1470025"/>
          </a:xfrm>
          <a:prstGeom prst="rect">
            <a:avLst/>
          </a:prstGeom>
        </p:spPr>
        <p:txBody>
          <a:bodyPr anchor="ctr">
            <a:normAutofit/>
          </a:bodyPr>
          <a:lstStyle/>
          <a:p>
            <a:pPr algn="ctr" fontAlgn="auto">
              <a:spcBef>
                <a:spcPts val="0"/>
              </a:spcBef>
              <a:spcAft>
                <a:spcPts val="0"/>
              </a:spcAft>
              <a:defRPr/>
            </a:pPr>
            <a:r>
              <a:rPr lang="fr-FR" dirty="0">
                <a:solidFill>
                  <a:schemeClr val="tx2"/>
                </a:solidFill>
                <a:latin typeface="+mj-lt"/>
                <a:ea typeface="+mj-ea"/>
                <a:cs typeface="+mj-cs"/>
              </a:rPr>
              <a:t>Capacité de traitement: 256 candidats</a:t>
            </a:r>
          </a:p>
        </p:txBody>
      </p:sp>
      <p:sp>
        <p:nvSpPr>
          <p:cNvPr id="10" name="Titre 2"/>
          <p:cNvSpPr txBox="1">
            <a:spLocks/>
          </p:cNvSpPr>
          <p:nvPr/>
        </p:nvSpPr>
        <p:spPr>
          <a:xfrm>
            <a:off x="3571875" y="5572125"/>
            <a:ext cx="2414588" cy="1470025"/>
          </a:xfrm>
          <a:prstGeom prst="rect">
            <a:avLst/>
          </a:prstGeom>
        </p:spPr>
        <p:txBody>
          <a:bodyPr anchor="ctr">
            <a:normAutofit/>
          </a:bodyPr>
          <a:lstStyle/>
          <a:p>
            <a:pPr algn="ctr" fontAlgn="auto">
              <a:spcBef>
                <a:spcPts val="0"/>
              </a:spcBef>
              <a:spcAft>
                <a:spcPts val="0"/>
              </a:spcAft>
              <a:defRPr/>
            </a:pPr>
            <a:r>
              <a:rPr lang="fr-FR" dirty="0">
                <a:solidFill>
                  <a:schemeClr val="tx2"/>
                </a:solidFill>
                <a:latin typeface="+mj-lt"/>
                <a:ea typeface="+mj-ea"/>
                <a:cs typeface="+mj-cs"/>
              </a:rPr>
              <a:t>Capacité de traitement: 512 candidats</a:t>
            </a:r>
          </a:p>
        </p:txBody>
      </p:sp>
      <p:sp>
        <p:nvSpPr>
          <p:cNvPr id="11" name="Titre 2"/>
          <p:cNvSpPr txBox="1">
            <a:spLocks/>
          </p:cNvSpPr>
          <p:nvPr/>
        </p:nvSpPr>
        <p:spPr>
          <a:xfrm>
            <a:off x="6429375" y="5572125"/>
            <a:ext cx="2414588" cy="1470025"/>
          </a:xfrm>
          <a:prstGeom prst="rect">
            <a:avLst/>
          </a:prstGeom>
        </p:spPr>
        <p:txBody>
          <a:bodyPr anchor="ctr">
            <a:normAutofit/>
          </a:bodyPr>
          <a:lstStyle/>
          <a:p>
            <a:pPr algn="ctr" fontAlgn="auto">
              <a:spcBef>
                <a:spcPts val="0"/>
              </a:spcBef>
              <a:spcAft>
                <a:spcPts val="0"/>
              </a:spcAft>
              <a:defRPr/>
            </a:pPr>
            <a:r>
              <a:rPr lang="fr-FR" dirty="0">
                <a:solidFill>
                  <a:schemeClr val="tx2"/>
                </a:solidFill>
                <a:latin typeface="+mj-lt"/>
                <a:ea typeface="+mj-ea"/>
                <a:cs typeface="+mj-cs"/>
              </a:rPr>
              <a:t>Capacité de traitement: 1024 candidats</a:t>
            </a:r>
          </a:p>
        </p:txBody>
      </p:sp>
      <p:pic>
        <p:nvPicPr>
          <p:cNvPr id="145413" name="Picture 3"/>
          <p:cNvPicPr>
            <a:picLocks noChangeAspect="1" noChangeArrowheads="1"/>
          </p:cNvPicPr>
          <p:nvPr/>
        </p:nvPicPr>
        <p:blipFill>
          <a:blip r:embed="rId3"/>
          <a:srcRect/>
          <a:stretch>
            <a:fillRect/>
          </a:stretch>
        </p:blipFill>
        <p:spPr bwMode="auto">
          <a:xfrm>
            <a:off x="571500" y="2319338"/>
            <a:ext cx="2657475" cy="3467100"/>
          </a:xfrm>
          <a:prstGeom prst="rect">
            <a:avLst/>
          </a:prstGeom>
          <a:noFill/>
          <a:ln w="9525">
            <a:noFill/>
            <a:miter lim="800000"/>
            <a:headEnd/>
            <a:tailEnd/>
          </a:ln>
        </p:spPr>
      </p:pic>
      <p:pic>
        <p:nvPicPr>
          <p:cNvPr id="145414" name="Picture 4"/>
          <p:cNvPicPr>
            <a:picLocks noChangeAspect="1" noChangeArrowheads="1"/>
          </p:cNvPicPr>
          <p:nvPr/>
        </p:nvPicPr>
        <p:blipFill>
          <a:blip r:embed="rId4"/>
          <a:srcRect/>
          <a:stretch>
            <a:fillRect/>
          </a:stretch>
        </p:blipFill>
        <p:spPr bwMode="auto">
          <a:xfrm>
            <a:off x="3429000" y="2357438"/>
            <a:ext cx="2667000" cy="3448050"/>
          </a:xfrm>
          <a:prstGeom prst="rect">
            <a:avLst/>
          </a:prstGeom>
          <a:noFill/>
          <a:ln w="9525">
            <a:noFill/>
            <a:miter lim="800000"/>
            <a:headEnd/>
            <a:tailEnd/>
          </a:ln>
        </p:spPr>
      </p:pic>
      <p:pic>
        <p:nvPicPr>
          <p:cNvPr id="145415" name="Picture 6"/>
          <p:cNvPicPr>
            <a:picLocks noChangeAspect="1" noChangeArrowheads="1"/>
          </p:cNvPicPr>
          <p:nvPr/>
        </p:nvPicPr>
        <p:blipFill>
          <a:blip r:embed="rId5"/>
          <a:srcRect/>
          <a:stretch>
            <a:fillRect/>
          </a:stretch>
        </p:blipFill>
        <p:spPr bwMode="auto">
          <a:xfrm>
            <a:off x="6343650" y="2328863"/>
            <a:ext cx="2657475" cy="3457575"/>
          </a:xfrm>
          <a:prstGeom prst="rect">
            <a:avLst/>
          </a:prstGeom>
          <a:noFill/>
          <a:ln w="9525">
            <a:noFill/>
            <a:miter lim="800000"/>
            <a:headEnd/>
            <a:tailEnd/>
          </a:ln>
        </p:spPr>
      </p:pic>
      <p:sp>
        <p:nvSpPr>
          <p:cNvPr id="13" name="Espace réservé du numéro de diapositive 12"/>
          <p:cNvSpPr>
            <a:spLocks noGrp="1"/>
          </p:cNvSpPr>
          <p:nvPr>
            <p:ph type="sldNum" sz="quarter" idx="12"/>
          </p:nvPr>
        </p:nvSpPr>
        <p:spPr/>
        <p:txBody>
          <a:bodyPr/>
          <a:lstStyle/>
          <a:p>
            <a:pPr>
              <a:defRPr/>
            </a:pPr>
            <a:fld id="{D29D0F7A-FF48-4484-9DDE-0B42E68119D1}" type="slidenum">
              <a:rPr lang="fr-FR"/>
              <a:pPr>
                <a:defRPr/>
              </a:pPr>
              <a:t>140</a:t>
            </a:fld>
            <a:endParaRPr lang="fr-FR"/>
          </a:p>
        </p:txBody>
      </p:sp>
      <p:grpSp>
        <p:nvGrpSpPr>
          <p:cNvPr id="145417" name="Groupe 14"/>
          <p:cNvGrpSpPr>
            <a:grpSpLocks/>
          </p:cNvGrpSpPr>
          <p:nvPr/>
        </p:nvGrpSpPr>
        <p:grpSpPr bwMode="auto">
          <a:xfrm>
            <a:off x="0" y="0"/>
            <a:ext cx="9144000" cy="6858000"/>
            <a:chOff x="0" y="0"/>
            <a:chExt cx="9144000" cy="6858000"/>
          </a:xfrm>
        </p:grpSpPr>
        <p:grpSp>
          <p:nvGrpSpPr>
            <p:cNvPr id="145418" name="Groupe 11"/>
            <p:cNvGrpSpPr>
              <a:grpSpLocks/>
            </p:cNvGrpSpPr>
            <p:nvPr/>
          </p:nvGrpSpPr>
          <p:grpSpPr bwMode="auto">
            <a:xfrm>
              <a:off x="0" y="0"/>
              <a:ext cx="9144000" cy="6858000"/>
              <a:chOff x="0" y="0"/>
              <a:chExt cx="9144000" cy="6858000"/>
            </a:xfrm>
          </p:grpSpPr>
          <p:sp>
            <p:nvSpPr>
              <p:cNvPr id="18" name="Rectangle 17"/>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6"/>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45423" name="Picture 2"/>
              <p:cNvPicPr>
                <a:picLocks noChangeAspect="1" noChangeArrowheads="1"/>
              </p:cNvPicPr>
              <p:nvPr/>
            </p:nvPicPr>
            <p:blipFill>
              <a:blip r:embed="rId6"/>
              <a:srcRect t="25648" b="62086"/>
              <a:stretch>
                <a:fillRect/>
              </a:stretch>
            </p:blipFill>
            <p:spPr bwMode="auto">
              <a:xfrm>
                <a:off x="0" y="6638922"/>
                <a:ext cx="9144000" cy="219078"/>
              </a:xfrm>
              <a:prstGeom prst="rect">
                <a:avLst/>
              </a:prstGeom>
              <a:noFill/>
              <a:ln w="9525">
                <a:noFill/>
                <a:miter lim="800000"/>
                <a:headEnd/>
                <a:tailEnd/>
              </a:ln>
            </p:spPr>
          </p:pic>
        </p:grpSp>
        <p:sp>
          <p:nvSpPr>
            <p:cNvPr id="17" name="ZoneTexte 16"/>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a:xfrm>
            <a:off x="1143000" y="857250"/>
            <a:ext cx="7772400" cy="1470025"/>
          </a:xfrm>
          <a:prstGeom prst="rect">
            <a:avLst/>
          </a:prstGeom>
        </p:spPr>
        <p:txBody>
          <a:bodyPr anchor="ctr">
            <a:normAutofit/>
          </a:bodyPr>
          <a:lstStyle/>
          <a:p>
            <a:pPr fontAlgn="auto">
              <a:spcBef>
                <a:spcPts val="0"/>
              </a:spcBef>
              <a:spcAft>
                <a:spcPts val="0"/>
              </a:spcAft>
              <a:defRPr/>
            </a:pPr>
            <a:r>
              <a:rPr lang="fr-FR" dirty="0">
                <a:solidFill>
                  <a:schemeClr val="tx2"/>
                </a:solidFill>
                <a:latin typeface="+mj-lt"/>
                <a:ea typeface="+mj-ea"/>
                <a:cs typeface="+mj-cs"/>
              </a:rPr>
              <a:t>Conclusion</a:t>
            </a:r>
          </a:p>
        </p:txBody>
      </p:sp>
      <p:sp>
        <p:nvSpPr>
          <p:cNvPr id="12" name="Titre 2"/>
          <p:cNvSpPr txBox="1">
            <a:spLocks/>
          </p:cNvSpPr>
          <p:nvPr/>
        </p:nvSpPr>
        <p:spPr>
          <a:xfrm>
            <a:off x="785813" y="2357438"/>
            <a:ext cx="7772400" cy="1470025"/>
          </a:xfrm>
          <a:prstGeom prst="rect">
            <a:avLst/>
          </a:prstGeom>
        </p:spPr>
        <p:txBody>
          <a:bodyPr anchor="ctr">
            <a:normAutofit/>
          </a:bodyPr>
          <a:lstStyle/>
          <a:p>
            <a:pPr fontAlgn="auto">
              <a:spcBef>
                <a:spcPts val="0"/>
              </a:spcBef>
              <a:spcAft>
                <a:spcPts val="0"/>
              </a:spcAft>
              <a:buFont typeface="Arial" pitchFamily="34" charset="0"/>
              <a:buChar char="•"/>
              <a:defRPr/>
            </a:pPr>
            <a:r>
              <a:rPr lang="fr-FR" dirty="0">
                <a:solidFill>
                  <a:schemeClr val="tx2"/>
                </a:solidFill>
                <a:latin typeface="+mj-lt"/>
                <a:ea typeface="+mj-ea"/>
                <a:cs typeface="+mj-cs"/>
              </a:rPr>
              <a:t>Méthode viable permettant la synchronisation</a:t>
            </a:r>
          </a:p>
          <a:p>
            <a:pPr fontAlgn="auto">
              <a:spcBef>
                <a:spcPts val="0"/>
              </a:spcBef>
              <a:spcAft>
                <a:spcPts val="0"/>
              </a:spcAft>
              <a:buFont typeface="Arial" pitchFamily="34" charset="0"/>
              <a:buChar char="•"/>
              <a:defRPr/>
            </a:pPr>
            <a:r>
              <a:rPr lang="fr-FR" dirty="0">
                <a:solidFill>
                  <a:schemeClr val="tx2"/>
                </a:solidFill>
                <a:latin typeface="+mj-lt"/>
                <a:ea typeface="+mj-ea"/>
                <a:cs typeface="+mj-cs"/>
              </a:rPr>
              <a:t>Possibilité de discriminer plusieurs utilisateurs</a:t>
            </a:r>
          </a:p>
          <a:p>
            <a:pPr fontAlgn="auto">
              <a:spcBef>
                <a:spcPts val="0"/>
              </a:spcBef>
              <a:spcAft>
                <a:spcPts val="0"/>
              </a:spcAft>
              <a:buFont typeface="Arial" pitchFamily="34" charset="0"/>
              <a:buChar char="•"/>
              <a:defRPr/>
            </a:pPr>
            <a:endParaRPr lang="fr-FR" dirty="0">
              <a:solidFill>
                <a:schemeClr val="tx2"/>
              </a:solidFill>
              <a:latin typeface="+mj-lt"/>
              <a:ea typeface="+mj-ea"/>
              <a:cs typeface="+mj-cs"/>
            </a:endParaRPr>
          </a:p>
          <a:p>
            <a:pPr fontAlgn="auto">
              <a:spcBef>
                <a:spcPts val="0"/>
              </a:spcBef>
              <a:spcAft>
                <a:spcPts val="0"/>
              </a:spcAft>
              <a:buFont typeface="Arial" pitchFamily="34" charset="0"/>
              <a:buChar char="•"/>
              <a:defRPr/>
            </a:pPr>
            <a:r>
              <a:rPr lang="fr-FR" dirty="0">
                <a:solidFill>
                  <a:schemeClr val="tx2"/>
                </a:solidFill>
                <a:latin typeface="+mj-lt"/>
                <a:ea typeface="+mj-ea"/>
                <a:cs typeface="+mj-cs"/>
              </a:rPr>
              <a:t>Il faut pouvoir lire les chips, alors que dans un récepteur à corrélateur classique, il faut connaître la séquence émise pour pouvoir aller la chercher dans le bruit.</a:t>
            </a:r>
          </a:p>
          <a:p>
            <a:pPr fontAlgn="auto">
              <a:spcBef>
                <a:spcPts val="0"/>
              </a:spcBef>
              <a:spcAft>
                <a:spcPts val="0"/>
              </a:spcAft>
              <a:buFont typeface="Arial" pitchFamily="34" charset="0"/>
              <a:buChar char="•"/>
              <a:defRPr/>
            </a:pPr>
            <a:endParaRPr lang="fr-FR" dirty="0">
              <a:solidFill>
                <a:schemeClr val="tx2"/>
              </a:solidFill>
              <a:latin typeface="+mj-lt"/>
              <a:ea typeface="+mj-ea"/>
              <a:cs typeface="+mj-cs"/>
            </a:endParaRPr>
          </a:p>
        </p:txBody>
      </p:sp>
      <p:sp>
        <p:nvSpPr>
          <p:cNvPr id="7" name="Espace réservé du numéro de diapositive 6"/>
          <p:cNvSpPr>
            <a:spLocks noGrp="1"/>
          </p:cNvSpPr>
          <p:nvPr>
            <p:ph type="sldNum" sz="quarter" idx="12"/>
          </p:nvPr>
        </p:nvSpPr>
        <p:spPr/>
        <p:txBody>
          <a:bodyPr/>
          <a:lstStyle/>
          <a:p>
            <a:pPr>
              <a:defRPr/>
            </a:pPr>
            <a:fld id="{DFE267DE-702C-4BC5-9E1B-BDDB47AF3E27}" type="slidenum">
              <a:rPr lang="fr-FR"/>
              <a:pPr>
                <a:defRPr/>
              </a:pPr>
              <a:t>141</a:t>
            </a:fld>
            <a:endParaRPr lang="fr-FR"/>
          </a:p>
        </p:txBody>
      </p:sp>
      <p:grpSp>
        <p:nvGrpSpPr>
          <p:cNvPr id="147460" name="Groupe 17"/>
          <p:cNvGrpSpPr>
            <a:grpSpLocks/>
          </p:cNvGrpSpPr>
          <p:nvPr/>
        </p:nvGrpSpPr>
        <p:grpSpPr bwMode="auto">
          <a:xfrm>
            <a:off x="0" y="0"/>
            <a:ext cx="9144000" cy="6858000"/>
            <a:chOff x="0" y="0"/>
            <a:chExt cx="9144000" cy="6858000"/>
          </a:xfrm>
        </p:grpSpPr>
        <p:grpSp>
          <p:nvGrpSpPr>
            <p:cNvPr id="147461" name="Groupe 11"/>
            <p:cNvGrpSpPr>
              <a:grpSpLocks/>
            </p:cNvGrpSpPr>
            <p:nvPr/>
          </p:nvGrpSpPr>
          <p:grpSpPr bwMode="auto">
            <a:xfrm>
              <a:off x="0" y="0"/>
              <a:ext cx="9144000" cy="6858000"/>
              <a:chOff x="0" y="0"/>
              <a:chExt cx="9144000" cy="6858000"/>
            </a:xfrm>
          </p:grpSpPr>
          <p:sp>
            <p:nvSpPr>
              <p:cNvPr id="21" name="Rectangle 20"/>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2"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3" name="ZoneTexte 22"/>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b="1" dirty="0">
                    <a:solidFill>
                      <a:schemeClr val="bg1"/>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47466"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20" name="ZoneTexte 19"/>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et objectifs</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ensembliste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 synchronisation génétique</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Réalisation pratique et résultats</a:t>
              </a: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 name="Titre 2"/>
          <p:cNvSpPr txBox="1">
            <a:spLocks/>
          </p:cNvSpPr>
          <p:nvPr/>
        </p:nvSpPr>
        <p:spPr>
          <a:xfrm>
            <a:off x="628650" y="800100"/>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Plan</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graphicFrame>
        <p:nvGraphicFramePr>
          <p:cNvPr id="7" name="Tableau 6"/>
          <p:cNvGraphicFramePr>
            <a:graphicFrameLocks noGrp="1"/>
          </p:cNvGraphicFramePr>
          <p:nvPr/>
        </p:nvGraphicFramePr>
        <p:xfrm>
          <a:off x="428625" y="1571625"/>
          <a:ext cx="8286750" cy="4071938"/>
        </p:xfrm>
        <a:graphic>
          <a:graphicData uri="http://schemas.openxmlformats.org/drawingml/2006/table">
            <a:tbl>
              <a:tblPr firstRow="1" bandRow="1">
                <a:tableStyleId>{93296810-A885-4BE3-A3E7-6D5BEEA58F35}</a:tableStyleId>
              </a:tblPr>
              <a:tblGrid>
                <a:gridCol w="8286808"/>
              </a:tblGrid>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dirty="0" smtClean="0">
                          <a:solidFill>
                            <a:schemeClr val="tx1"/>
                          </a:solidFill>
                        </a:rPr>
                        <a:t>Etat de l’art.</a:t>
                      </a:r>
                    </a:p>
                    <a:p>
                      <a:endParaRPr lang="fr-FR" dirty="0"/>
                    </a:p>
                  </a:txBody>
                  <a:tcPr>
                    <a:solidFill>
                      <a:schemeClr val="accent6">
                        <a:lumMod val="20000"/>
                        <a:lumOff val="80000"/>
                      </a:schemeClr>
                    </a:solidFill>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dirty="0" smtClean="0">
                          <a:solidFill>
                            <a:schemeClr val="tx1"/>
                          </a:solidFill>
                        </a:rPr>
                        <a:t>En continu: Synchronisation par estimation des </a:t>
                      </a:r>
                      <a:r>
                        <a:rPr lang="fr-FR" sz="1800" b="0" dirty="0" smtClean="0">
                          <a:solidFill>
                            <a:schemeClr val="tx2"/>
                          </a:solidFill>
                        </a:rPr>
                        <a:t>conditions initiales</a:t>
                      </a:r>
                      <a:r>
                        <a:rPr lang="fr-FR" sz="1800" b="1" dirty="0" smtClean="0">
                          <a:solidFill>
                            <a:schemeClr val="tx2"/>
                          </a:solidFill>
                        </a:rPr>
                        <a:t>.</a:t>
                      </a:r>
                    </a:p>
                    <a:p>
                      <a:endParaRPr lang="fr-FR" dirty="0"/>
                    </a:p>
                  </a:txBody>
                  <a:tcPr>
                    <a:solidFill>
                      <a:schemeClr val="accent6">
                        <a:lumMod val="40000"/>
                        <a:lumOff val="60000"/>
                      </a:schemeClr>
                    </a:solidFill>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dirty="0" smtClean="0">
                          <a:solidFill>
                            <a:schemeClr val="tx1"/>
                          </a:solidFill>
                        </a:rPr>
                        <a:t>En discret : Synchronisation par une méthode ensembliste puis génétique.</a:t>
                      </a:r>
                    </a:p>
                    <a:p>
                      <a:endParaRPr lang="fr-FR" dirty="0"/>
                    </a:p>
                  </a:txBody>
                  <a:tcPr>
                    <a:solidFill>
                      <a:schemeClr val="accent6">
                        <a:lumMod val="20000"/>
                        <a:lumOff val="80000"/>
                      </a:schemeClr>
                    </a:solidFill>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dirty="0" smtClean="0">
                          <a:solidFill>
                            <a:schemeClr val="bg1"/>
                          </a:solidFill>
                        </a:rPr>
                        <a:t>Générer des séquences chaotiques: ressources consommées vs efficacité.</a:t>
                      </a:r>
                    </a:p>
                    <a:p>
                      <a:endParaRPr lang="fr-FR" dirty="0"/>
                    </a:p>
                  </a:txBody>
                  <a:tcPr>
                    <a:solidFill>
                      <a:schemeClr val="accent6"/>
                    </a:solidFill>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Conclusion.</a:t>
                      </a:r>
                    </a:p>
                    <a:p>
                      <a:endParaRPr lang="fr-FR" dirty="0"/>
                    </a:p>
                  </a:txBody>
                  <a:tcPr/>
                </a:tc>
              </a:tr>
            </a:tbl>
          </a:graphicData>
        </a:graphic>
      </p:graphicFrame>
      <p:sp>
        <p:nvSpPr>
          <p:cNvPr id="10" name="Espace réservé du numéro de diapositive 9"/>
          <p:cNvSpPr>
            <a:spLocks noGrp="1"/>
          </p:cNvSpPr>
          <p:nvPr>
            <p:ph type="sldNum" sz="quarter" idx="12"/>
          </p:nvPr>
        </p:nvSpPr>
        <p:spPr/>
        <p:txBody>
          <a:bodyPr/>
          <a:lstStyle/>
          <a:p>
            <a:pPr>
              <a:defRPr/>
            </a:pPr>
            <a:fld id="{1CCFDC9D-1E47-41DB-AB02-BEBAF572C122}" type="slidenum">
              <a:rPr lang="fr-FR"/>
              <a:pPr>
                <a:defRPr/>
              </a:pPr>
              <a:t>142</a:t>
            </a:fld>
            <a:endParaRPr lang="fr-FR"/>
          </a:p>
        </p:txBody>
      </p:sp>
      <p:grpSp>
        <p:nvGrpSpPr>
          <p:cNvPr id="149522" name="Groupe 11"/>
          <p:cNvGrpSpPr>
            <a:grpSpLocks/>
          </p:cNvGrpSpPr>
          <p:nvPr/>
        </p:nvGrpSpPr>
        <p:grpSpPr bwMode="auto">
          <a:xfrm>
            <a:off x="0" y="0"/>
            <a:ext cx="9144000" cy="6858000"/>
            <a:chOff x="0" y="0"/>
            <a:chExt cx="9144000" cy="6858000"/>
          </a:xfrm>
        </p:grpSpPr>
        <p:grpSp>
          <p:nvGrpSpPr>
            <p:cNvPr id="149523" name="Groupe 11"/>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75000"/>
                      </a:schemeClr>
                    </a:solidFill>
                    <a:latin typeface="+mn-lt"/>
                  </a:rPr>
                  <a:t>Synchronisation de générateurs quasi-chaotiques</a:t>
                </a:r>
              </a:p>
              <a:p>
                <a:pPr algn="r" fontAlgn="auto">
                  <a:spcBef>
                    <a:spcPts val="0"/>
                  </a:spcBef>
                  <a:spcAft>
                    <a:spcPts val="0"/>
                  </a:spcAft>
                  <a:defRPr/>
                </a:pPr>
                <a:r>
                  <a:rPr lang="fr-FR" sz="1400" b="1" dirty="0">
                    <a:solidFill>
                      <a:schemeClr val="bg1"/>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49528"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4498975" cy="1384300"/>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 DCS-CDMA</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Implantation et efficacité de l’alignement de code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Conclusion</a:t>
              </a:r>
            </a:p>
            <a:p>
              <a:pPr fontAlgn="auto">
                <a:spcBef>
                  <a:spcPts val="0"/>
                </a:spcBef>
                <a:spcAft>
                  <a:spcPts val="0"/>
                </a:spcAft>
                <a:defRPr/>
              </a:pPr>
              <a:endParaRPr lang="fr-FR" sz="1400" dirty="0">
                <a:solidFill>
                  <a:schemeClr val="bg1">
                    <a:lumMod val="8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dirty="0">
                <a:solidFill>
                  <a:schemeClr val="bg1">
                    <a:lumMod val="8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2"/>
          <p:cNvSpPr txBox="1">
            <a:spLocks/>
          </p:cNvSpPr>
          <p:nvPr/>
        </p:nvSpPr>
        <p:spPr>
          <a:xfrm>
            <a:off x="993775" y="1493838"/>
            <a:ext cx="7772400" cy="1470025"/>
          </a:xfrm>
          <a:prstGeom prst="rect">
            <a:avLst/>
          </a:prstGeom>
        </p:spPr>
        <p:txBody>
          <a:bodyPr anchor="ctr">
            <a:normAutofit fontScale="92500" lnSpcReduction="20000"/>
          </a:bodyPr>
          <a:lstStyle/>
          <a:p>
            <a:pPr fontAlgn="auto">
              <a:spcBef>
                <a:spcPts val="0"/>
              </a:spcBef>
              <a:spcAft>
                <a:spcPts val="0"/>
              </a:spcAft>
              <a:defRPr/>
            </a:pPr>
            <a:r>
              <a:rPr lang="fr-FR" dirty="0">
                <a:solidFill>
                  <a:schemeClr val="tx2"/>
                </a:solidFill>
                <a:latin typeface="+mn-lt"/>
                <a:ea typeface="+mj-ea"/>
                <a:cs typeface="+mj-cs"/>
              </a:rPr>
              <a:t>Objectif: </a:t>
            </a:r>
          </a:p>
          <a:p>
            <a:pPr fontAlgn="auto">
              <a:spcBef>
                <a:spcPts val="0"/>
              </a:spcBef>
              <a:spcAft>
                <a:spcPts val="0"/>
              </a:spcAft>
              <a:defRPr/>
            </a:pPr>
            <a:endParaRPr lang="fr-FR" dirty="0">
              <a:solidFill>
                <a:schemeClr val="tx2"/>
              </a:solidFill>
              <a:latin typeface="+mn-lt"/>
              <a:ea typeface="+mj-ea"/>
              <a:cs typeface="+mj-cs"/>
            </a:endParaRPr>
          </a:p>
          <a:p>
            <a:pPr fontAlgn="auto">
              <a:spcBef>
                <a:spcPts val="0"/>
              </a:spcBef>
              <a:spcAft>
                <a:spcPts val="0"/>
              </a:spcAft>
              <a:buFont typeface="Arial" pitchFamily="34" charset="0"/>
              <a:buChar char="•"/>
              <a:defRPr/>
            </a:pPr>
            <a:r>
              <a:rPr lang="fr-FR" dirty="0">
                <a:solidFill>
                  <a:schemeClr val="tx2"/>
                </a:solidFill>
                <a:latin typeface="+mn-lt"/>
                <a:ea typeface="+mj-ea"/>
                <a:cs typeface="+mj-cs"/>
              </a:rPr>
              <a:t>Implanter différents générateurs de séquences chaotiques</a:t>
            </a:r>
          </a:p>
          <a:p>
            <a:pPr fontAlgn="auto">
              <a:spcBef>
                <a:spcPts val="0"/>
              </a:spcBef>
              <a:spcAft>
                <a:spcPts val="0"/>
              </a:spcAft>
              <a:buFont typeface="Arial" pitchFamily="34" charset="0"/>
              <a:buChar char="•"/>
              <a:defRPr/>
            </a:pPr>
            <a:r>
              <a:rPr lang="fr-FR" dirty="0">
                <a:solidFill>
                  <a:schemeClr val="tx2"/>
                </a:solidFill>
                <a:latin typeface="+mn-lt"/>
                <a:ea typeface="+mj-ea"/>
                <a:cs typeface="+mj-cs"/>
              </a:rPr>
              <a:t>Mesurer la « quantité de silicium » nécessaire à la réalisation</a:t>
            </a:r>
          </a:p>
          <a:p>
            <a:pPr fontAlgn="auto">
              <a:spcBef>
                <a:spcPts val="0"/>
              </a:spcBef>
              <a:spcAft>
                <a:spcPts val="0"/>
              </a:spcAft>
              <a:buFont typeface="Arial" pitchFamily="34" charset="0"/>
              <a:buChar char="•"/>
              <a:defRPr/>
            </a:pPr>
            <a:r>
              <a:rPr lang="fr-FR" dirty="0">
                <a:solidFill>
                  <a:schemeClr val="tx2"/>
                </a:solidFill>
                <a:latin typeface="+mn-lt"/>
                <a:ea typeface="+mj-ea"/>
                <a:cs typeface="+mj-cs"/>
              </a:rPr>
              <a:t>Mesurer l’efficacité des séquences produites dans un contexte de transmission </a:t>
            </a:r>
            <a:r>
              <a:rPr lang="fr-FR" dirty="0" err="1">
                <a:solidFill>
                  <a:schemeClr val="tx2"/>
                </a:solidFill>
                <a:latin typeface="+mn-lt"/>
                <a:ea typeface="+mj-ea"/>
                <a:cs typeface="+mj-cs"/>
              </a:rPr>
              <a:t>multi-utilisateur</a:t>
            </a:r>
            <a:r>
              <a:rPr lang="fr-FR" dirty="0">
                <a:solidFill>
                  <a:schemeClr val="tx2"/>
                </a:solidFill>
                <a:latin typeface="+mn-lt"/>
                <a:ea typeface="+mj-ea"/>
                <a:cs typeface="+mj-cs"/>
              </a:rPr>
              <a:t>.</a:t>
            </a:r>
          </a:p>
          <a:p>
            <a:pPr fontAlgn="auto">
              <a:spcBef>
                <a:spcPts val="0"/>
              </a:spcBef>
              <a:spcAft>
                <a:spcPts val="0"/>
              </a:spcAft>
              <a:buFont typeface="Arial" pitchFamily="34" charset="0"/>
              <a:buChar char="•"/>
              <a:defRPr/>
            </a:pPr>
            <a:endParaRPr lang="fr-FR" dirty="0">
              <a:solidFill>
                <a:schemeClr val="tx2"/>
              </a:solidFill>
              <a:latin typeface="+mn-lt"/>
              <a:ea typeface="+mj-ea"/>
              <a:cs typeface="+mj-cs"/>
            </a:endParaRPr>
          </a:p>
        </p:txBody>
      </p:sp>
      <p:sp>
        <p:nvSpPr>
          <p:cNvPr id="119" name="Titre 2"/>
          <p:cNvSpPr txBox="1">
            <a:spLocks/>
          </p:cNvSpPr>
          <p:nvPr/>
        </p:nvSpPr>
        <p:spPr>
          <a:xfrm>
            <a:off x="920750" y="3319463"/>
            <a:ext cx="7772400" cy="2336800"/>
          </a:xfrm>
          <a:prstGeom prst="rect">
            <a:avLst/>
          </a:prstGeom>
        </p:spPr>
        <p:txBody>
          <a:bodyPr anchor="ctr">
            <a:normAutofit/>
          </a:bodyPr>
          <a:lstStyle/>
          <a:p>
            <a:pPr fontAlgn="auto">
              <a:spcBef>
                <a:spcPts val="0"/>
              </a:spcBef>
              <a:spcAft>
                <a:spcPts val="0"/>
              </a:spcAft>
              <a:defRPr/>
            </a:pPr>
            <a:r>
              <a:rPr lang="fr-FR" dirty="0">
                <a:solidFill>
                  <a:schemeClr val="tx2"/>
                </a:solidFill>
                <a:latin typeface="+mn-lt"/>
                <a:ea typeface="+mj-ea"/>
                <a:cs typeface="+mj-cs"/>
              </a:rPr>
              <a:t>Le contexte du CDMA synchrone (de la station de base vers les terminaux)</a:t>
            </a:r>
          </a:p>
          <a:p>
            <a:pPr fontAlgn="auto">
              <a:spcBef>
                <a:spcPts val="0"/>
              </a:spcBef>
              <a:spcAft>
                <a:spcPts val="0"/>
              </a:spcAft>
              <a:defRPr/>
            </a:pPr>
            <a:endParaRPr lang="fr-FR" dirty="0">
              <a:solidFill>
                <a:schemeClr val="tx2"/>
              </a:solidFill>
              <a:latin typeface="+mn-lt"/>
              <a:ea typeface="+mj-ea"/>
              <a:cs typeface="+mj-cs"/>
            </a:endParaRPr>
          </a:p>
          <a:p>
            <a:pPr fontAlgn="auto">
              <a:spcBef>
                <a:spcPts val="0"/>
              </a:spcBef>
              <a:spcAft>
                <a:spcPts val="0"/>
              </a:spcAft>
              <a:defRPr/>
            </a:pPr>
            <a:r>
              <a:rPr lang="fr-FR" dirty="0">
                <a:solidFill>
                  <a:schemeClr val="tx2"/>
                </a:solidFill>
                <a:latin typeface="+mn-lt"/>
                <a:ea typeface="+mj-ea"/>
                <a:cs typeface="+mj-cs"/>
              </a:rPr>
              <a:t>Idée de </a:t>
            </a:r>
            <a:r>
              <a:rPr lang="fr-FR" dirty="0" err="1">
                <a:solidFill>
                  <a:schemeClr val="tx2"/>
                </a:solidFill>
                <a:latin typeface="+mn-lt"/>
                <a:ea typeface="+mj-ea"/>
                <a:cs typeface="+mj-cs"/>
              </a:rPr>
              <a:t>Jovic</a:t>
            </a:r>
            <a:r>
              <a:rPr lang="fr-FR" dirty="0">
                <a:solidFill>
                  <a:schemeClr val="tx2"/>
                </a:solidFill>
                <a:latin typeface="+mn-lt"/>
                <a:ea typeface="+mj-ea"/>
                <a:cs typeface="+mj-cs"/>
              </a:rPr>
              <a:t> : </a:t>
            </a:r>
          </a:p>
          <a:p>
            <a:pPr fontAlgn="auto">
              <a:spcBef>
                <a:spcPts val="0"/>
              </a:spcBef>
              <a:spcAft>
                <a:spcPts val="0"/>
              </a:spcAft>
              <a:defRPr/>
            </a:pPr>
            <a:endParaRPr lang="fr-FR" dirty="0">
              <a:solidFill>
                <a:schemeClr val="tx2"/>
              </a:solidFill>
              <a:latin typeface="+mn-lt"/>
              <a:ea typeface="+mj-ea"/>
              <a:cs typeface="+mj-cs"/>
            </a:endParaRPr>
          </a:p>
          <a:p>
            <a:pPr fontAlgn="auto">
              <a:spcBef>
                <a:spcPts val="0"/>
              </a:spcBef>
              <a:spcAft>
                <a:spcPts val="0"/>
              </a:spcAft>
              <a:buFont typeface="Arial" pitchFamily="34" charset="0"/>
              <a:buChar char="•"/>
              <a:defRPr/>
            </a:pPr>
            <a:r>
              <a:rPr lang="fr-FR" dirty="0">
                <a:solidFill>
                  <a:schemeClr val="tx2"/>
                </a:solidFill>
                <a:latin typeface="+mn-lt"/>
                <a:ea typeface="+mj-ea"/>
                <a:cs typeface="+mj-cs"/>
              </a:rPr>
              <a:t>Attribuer à chaque utilisateur une séquence chaotique  </a:t>
            </a:r>
            <a:r>
              <a:rPr lang="fr-FR" dirty="0" err="1">
                <a:solidFill>
                  <a:schemeClr val="tx2"/>
                </a:solidFill>
                <a:latin typeface="+mn-lt"/>
                <a:ea typeface="+mj-ea"/>
                <a:cs typeface="+mj-cs"/>
              </a:rPr>
              <a:t>multiniveaux</a:t>
            </a:r>
            <a:endParaRPr lang="fr-FR" dirty="0">
              <a:solidFill>
                <a:schemeClr val="tx2"/>
              </a:solidFill>
              <a:latin typeface="+mn-lt"/>
              <a:ea typeface="+mj-ea"/>
              <a:cs typeface="+mj-cs"/>
            </a:endParaRPr>
          </a:p>
          <a:p>
            <a:pPr fontAlgn="auto">
              <a:spcBef>
                <a:spcPts val="0"/>
              </a:spcBef>
              <a:spcAft>
                <a:spcPts val="0"/>
              </a:spcAft>
              <a:buFont typeface="Arial" pitchFamily="34" charset="0"/>
              <a:buChar char="•"/>
              <a:defRPr/>
            </a:pPr>
            <a:endParaRPr lang="fr-FR" dirty="0">
              <a:solidFill>
                <a:schemeClr val="tx2"/>
              </a:solidFill>
              <a:latin typeface="+mn-lt"/>
              <a:ea typeface="+mj-ea"/>
              <a:cs typeface="+mj-cs"/>
            </a:endParaRPr>
          </a:p>
          <a:p>
            <a:pPr fontAlgn="auto">
              <a:spcBef>
                <a:spcPts val="0"/>
              </a:spcBef>
              <a:spcAft>
                <a:spcPts val="0"/>
              </a:spcAft>
              <a:buFont typeface="Arial" pitchFamily="34" charset="0"/>
              <a:buChar char="•"/>
              <a:defRPr/>
            </a:pPr>
            <a:r>
              <a:rPr lang="fr-FR" dirty="0">
                <a:solidFill>
                  <a:schemeClr val="tx2"/>
                </a:solidFill>
                <a:latin typeface="+mn-lt"/>
                <a:ea typeface="+mj-ea"/>
                <a:cs typeface="+mj-cs"/>
              </a:rPr>
              <a:t>Utiliser une séquence binaire de Gold commune à tous les utilisateurs pour réaliser l’alignement de code et la poursuite.</a:t>
            </a:r>
          </a:p>
          <a:p>
            <a:pPr fontAlgn="auto">
              <a:spcBef>
                <a:spcPts val="0"/>
              </a:spcBef>
              <a:spcAft>
                <a:spcPts val="0"/>
              </a:spcAft>
              <a:buFont typeface="Arial" pitchFamily="34" charset="0"/>
              <a:buChar char="•"/>
              <a:defRPr/>
            </a:pPr>
            <a:endParaRPr lang="fr-FR" dirty="0">
              <a:solidFill>
                <a:schemeClr val="tx2"/>
              </a:solidFill>
              <a:latin typeface="+mn-lt"/>
              <a:ea typeface="+mj-ea"/>
              <a:cs typeface="+mj-cs"/>
            </a:endParaRPr>
          </a:p>
          <a:p>
            <a:pPr fontAlgn="auto">
              <a:spcBef>
                <a:spcPts val="0"/>
              </a:spcBef>
              <a:spcAft>
                <a:spcPts val="0"/>
              </a:spcAft>
              <a:buFont typeface="Arial" pitchFamily="34" charset="0"/>
              <a:buChar char="•"/>
              <a:defRPr/>
            </a:pPr>
            <a:endParaRPr lang="fr-FR" dirty="0">
              <a:solidFill>
                <a:schemeClr val="tx2"/>
              </a:solidFill>
              <a:latin typeface="+mn-lt"/>
              <a:ea typeface="+mj-ea"/>
              <a:cs typeface="+mj-cs"/>
            </a:endParaRPr>
          </a:p>
        </p:txBody>
      </p:sp>
      <p:sp>
        <p:nvSpPr>
          <p:cNvPr id="6" name="Espace réservé du numéro de diapositive 5"/>
          <p:cNvSpPr>
            <a:spLocks noGrp="1"/>
          </p:cNvSpPr>
          <p:nvPr>
            <p:ph type="sldNum" sz="quarter" idx="12"/>
          </p:nvPr>
        </p:nvSpPr>
        <p:spPr/>
        <p:txBody>
          <a:bodyPr/>
          <a:lstStyle/>
          <a:p>
            <a:pPr>
              <a:defRPr/>
            </a:pPr>
            <a:fld id="{2F934C51-070D-4D04-9E65-1812BEC3C106}" type="slidenum">
              <a:rPr lang="fr-FR"/>
              <a:pPr>
                <a:defRPr/>
              </a:pPr>
              <a:t>143</a:t>
            </a:fld>
            <a:endParaRPr lang="fr-FR"/>
          </a:p>
        </p:txBody>
      </p:sp>
      <p:grpSp>
        <p:nvGrpSpPr>
          <p:cNvPr id="150532" name="Groupe 9"/>
          <p:cNvGrpSpPr>
            <a:grpSpLocks/>
          </p:cNvGrpSpPr>
          <p:nvPr/>
        </p:nvGrpSpPr>
        <p:grpSpPr bwMode="auto">
          <a:xfrm>
            <a:off x="0" y="0"/>
            <a:ext cx="9144000" cy="6858000"/>
            <a:chOff x="0" y="0"/>
            <a:chExt cx="9144000" cy="6858000"/>
          </a:xfrm>
        </p:grpSpPr>
        <p:grpSp>
          <p:nvGrpSpPr>
            <p:cNvPr id="150533" name="Groupe 11"/>
            <p:cNvGrpSpPr>
              <a:grpSpLocks/>
            </p:cNvGrpSpPr>
            <p:nvPr/>
          </p:nvGrpSpPr>
          <p:grpSpPr bwMode="auto">
            <a:xfrm>
              <a:off x="0" y="0"/>
              <a:ext cx="9144000" cy="6858000"/>
              <a:chOff x="0" y="0"/>
              <a:chExt cx="9144000" cy="6858000"/>
            </a:xfrm>
          </p:grpSpPr>
          <p:sp>
            <p:nvSpPr>
              <p:cNvPr id="13" name="Rectangle 12"/>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4"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5" name="ZoneTexte 14"/>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75000"/>
                      </a:schemeClr>
                    </a:solidFill>
                    <a:latin typeface="+mn-lt"/>
                  </a:rPr>
                  <a:t>Synchronisation de générateurs quasi-chaotiques</a:t>
                </a:r>
              </a:p>
              <a:p>
                <a:pPr algn="r" fontAlgn="auto">
                  <a:spcBef>
                    <a:spcPts val="0"/>
                  </a:spcBef>
                  <a:spcAft>
                    <a:spcPts val="0"/>
                  </a:spcAft>
                  <a:defRPr/>
                </a:pPr>
                <a:r>
                  <a:rPr lang="fr-FR" sz="1400" b="1" dirty="0">
                    <a:solidFill>
                      <a:schemeClr val="bg1"/>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50538"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2" name="ZoneTexte 11"/>
            <p:cNvSpPr txBox="1"/>
            <p:nvPr/>
          </p:nvSpPr>
          <p:spPr>
            <a:xfrm>
              <a:off x="4645025" y="0"/>
              <a:ext cx="4498975" cy="1384300"/>
            </a:xfrm>
            <a:prstGeom prst="rect">
              <a:avLst/>
            </a:prstGeom>
            <a:noFill/>
          </p:spPr>
          <p:txBody>
            <a:bodyPr>
              <a:spAutoFit/>
            </a:bodyPr>
            <a:lstStyle/>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Contexte : DCS-CDMA</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Implantation et efficacité de l’alignement de code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Conclusion</a:t>
              </a:r>
            </a:p>
            <a:p>
              <a:pPr fontAlgn="auto">
                <a:spcBef>
                  <a:spcPts val="0"/>
                </a:spcBef>
                <a:spcAft>
                  <a:spcPts val="0"/>
                </a:spcAft>
                <a:defRPr/>
              </a:pPr>
              <a:endParaRPr lang="fr-FR" sz="1400" dirty="0">
                <a:solidFill>
                  <a:schemeClr val="bg1">
                    <a:lumMod val="8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dirty="0">
                <a:solidFill>
                  <a:schemeClr val="bg1">
                    <a:lumMod val="8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re 2"/>
          <p:cNvSpPr txBox="1">
            <a:spLocks/>
          </p:cNvSpPr>
          <p:nvPr/>
        </p:nvSpPr>
        <p:spPr bwMode="auto">
          <a:xfrm>
            <a:off x="592138" y="544513"/>
            <a:ext cx="7772400" cy="1470025"/>
          </a:xfrm>
          <a:prstGeom prst="rect">
            <a:avLst/>
          </a:prstGeom>
          <a:noFill/>
          <a:ln w="9525">
            <a:noFill/>
            <a:miter lim="800000"/>
            <a:headEnd/>
            <a:tailEnd/>
          </a:ln>
        </p:spPr>
        <p:txBody>
          <a:bodyPr anchor="ctr"/>
          <a:lstStyle/>
          <a:p>
            <a:r>
              <a:rPr lang="fr-FR">
                <a:solidFill>
                  <a:schemeClr val="tx2"/>
                </a:solidFill>
                <a:latin typeface="Calibri" pitchFamily="34" charset="0"/>
              </a:rPr>
              <a:t>Schéma proposé par Jovic (2007) pour une liaison DCS-CDMA synchrone</a:t>
            </a:r>
          </a:p>
        </p:txBody>
      </p:sp>
      <p:sp>
        <p:nvSpPr>
          <p:cNvPr id="25" name="Rectangle à coins arrondis 24"/>
          <p:cNvSpPr/>
          <p:nvPr/>
        </p:nvSpPr>
        <p:spPr>
          <a:xfrm>
            <a:off x="373063" y="2895600"/>
            <a:ext cx="2263775" cy="51117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sz="1200" dirty="0"/>
              <a:t>Signal d’information binaire</a:t>
            </a:r>
          </a:p>
          <a:p>
            <a:pPr algn="ctr" fontAlgn="auto">
              <a:spcBef>
                <a:spcPts val="0"/>
              </a:spcBef>
              <a:spcAft>
                <a:spcPts val="0"/>
              </a:spcAft>
              <a:defRPr/>
            </a:pPr>
            <a:r>
              <a:rPr lang="fr-FR" sz="1200" dirty="0"/>
              <a:t>de l’utilisateur 1</a:t>
            </a:r>
          </a:p>
        </p:txBody>
      </p:sp>
      <p:grpSp>
        <p:nvGrpSpPr>
          <p:cNvPr id="151555" name="Groupe 31"/>
          <p:cNvGrpSpPr>
            <a:grpSpLocks/>
          </p:cNvGrpSpPr>
          <p:nvPr/>
        </p:nvGrpSpPr>
        <p:grpSpPr bwMode="auto">
          <a:xfrm>
            <a:off x="3643313" y="2932113"/>
            <a:ext cx="428625" cy="428625"/>
            <a:chOff x="3714744" y="3714752"/>
            <a:chExt cx="428628" cy="428628"/>
          </a:xfrm>
        </p:grpSpPr>
        <p:sp>
          <p:nvSpPr>
            <p:cNvPr id="26" name="Ellipse 25"/>
            <p:cNvSpPr/>
            <p:nvPr/>
          </p:nvSpPr>
          <p:spPr>
            <a:xfrm>
              <a:off x="3714744" y="3714752"/>
              <a:ext cx="428628" cy="428628"/>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cxnSp>
          <p:nvCxnSpPr>
            <p:cNvPr id="28" name="Connecteur droit 27"/>
            <p:cNvCxnSpPr>
              <a:stCxn id="26" idx="7"/>
              <a:endCxn id="26" idx="3"/>
            </p:cNvCxnSpPr>
            <p:nvPr/>
          </p:nvCxnSpPr>
          <p:spPr>
            <a:xfrm rot="16200000" flipH="1" flipV="1">
              <a:off x="3778244" y="3778252"/>
              <a:ext cx="301627" cy="30162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p:cNvCxnSpPr>
              <a:stCxn id="26" idx="1"/>
              <a:endCxn id="26" idx="5"/>
            </p:cNvCxnSpPr>
            <p:nvPr/>
          </p:nvCxnSpPr>
          <p:spPr>
            <a:xfrm rot="16200000" flipH="1">
              <a:off x="3778244" y="3778252"/>
              <a:ext cx="301627" cy="30162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Rectangle à coins arrondis 30"/>
          <p:cNvSpPr/>
          <p:nvPr/>
        </p:nvSpPr>
        <p:spPr>
          <a:xfrm>
            <a:off x="3178175" y="3698875"/>
            <a:ext cx="1357313" cy="642938"/>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sz="1200" dirty="0"/>
              <a:t>Générateur chaotique 1</a:t>
            </a:r>
          </a:p>
        </p:txBody>
      </p:sp>
      <p:cxnSp>
        <p:nvCxnSpPr>
          <p:cNvPr id="34" name="Connecteur droit avec flèche 33"/>
          <p:cNvCxnSpPr>
            <a:stCxn id="31" idx="0"/>
          </p:cNvCxnSpPr>
          <p:nvPr/>
        </p:nvCxnSpPr>
        <p:spPr>
          <a:xfrm rot="5400000" flipH="1" flipV="1">
            <a:off x="3687763" y="3529013"/>
            <a:ext cx="338137" cy="158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8" name="Connecteur droit avec flèche 37"/>
          <p:cNvCxnSpPr>
            <a:stCxn id="25" idx="3"/>
          </p:cNvCxnSpPr>
          <p:nvPr/>
        </p:nvCxnSpPr>
        <p:spPr>
          <a:xfrm>
            <a:off x="2636838" y="3151188"/>
            <a:ext cx="1022350" cy="158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9" name="Rectangle à coins arrondis 38"/>
          <p:cNvSpPr/>
          <p:nvPr/>
        </p:nvSpPr>
        <p:spPr>
          <a:xfrm>
            <a:off x="409575" y="4976813"/>
            <a:ext cx="2263775" cy="51117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sz="1200" dirty="0"/>
              <a:t>Signal d’information binaire</a:t>
            </a:r>
          </a:p>
          <a:p>
            <a:pPr algn="ctr" fontAlgn="auto">
              <a:spcBef>
                <a:spcPts val="0"/>
              </a:spcBef>
              <a:spcAft>
                <a:spcPts val="0"/>
              </a:spcAft>
              <a:defRPr/>
            </a:pPr>
            <a:r>
              <a:rPr lang="fr-FR" sz="1200" dirty="0"/>
              <a:t>de l’utilisateur N</a:t>
            </a:r>
          </a:p>
        </p:txBody>
      </p:sp>
      <p:grpSp>
        <p:nvGrpSpPr>
          <p:cNvPr id="151560" name="Groupe 39"/>
          <p:cNvGrpSpPr>
            <a:grpSpLocks/>
          </p:cNvGrpSpPr>
          <p:nvPr/>
        </p:nvGrpSpPr>
        <p:grpSpPr bwMode="auto">
          <a:xfrm>
            <a:off x="3679825" y="5013325"/>
            <a:ext cx="428625" cy="428625"/>
            <a:chOff x="3714744" y="3714752"/>
            <a:chExt cx="428628" cy="428628"/>
          </a:xfrm>
        </p:grpSpPr>
        <p:sp>
          <p:nvSpPr>
            <p:cNvPr id="41" name="Ellipse 40"/>
            <p:cNvSpPr/>
            <p:nvPr/>
          </p:nvSpPr>
          <p:spPr>
            <a:xfrm>
              <a:off x="3714744" y="3714752"/>
              <a:ext cx="428628" cy="428628"/>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cxnSp>
          <p:nvCxnSpPr>
            <p:cNvPr id="42" name="Connecteur droit 41"/>
            <p:cNvCxnSpPr>
              <a:stCxn id="41" idx="7"/>
              <a:endCxn id="41" idx="3"/>
            </p:cNvCxnSpPr>
            <p:nvPr/>
          </p:nvCxnSpPr>
          <p:spPr>
            <a:xfrm rot="16200000" flipH="1" flipV="1">
              <a:off x="3778244" y="3778252"/>
              <a:ext cx="301627" cy="3016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p:cNvCxnSpPr>
              <a:stCxn id="41" idx="1"/>
              <a:endCxn id="41" idx="5"/>
            </p:cNvCxnSpPr>
            <p:nvPr/>
          </p:nvCxnSpPr>
          <p:spPr>
            <a:xfrm rot="16200000" flipH="1">
              <a:off x="3778244" y="3778252"/>
              <a:ext cx="301627" cy="301627"/>
            </a:xfrm>
            <a:prstGeom prst="line">
              <a:avLst/>
            </a:prstGeom>
          </p:spPr>
          <p:style>
            <a:lnRef idx="1">
              <a:schemeClr val="accent1"/>
            </a:lnRef>
            <a:fillRef idx="0">
              <a:schemeClr val="accent1"/>
            </a:fillRef>
            <a:effectRef idx="0">
              <a:schemeClr val="accent1"/>
            </a:effectRef>
            <a:fontRef idx="minor">
              <a:schemeClr val="tx1"/>
            </a:fontRef>
          </p:style>
        </p:cxnSp>
      </p:grpSp>
      <p:sp>
        <p:nvSpPr>
          <p:cNvPr id="44" name="Rectangle à coins arrondis 43"/>
          <p:cNvSpPr/>
          <p:nvPr/>
        </p:nvSpPr>
        <p:spPr>
          <a:xfrm>
            <a:off x="3214688" y="5889625"/>
            <a:ext cx="1357312" cy="642938"/>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sz="1200" dirty="0"/>
              <a:t>Générateur chaotique N</a:t>
            </a:r>
          </a:p>
        </p:txBody>
      </p:sp>
      <p:cxnSp>
        <p:nvCxnSpPr>
          <p:cNvPr id="45" name="Connecteur droit avec flèche 44"/>
          <p:cNvCxnSpPr>
            <a:stCxn id="44" idx="0"/>
          </p:cNvCxnSpPr>
          <p:nvPr/>
        </p:nvCxnSpPr>
        <p:spPr>
          <a:xfrm rot="5400000" flipH="1" flipV="1">
            <a:off x="3669506" y="5664994"/>
            <a:ext cx="447675"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6" name="Connecteur droit avec flèche 45"/>
          <p:cNvCxnSpPr>
            <a:stCxn id="39" idx="3"/>
          </p:cNvCxnSpPr>
          <p:nvPr/>
        </p:nvCxnSpPr>
        <p:spPr>
          <a:xfrm>
            <a:off x="2673350" y="5232400"/>
            <a:ext cx="102235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151564" name="Groupe 52"/>
          <p:cNvGrpSpPr>
            <a:grpSpLocks/>
          </p:cNvGrpSpPr>
          <p:nvPr/>
        </p:nvGrpSpPr>
        <p:grpSpPr bwMode="auto">
          <a:xfrm rot="2742119">
            <a:off x="5916613" y="4100513"/>
            <a:ext cx="428625" cy="428625"/>
            <a:chOff x="3714744" y="3714752"/>
            <a:chExt cx="428628" cy="428628"/>
          </a:xfrm>
        </p:grpSpPr>
        <p:sp>
          <p:nvSpPr>
            <p:cNvPr id="54" name="Ellipse 53"/>
            <p:cNvSpPr/>
            <p:nvPr/>
          </p:nvSpPr>
          <p:spPr>
            <a:xfrm>
              <a:off x="3714744" y="3714752"/>
              <a:ext cx="428628" cy="428628"/>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fr-FR"/>
            </a:p>
          </p:txBody>
        </p:sp>
        <p:cxnSp>
          <p:nvCxnSpPr>
            <p:cNvPr id="55" name="Connecteur droit 54"/>
            <p:cNvCxnSpPr>
              <a:stCxn id="54" idx="7"/>
              <a:endCxn id="54" idx="3"/>
            </p:cNvCxnSpPr>
            <p:nvPr/>
          </p:nvCxnSpPr>
          <p:spPr>
            <a:xfrm rot="16200000" flipH="1" flipV="1">
              <a:off x="3778244" y="3778252"/>
              <a:ext cx="301627" cy="3016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cteur droit 55"/>
            <p:cNvCxnSpPr>
              <a:stCxn id="54" idx="1"/>
              <a:endCxn id="54" idx="5"/>
            </p:cNvCxnSpPr>
            <p:nvPr/>
          </p:nvCxnSpPr>
          <p:spPr>
            <a:xfrm rot="16200000" flipH="1">
              <a:off x="3778244" y="3778252"/>
              <a:ext cx="301627" cy="30162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1" name="Connecteur droit avec flèche 60"/>
          <p:cNvCxnSpPr/>
          <p:nvPr/>
        </p:nvCxnSpPr>
        <p:spPr>
          <a:xfrm rot="16200000" flipH="1">
            <a:off x="5027613" y="3206750"/>
            <a:ext cx="1009650" cy="89852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4" name="Connecteur droit 63"/>
          <p:cNvCxnSpPr/>
          <p:nvPr/>
        </p:nvCxnSpPr>
        <p:spPr>
          <a:xfrm>
            <a:off x="4071938" y="3146425"/>
            <a:ext cx="1011237" cy="4763"/>
          </a:xfrm>
          <a:prstGeom prst="line">
            <a:avLst/>
          </a:prstGeom>
        </p:spPr>
        <p:style>
          <a:lnRef idx="3">
            <a:schemeClr val="accent6"/>
          </a:lnRef>
          <a:fillRef idx="0">
            <a:schemeClr val="accent6"/>
          </a:fillRef>
          <a:effectRef idx="2">
            <a:schemeClr val="accent6"/>
          </a:effectRef>
          <a:fontRef idx="minor">
            <a:schemeClr val="tx1"/>
          </a:fontRef>
        </p:style>
      </p:cxnSp>
      <p:cxnSp>
        <p:nvCxnSpPr>
          <p:cNvPr id="69" name="Connecteur droit 68"/>
          <p:cNvCxnSpPr/>
          <p:nvPr/>
        </p:nvCxnSpPr>
        <p:spPr>
          <a:xfrm>
            <a:off x="4097338" y="5232400"/>
            <a:ext cx="985837"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70" name="Connecteur droit avec flèche 69"/>
          <p:cNvCxnSpPr/>
          <p:nvPr/>
        </p:nvCxnSpPr>
        <p:spPr>
          <a:xfrm flipV="1">
            <a:off x="5083175" y="4464050"/>
            <a:ext cx="893763" cy="76835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5" name="Connecteur droit avec flèche 74"/>
          <p:cNvCxnSpPr/>
          <p:nvPr/>
        </p:nvCxnSpPr>
        <p:spPr>
          <a:xfrm>
            <a:off x="6324600" y="4319588"/>
            <a:ext cx="1058863" cy="158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3" name="Connecteur droit 82"/>
          <p:cNvCxnSpPr/>
          <p:nvPr/>
        </p:nvCxnSpPr>
        <p:spPr>
          <a:xfrm rot="5400000">
            <a:off x="1149350" y="4367213"/>
            <a:ext cx="709613" cy="1587"/>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87" name="Connecteur droit 86"/>
          <p:cNvCxnSpPr/>
          <p:nvPr/>
        </p:nvCxnSpPr>
        <p:spPr>
          <a:xfrm>
            <a:off x="482600" y="3794125"/>
            <a:ext cx="365125" cy="1588"/>
          </a:xfrm>
          <a:prstGeom prst="line">
            <a:avLst/>
          </a:prstGeom>
        </p:spPr>
        <p:style>
          <a:lnRef idx="3">
            <a:schemeClr val="dk1"/>
          </a:lnRef>
          <a:fillRef idx="0">
            <a:schemeClr val="dk1"/>
          </a:fillRef>
          <a:effectRef idx="2">
            <a:schemeClr val="dk1"/>
          </a:effectRef>
          <a:fontRef idx="minor">
            <a:schemeClr val="tx1"/>
          </a:fontRef>
        </p:style>
      </p:cxnSp>
      <p:cxnSp>
        <p:nvCxnSpPr>
          <p:cNvPr id="89" name="Connecteur droit 88"/>
          <p:cNvCxnSpPr/>
          <p:nvPr/>
        </p:nvCxnSpPr>
        <p:spPr>
          <a:xfrm rot="5400000" flipH="1" flipV="1">
            <a:off x="719138" y="3667125"/>
            <a:ext cx="255588" cy="1587"/>
          </a:xfrm>
          <a:prstGeom prst="line">
            <a:avLst/>
          </a:prstGeom>
        </p:spPr>
        <p:style>
          <a:lnRef idx="3">
            <a:schemeClr val="dk1"/>
          </a:lnRef>
          <a:fillRef idx="0">
            <a:schemeClr val="dk1"/>
          </a:fillRef>
          <a:effectRef idx="2">
            <a:schemeClr val="dk1"/>
          </a:effectRef>
          <a:fontRef idx="minor">
            <a:schemeClr val="tx1"/>
          </a:fontRef>
        </p:style>
      </p:cxnSp>
      <p:cxnSp>
        <p:nvCxnSpPr>
          <p:cNvPr id="90" name="Connecteur droit 89"/>
          <p:cNvCxnSpPr/>
          <p:nvPr/>
        </p:nvCxnSpPr>
        <p:spPr>
          <a:xfrm>
            <a:off x="847725" y="3538538"/>
            <a:ext cx="365125" cy="1587"/>
          </a:xfrm>
          <a:prstGeom prst="line">
            <a:avLst/>
          </a:prstGeom>
        </p:spPr>
        <p:style>
          <a:lnRef idx="3">
            <a:schemeClr val="dk1"/>
          </a:lnRef>
          <a:fillRef idx="0">
            <a:schemeClr val="dk1"/>
          </a:fillRef>
          <a:effectRef idx="2">
            <a:schemeClr val="dk1"/>
          </a:effectRef>
          <a:fontRef idx="minor">
            <a:schemeClr val="tx1"/>
          </a:fontRef>
        </p:style>
      </p:cxnSp>
      <p:cxnSp>
        <p:nvCxnSpPr>
          <p:cNvPr id="91" name="Connecteur droit 90"/>
          <p:cNvCxnSpPr/>
          <p:nvPr/>
        </p:nvCxnSpPr>
        <p:spPr>
          <a:xfrm rot="5400000" flipH="1" flipV="1">
            <a:off x="1085850" y="3665538"/>
            <a:ext cx="255587" cy="1588"/>
          </a:xfrm>
          <a:prstGeom prst="line">
            <a:avLst/>
          </a:prstGeom>
        </p:spPr>
        <p:style>
          <a:lnRef idx="3">
            <a:schemeClr val="dk1"/>
          </a:lnRef>
          <a:fillRef idx="0">
            <a:schemeClr val="dk1"/>
          </a:fillRef>
          <a:effectRef idx="2">
            <a:schemeClr val="dk1"/>
          </a:effectRef>
          <a:fontRef idx="minor">
            <a:schemeClr val="tx1"/>
          </a:fontRef>
        </p:style>
      </p:cxnSp>
      <p:cxnSp>
        <p:nvCxnSpPr>
          <p:cNvPr id="92" name="Connecteur droit 91"/>
          <p:cNvCxnSpPr/>
          <p:nvPr/>
        </p:nvCxnSpPr>
        <p:spPr>
          <a:xfrm>
            <a:off x="1212850" y="3794125"/>
            <a:ext cx="730250" cy="1588"/>
          </a:xfrm>
          <a:prstGeom prst="line">
            <a:avLst/>
          </a:prstGeom>
        </p:spPr>
        <p:style>
          <a:lnRef idx="3">
            <a:schemeClr val="dk1"/>
          </a:lnRef>
          <a:fillRef idx="0">
            <a:schemeClr val="dk1"/>
          </a:fillRef>
          <a:effectRef idx="2">
            <a:schemeClr val="dk1"/>
          </a:effectRef>
          <a:fontRef idx="minor">
            <a:schemeClr val="tx1"/>
          </a:fontRef>
        </p:style>
      </p:cxnSp>
      <p:cxnSp>
        <p:nvCxnSpPr>
          <p:cNvPr id="95" name="Connecteur droit 94"/>
          <p:cNvCxnSpPr/>
          <p:nvPr/>
        </p:nvCxnSpPr>
        <p:spPr>
          <a:xfrm rot="5400000" flipH="1" flipV="1">
            <a:off x="1814513" y="3667125"/>
            <a:ext cx="255588" cy="1587"/>
          </a:xfrm>
          <a:prstGeom prst="line">
            <a:avLst/>
          </a:prstGeom>
        </p:spPr>
        <p:style>
          <a:lnRef idx="3">
            <a:schemeClr val="dk1"/>
          </a:lnRef>
          <a:fillRef idx="0">
            <a:schemeClr val="dk1"/>
          </a:fillRef>
          <a:effectRef idx="2">
            <a:schemeClr val="dk1"/>
          </a:effectRef>
          <a:fontRef idx="minor">
            <a:schemeClr val="tx1"/>
          </a:fontRef>
        </p:style>
      </p:cxnSp>
      <p:cxnSp>
        <p:nvCxnSpPr>
          <p:cNvPr id="96" name="Connecteur droit 95"/>
          <p:cNvCxnSpPr/>
          <p:nvPr/>
        </p:nvCxnSpPr>
        <p:spPr>
          <a:xfrm>
            <a:off x="1943100" y="3538538"/>
            <a:ext cx="365125" cy="1587"/>
          </a:xfrm>
          <a:prstGeom prst="line">
            <a:avLst/>
          </a:prstGeom>
        </p:spPr>
        <p:style>
          <a:lnRef idx="3">
            <a:schemeClr val="dk1"/>
          </a:lnRef>
          <a:fillRef idx="0">
            <a:schemeClr val="dk1"/>
          </a:fillRef>
          <a:effectRef idx="2">
            <a:schemeClr val="dk1"/>
          </a:effectRef>
          <a:fontRef idx="minor">
            <a:schemeClr val="tx1"/>
          </a:fontRef>
        </p:style>
      </p:cxnSp>
      <p:cxnSp>
        <p:nvCxnSpPr>
          <p:cNvPr id="97" name="Connecteur droit 96"/>
          <p:cNvCxnSpPr/>
          <p:nvPr/>
        </p:nvCxnSpPr>
        <p:spPr>
          <a:xfrm rot="5400000" flipH="1" flipV="1">
            <a:off x="2181225" y="3665538"/>
            <a:ext cx="255587" cy="1588"/>
          </a:xfrm>
          <a:prstGeom prst="line">
            <a:avLst/>
          </a:prstGeom>
        </p:spPr>
        <p:style>
          <a:lnRef idx="3">
            <a:schemeClr val="dk1"/>
          </a:lnRef>
          <a:fillRef idx="0">
            <a:schemeClr val="dk1"/>
          </a:fillRef>
          <a:effectRef idx="2">
            <a:schemeClr val="dk1"/>
          </a:effectRef>
          <a:fontRef idx="minor">
            <a:schemeClr val="tx1"/>
          </a:fontRef>
        </p:style>
      </p:cxnSp>
      <p:cxnSp>
        <p:nvCxnSpPr>
          <p:cNvPr id="98" name="Connecteur droit 97"/>
          <p:cNvCxnSpPr/>
          <p:nvPr/>
        </p:nvCxnSpPr>
        <p:spPr>
          <a:xfrm>
            <a:off x="592138" y="5838825"/>
            <a:ext cx="219075" cy="0"/>
          </a:xfrm>
          <a:prstGeom prst="line">
            <a:avLst/>
          </a:prstGeom>
        </p:spPr>
        <p:style>
          <a:lnRef idx="3">
            <a:schemeClr val="dk1"/>
          </a:lnRef>
          <a:fillRef idx="0">
            <a:schemeClr val="dk1"/>
          </a:fillRef>
          <a:effectRef idx="2">
            <a:schemeClr val="dk1"/>
          </a:effectRef>
          <a:fontRef idx="minor">
            <a:schemeClr val="tx1"/>
          </a:fontRef>
        </p:style>
      </p:cxnSp>
      <p:cxnSp>
        <p:nvCxnSpPr>
          <p:cNvPr id="99" name="Connecteur droit 98"/>
          <p:cNvCxnSpPr/>
          <p:nvPr/>
        </p:nvCxnSpPr>
        <p:spPr>
          <a:xfrm rot="5400000" flipH="1" flipV="1">
            <a:off x="684213" y="5710238"/>
            <a:ext cx="255587" cy="1587"/>
          </a:xfrm>
          <a:prstGeom prst="line">
            <a:avLst/>
          </a:prstGeom>
        </p:spPr>
        <p:style>
          <a:lnRef idx="3">
            <a:schemeClr val="dk1"/>
          </a:lnRef>
          <a:fillRef idx="0">
            <a:schemeClr val="dk1"/>
          </a:fillRef>
          <a:effectRef idx="2">
            <a:schemeClr val="dk1"/>
          </a:effectRef>
          <a:fontRef idx="minor">
            <a:schemeClr val="tx1"/>
          </a:fontRef>
        </p:style>
      </p:cxnSp>
      <p:cxnSp>
        <p:nvCxnSpPr>
          <p:cNvPr id="100" name="Connecteur droit 99"/>
          <p:cNvCxnSpPr/>
          <p:nvPr/>
        </p:nvCxnSpPr>
        <p:spPr>
          <a:xfrm>
            <a:off x="811213" y="5583238"/>
            <a:ext cx="511175" cy="1587"/>
          </a:xfrm>
          <a:prstGeom prst="line">
            <a:avLst/>
          </a:prstGeom>
        </p:spPr>
        <p:style>
          <a:lnRef idx="3">
            <a:schemeClr val="dk1"/>
          </a:lnRef>
          <a:fillRef idx="0">
            <a:schemeClr val="dk1"/>
          </a:fillRef>
          <a:effectRef idx="2">
            <a:schemeClr val="dk1"/>
          </a:effectRef>
          <a:fontRef idx="minor">
            <a:schemeClr val="tx1"/>
          </a:fontRef>
        </p:style>
      </p:cxnSp>
      <p:cxnSp>
        <p:nvCxnSpPr>
          <p:cNvPr id="101" name="Connecteur droit 100"/>
          <p:cNvCxnSpPr/>
          <p:nvPr/>
        </p:nvCxnSpPr>
        <p:spPr>
          <a:xfrm rot="5400000" flipH="1" flipV="1">
            <a:off x="1195388" y="5710238"/>
            <a:ext cx="255587" cy="1587"/>
          </a:xfrm>
          <a:prstGeom prst="line">
            <a:avLst/>
          </a:prstGeom>
        </p:spPr>
        <p:style>
          <a:lnRef idx="3">
            <a:schemeClr val="dk1"/>
          </a:lnRef>
          <a:fillRef idx="0">
            <a:schemeClr val="dk1"/>
          </a:fillRef>
          <a:effectRef idx="2">
            <a:schemeClr val="dk1"/>
          </a:effectRef>
          <a:fontRef idx="minor">
            <a:schemeClr val="tx1"/>
          </a:fontRef>
        </p:style>
      </p:cxnSp>
      <p:cxnSp>
        <p:nvCxnSpPr>
          <p:cNvPr id="102" name="Connecteur droit 101"/>
          <p:cNvCxnSpPr/>
          <p:nvPr/>
        </p:nvCxnSpPr>
        <p:spPr>
          <a:xfrm>
            <a:off x="1322388" y="5838825"/>
            <a:ext cx="401637" cy="0"/>
          </a:xfrm>
          <a:prstGeom prst="line">
            <a:avLst/>
          </a:prstGeom>
        </p:spPr>
        <p:style>
          <a:lnRef idx="3">
            <a:schemeClr val="dk1"/>
          </a:lnRef>
          <a:fillRef idx="0">
            <a:schemeClr val="dk1"/>
          </a:fillRef>
          <a:effectRef idx="2">
            <a:schemeClr val="dk1"/>
          </a:effectRef>
          <a:fontRef idx="minor">
            <a:schemeClr val="tx1"/>
          </a:fontRef>
        </p:style>
      </p:cxnSp>
      <p:cxnSp>
        <p:nvCxnSpPr>
          <p:cNvPr id="104" name="Connecteur droit 103"/>
          <p:cNvCxnSpPr/>
          <p:nvPr/>
        </p:nvCxnSpPr>
        <p:spPr>
          <a:xfrm rot="16200000" flipV="1">
            <a:off x="1596231" y="5711032"/>
            <a:ext cx="255587" cy="0"/>
          </a:xfrm>
          <a:prstGeom prst="line">
            <a:avLst/>
          </a:prstGeom>
        </p:spPr>
        <p:style>
          <a:lnRef idx="3">
            <a:schemeClr val="dk1"/>
          </a:lnRef>
          <a:fillRef idx="0">
            <a:schemeClr val="dk1"/>
          </a:fillRef>
          <a:effectRef idx="2">
            <a:schemeClr val="dk1"/>
          </a:effectRef>
          <a:fontRef idx="minor">
            <a:schemeClr val="tx1"/>
          </a:fontRef>
        </p:style>
      </p:cxnSp>
      <p:cxnSp>
        <p:nvCxnSpPr>
          <p:cNvPr id="105" name="Connecteur droit 104"/>
          <p:cNvCxnSpPr/>
          <p:nvPr/>
        </p:nvCxnSpPr>
        <p:spPr>
          <a:xfrm>
            <a:off x="1724025" y="5583238"/>
            <a:ext cx="693738" cy="1587"/>
          </a:xfrm>
          <a:prstGeom prst="line">
            <a:avLst/>
          </a:prstGeom>
        </p:spPr>
        <p:style>
          <a:lnRef idx="3">
            <a:schemeClr val="dk1"/>
          </a:lnRef>
          <a:fillRef idx="0">
            <a:schemeClr val="dk1"/>
          </a:fillRef>
          <a:effectRef idx="2">
            <a:schemeClr val="dk1"/>
          </a:effectRef>
          <a:fontRef idx="minor">
            <a:schemeClr val="tx1"/>
          </a:fontRef>
        </p:style>
      </p:cxnSp>
      <p:cxnSp>
        <p:nvCxnSpPr>
          <p:cNvPr id="106" name="Connecteur droit 105"/>
          <p:cNvCxnSpPr/>
          <p:nvPr/>
        </p:nvCxnSpPr>
        <p:spPr>
          <a:xfrm rot="5400000" flipH="1" flipV="1">
            <a:off x="2290763" y="5710238"/>
            <a:ext cx="255587" cy="1587"/>
          </a:xfrm>
          <a:prstGeom prst="line">
            <a:avLst/>
          </a:prstGeom>
        </p:spPr>
        <p:style>
          <a:lnRef idx="3">
            <a:schemeClr val="dk1"/>
          </a:lnRef>
          <a:fillRef idx="0">
            <a:schemeClr val="dk1"/>
          </a:fillRef>
          <a:effectRef idx="2">
            <a:schemeClr val="dk1"/>
          </a:effectRef>
          <a:fontRef idx="minor">
            <a:schemeClr val="tx1"/>
          </a:fontRef>
        </p:style>
      </p:cxnSp>
      <p:cxnSp>
        <p:nvCxnSpPr>
          <p:cNvPr id="115" name="Connecteur droit 114"/>
          <p:cNvCxnSpPr/>
          <p:nvPr/>
        </p:nvCxnSpPr>
        <p:spPr>
          <a:xfrm rot="5400000" flipH="1" flipV="1">
            <a:off x="2874963" y="3570288"/>
            <a:ext cx="255587"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6" name="Connecteur droit 115"/>
          <p:cNvCxnSpPr/>
          <p:nvPr/>
        </p:nvCxnSpPr>
        <p:spPr>
          <a:xfrm rot="5400000" flipH="1" flipV="1">
            <a:off x="2947988" y="3570288"/>
            <a:ext cx="255587"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18" name="Connecteur droit 117"/>
          <p:cNvCxnSpPr/>
          <p:nvPr/>
        </p:nvCxnSpPr>
        <p:spPr>
          <a:xfrm>
            <a:off x="3001963" y="3443288"/>
            <a:ext cx="73025"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20" name="Connecteur droit 119"/>
          <p:cNvCxnSpPr/>
          <p:nvPr/>
        </p:nvCxnSpPr>
        <p:spPr>
          <a:xfrm>
            <a:off x="3074988" y="3698875"/>
            <a:ext cx="73025"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22" name="Connecteur droit 121"/>
          <p:cNvCxnSpPr/>
          <p:nvPr/>
        </p:nvCxnSpPr>
        <p:spPr>
          <a:xfrm rot="5400000" flipH="1" flipV="1">
            <a:off x="2982912" y="3535363"/>
            <a:ext cx="328613"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23" name="Connecteur droit 122"/>
          <p:cNvCxnSpPr/>
          <p:nvPr/>
        </p:nvCxnSpPr>
        <p:spPr>
          <a:xfrm rot="5400000" flipH="1" flipV="1">
            <a:off x="3075782" y="3515519"/>
            <a:ext cx="292100"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24" name="Connecteur droit 123"/>
          <p:cNvCxnSpPr/>
          <p:nvPr/>
        </p:nvCxnSpPr>
        <p:spPr>
          <a:xfrm>
            <a:off x="3148013" y="3370263"/>
            <a:ext cx="73025"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25" name="Connecteur droit 124"/>
          <p:cNvCxnSpPr/>
          <p:nvPr/>
        </p:nvCxnSpPr>
        <p:spPr>
          <a:xfrm>
            <a:off x="3221038" y="3662363"/>
            <a:ext cx="73025"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26" name="Connecteur droit 125"/>
          <p:cNvCxnSpPr/>
          <p:nvPr/>
        </p:nvCxnSpPr>
        <p:spPr>
          <a:xfrm rot="5400000" flipH="1" flipV="1">
            <a:off x="3165475" y="3535363"/>
            <a:ext cx="255587"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30" name="Connecteur droit 129"/>
          <p:cNvCxnSpPr/>
          <p:nvPr/>
        </p:nvCxnSpPr>
        <p:spPr>
          <a:xfrm>
            <a:off x="3294063" y="3406775"/>
            <a:ext cx="73025"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32" name="Connecteur droit 131"/>
          <p:cNvCxnSpPr/>
          <p:nvPr/>
        </p:nvCxnSpPr>
        <p:spPr>
          <a:xfrm rot="5400000" flipH="1" flipV="1">
            <a:off x="3386138" y="3387725"/>
            <a:ext cx="109538"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33" name="Connecteur droit 132"/>
          <p:cNvCxnSpPr/>
          <p:nvPr/>
        </p:nvCxnSpPr>
        <p:spPr>
          <a:xfrm rot="5400000" flipH="1" flipV="1">
            <a:off x="3386138" y="3460750"/>
            <a:ext cx="255588"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34" name="Connecteur droit 133"/>
          <p:cNvCxnSpPr/>
          <p:nvPr/>
        </p:nvCxnSpPr>
        <p:spPr>
          <a:xfrm>
            <a:off x="3440113" y="3333750"/>
            <a:ext cx="73025"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35" name="Connecteur droit 134"/>
          <p:cNvCxnSpPr/>
          <p:nvPr/>
        </p:nvCxnSpPr>
        <p:spPr>
          <a:xfrm>
            <a:off x="3513138" y="3589338"/>
            <a:ext cx="73025"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36" name="Connecteur droit 135"/>
          <p:cNvCxnSpPr/>
          <p:nvPr/>
        </p:nvCxnSpPr>
        <p:spPr>
          <a:xfrm rot="5400000" flipH="1" flipV="1">
            <a:off x="3513138" y="3516313"/>
            <a:ext cx="14605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41" name="Connecteur droit 140"/>
          <p:cNvCxnSpPr/>
          <p:nvPr/>
        </p:nvCxnSpPr>
        <p:spPr>
          <a:xfrm rot="5400000" flipH="1" flipV="1">
            <a:off x="3348831" y="3425032"/>
            <a:ext cx="36513"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43" name="Connecteur droit 142"/>
          <p:cNvCxnSpPr/>
          <p:nvPr/>
        </p:nvCxnSpPr>
        <p:spPr>
          <a:xfrm>
            <a:off x="3367088" y="3443288"/>
            <a:ext cx="73025"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45" name="Connecteur droit 144"/>
          <p:cNvCxnSpPr/>
          <p:nvPr/>
        </p:nvCxnSpPr>
        <p:spPr>
          <a:xfrm rot="5400000" flipH="1" flipV="1">
            <a:off x="3349625" y="5651500"/>
            <a:ext cx="255588"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46" name="Connecteur droit 145"/>
          <p:cNvCxnSpPr/>
          <p:nvPr/>
        </p:nvCxnSpPr>
        <p:spPr>
          <a:xfrm rot="5400000" flipH="1" flipV="1">
            <a:off x="3422650" y="5651500"/>
            <a:ext cx="255588"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47" name="Connecteur droit 146"/>
          <p:cNvCxnSpPr/>
          <p:nvPr/>
        </p:nvCxnSpPr>
        <p:spPr>
          <a:xfrm>
            <a:off x="3476625" y="5524500"/>
            <a:ext cx="73025"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48" name="Connecteur droit 147"/>
          <p:cNvCxnSpPr/>
          <p:nvPr/>
        </p:nvCxnSpPr>
        <p:spPr>
          <a:xfrm>
            <a:off x="3549650" y="5780088"/>
            <a:ext cx="73025"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49" name="Connecteur droit 148"/>
          <p:cNvCxnSpPr/>
          <p:nvPr/>
        </p:nvCxnSpPr>
        <p:spPr>
          <a:xfrm rot="5400000" flipH="1" flipV="1">
            <a:off x="3459162" y="5614988"/>
            <a:ext cx="328613"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50" name="Connecteur droit 149"/>
          <p:cNvCxnSpPr/>
          <p:nvPr/>
        </p:nvCxnSpPr>
        <p:spPr>
          <a:xfrm rot="5400000" flipH="1" flipV="1">
            <a:off x="3550444" y="5596731"/>
            <a:ext cx="2921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51" name="Connecteur droit 150"/>
          <p:cNvCxnSpPr/>
          <p:nvPr/>
        </p:nvCxnSpPr>
        <p:spPr>
          <a:xfrm>
            <a:off x="3622675" y="5451475"/>
            <a:ext cx="73025"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52" name="Connecteur droit 151"/>
          <p:cNvCxnSpPr/>
          <p:nvPr/>
        </p:nvCxnSpPr>
        <p:spPr>
          <a:xfrm>
            <a:off x="3111500" y="5853113"/>
            <a:ext cx="73025"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53" name="Connecteur droit 152"/>
          <p:cNvCxnSpPr/>
          <p:nvPr/>
        </p:nvCxnSpPr>
        <p:spPr>
          <a:xfrm rot="5400000" flipH="1" flipV="1">
            <a:off x="3057525" y="5724525"/>
            <a:ext cx="255588"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54" name="Connecteur droit 153"/>
          <p:cNvCxnSpPr/>
          <p:nvPr/>
        </p:nvCxnSpPr>
        <p:spPr>
          <a:xfrm>
            <a:off x="3186113" y="5595938"/>
            <a:ext cx="71437"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55" name="Connecteur droit 154"/>
          <p:cNvCxnSpPr/>
          <p:nvPr/>
        </p:nvCxnSpPr>
        <p:spPr>
          <a:xfrm rot="5400000" flipH="1" flipV="1">
            <a:off x="3276600" y="5578475"/>
            <a:ext cx="109538"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56" name="Connecteur droit 155"/>
          <p:cNvCxnSpPr/>
          <p:nvPr/>
        </p:nvCxnSpPr>
        <p:spPr>
          <a:xfrm rot="5400000" flipH="1" flipV="1">
            <a:off x="3278188" y="5649913"/>
            <a:ext cx="255587"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57" name="Connecteur droit 156"/>
          <p:cNvCxnSpPr/>
          <p:nvPr/>
        </p:nvCxnSpPr>
        <p:spPr>
          <a:xfrm>
            <a:off x="3332163" y="5522913"/>
            <a:ext cx="73025"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58" name="Connecteur droit 157"/>
          <p:cNvCxnSpPr/>
          <p:nvPr/>
        </p:nvCxnSpPr>
        <p:spPr>
          <a:xfrm>
            <a:off x="3405188" y="5778500"/>
            <a:ext cx="73025"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59" name="Connecteur droit 158"/>
          <p:cNvCxnSpPr/>
          <p:nvPr/>
        </p:nvCxnSpPr>
        <p:spPr>
          <a:xfrm rot="5400000" flipH="1" flipV="1">
            <a:off x="3037681" y="5780882"/>
            <a:ext cx="147637"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60" name="Connecteur droit 159"/>
          <p:cNvCxnSpPr/>
          <p:nvPr/>
        </p:nvCxnSpPr>
        <p:spPr>
          <a:xfrm rot="5400000" flipH="1" flipV="1">
            <a:off x="3240087" y="5614988"/>
            <a:ext cx="36513"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61" name="Connecteur droit 160"/>
          <p:cNvCxnSpPr/>
          <p:nvPr/>
        </p:nvCxnSpPr>
        <p:spPr>
          <a:xfrm>
            <a:off x="3257550" y="5634038"/>
            <a:ext cx="73025" cy="1587"/>
          </a:xfrm>
          <a:prstGeom prst="line">
            <a:avLst/>
          </a:prstGeom>
        </p:spPr>
        <p:style>
          <a:lnRef idx="3">
            <a:schemeClr val="accent3"/>
          </a:lnRef>
          <a:fillRef idx="0">
            <a:schemeClr val="accent3"/>
          </a:fillRef>
          <a:effectRef idx="2">
            <a:schemeClr val="accent3"/>
          </a:effectRef>
          <a:fontRef idx="minor">
            <a:schemeClr val="tx1"/>
          </a:fontRef>
        </p:style>
      </p:cxnSp>
      <p:cxnSp>
        <p:nvCxnSpPr>
          <p:cNvPr id="164" name="Connecteur droit avec flèche 163"/>
          <p:cNvCxnSpPr/>
          <p:nvPr/>
        </p:nvCxnSpPr>
        <p:spPr>
          <a:xfrm rot="16200000" flipH="1">
            <a:off x="4761706" y="2728119"/>
            <a:ext cx="1693863" cy="105092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151622" name="Groupe 252"/>
          <p:cNvGrpSpPr>
            <a:grpSpLocks/>
          </p:cNvGrpSpPr>
          <p:nvPr/>
        </p:nvGrpSpPr>
        <p:grpSpPr bwMode="auto">
          <a:xfrm>
            <a:off x="4900613" y="2041525"/>
            <a:ext cx="1314450" cy="258763"/>
            <a:chOff x="2965429" y="2185175"/>
            <a:chExt cx="1314467" cy="259562"/>
          </a:xfrm>
        </p:grpSpPr>
        <p:grpSp>
          <p:nvGrpSpPr>
            <p:cNvPr id="151669" name="Groupe 227"/>
            <p:cNvGrpSpPr>
              <a:grpSpLocks/>
            </p:cNvGrpSpPr>
            <p:nvPr/>
          </p:nvGrpSpPr>
          <p:grpSpPr bwMode="auto">
            <a:xfrm>
              <a:off x="2965429" y="2186763"/>
              <a:ext cx="657233" cy="257974"/>
              <a:chOff x="2673324" y="2186763"/>
              <a:chExt cx="3653683" cy="257974"/>
            </a:xfrm>
          </p:grpSpPr>
          <p:cxnSp>
            <p:nvCxnSpPr>
              <p:cNvPr id="212" name="Connecteur droit 211"/>
              <p:cNvCxnSpPr/>
              <p:nvPr/>
            </p:nvCxnSpPr>
            <p:spPr>
              <a:xfrm>
                <a:off x="2673324" y="2443144"/>
                <a:ext cx="361835" cy="1593"/>
              </a:xfrm>
              <a:prstGeom prst="line">
                <a:avLst/>
              </a:prstGeom>
            </p:spPr>
            <p:style>
              <a:lnRef idx="3">
                <a:schemeClr val="accent4"/>
              </a:lnRef>
              <a:fillRef idx="0">
                <a:schemeClr val="accent4"/>
              </a:fillRef>
              <a:effectRef idx="2">
                <a:schemeClr val="accent4"/>
              </a:effectRef>
              <a:fontRef idx="minor">
                <a:schemeClr val="tx1"/>
              </a:fontRef>
            </p:style>
          </p:cxnSp>
          <p:cxnSp>
            <p:nvCxnSpPr>
              <p:cNvPr id="213" name="Connecteur droit 212"/>
              <p:cNvCxnSpPr/>
              <p:nvPr/>
            </p:nvCxnSpPr>
            <p:spPr>
              <a:xfrm rot="5400000" flipH="1" flipV="1">
                <a:off x="2906971" y="2316548"/>
                <a:ext cx="256377"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14" name="Connecteur droit 213"/>
              <p:cNvCxnSpPr/>
              <p:nvPr/>
            </p:nvCxnSpPr>
            <p:spPr>
              <a:xfrm>
                <a:off x="3035159" y="2186768"/>
                <a:ext cx="370663" cy="1592"/>
              </a:xfrm>
              <a:prstGeom prst="line">
                <a:avLst/>
              </a:prstGeom>
            </p:spPr>
            <p:style>
              <a:lnRef idx="3">
                <a:schemeClr val="accent4"/>
              </a:lnRef>
              <a:fillRef idx="0">
                <a:schemeClr val="accent4"/>
              </a:fillRef>
              <a:effectRef idx="2">
                <a:schemeClr val="accent4"/>
              </a:effectRef>
              <a:fontRef idx="minor">
                <a:schemeClr val="tx1"/>
              </a:fontRef>
            </p:style>
          </p:cxnSp>
          <p:cxnSp>
            <p:nvCxnSpPr>
              <p:cNvPr id="215" name="Connecteur droit 214"/>
              <p:cNvCxnSpPr/>
              <p:nvPr/>
            </p:nvCxnSpPr>
            <p:spPr>
              <a:xfrm rot="5400000" flipH="1" flipV="1">
                <a:off x="3277632" y="2314957"/>
                <a:ext cx="25637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16" name="Connecteur droit 215"/>
              <p:cNvCxnSpPr/>
              <p:nvPr/>
            </p:nvCxnSpPr>
            <p:spPr>
              <a:xfrm>
                <a:off x="3405823" y="2443144"/>
                <a:ext cx="723676" cy="1593"/>
              </a:xfrm>
              <a:prstGeom prst="line">
                <a:avLst/>
              </a:prstGeom>
            </p:spPr>
            <p:style>
              <a:lnRef idx="3">
                <a:schemeClr val="accent4"/>
              </a:lnRef>
              <a:fillRef idx="0">
                <a:schemeClr val="accent4"/>
              </a:fillRef>
              <a:effectRef idx="2">
                <a:schemeClr val="accent4"/>
              </a:effectRef>
              <a:fontRef idx="minor">
                <a:schemeClr val="tx1"/>
              </a:fontRef>
            </p:style>
          </p:cxnSp>
          <p:cxnSp>
            <p:nvCxnSpPr>
              <p:cNvPr id="217" name="Connecteur droit 216"/>
              <p:cNvCxnSpPr/>
              <p:nvPr/>
            </p:nvCxnSpPr>
            <p:spPr>
              <a:xfrm rot="5400000" flipH="1" flipV="1">
                <a:off x="4005725" y="2312134"/>
                <a:ext cx="256377" cy="8828"/>
              </a:xfrm>
              <a:prstGeom prst="line">
                <a:avLst/>
              </a:prstGeom>
            </p:spPr>
            <p:style>
              <a:lnRef idx="3">
                <a:schemeClr val="accent4"/>
              </a:lnRef>
              <a:fillRef idx="0">
                <a:schemeClr val="accent4"/>
              </a:fillRef>
              <a:effectRef idx="2">
                <a:schemeClr val="accent4"/>
              </a:effectRef>
              <a:fontRef idx="minor">
                <a:schemeClr val="tx1"/>
              </a:fontRef>
            </p:style>
          </p:cxnSp>
          <p:cxnSp>
            <p:nvCxnSpPr>
              <p:cNvPr id="218" name="Connecteur droit 217"/>
              <p:cNvCxnSpPr/>
              <p:nvPr/>
            </p:nvCxnSpPr>
            <p:spPr>
              <a:xfrm>
                <a:off x="4129499" y="2186768"/>
                <a:ext cx="370663" cy="1592"/>
              </a:xfrm>
              <a:prstGeom prst="line">
                <a:avLst/>
              </a:prstGeom>
            </p:spPr>
            <p:style>
              <a:lnRef idx="3">
                <a:schemeClr val="accent4"/>
              </a:lnRef>
              <a:fillRef idx="0">
                <a:schemeClr val="accent4"/>
              </a:fillRef>
              <a:effectRef idx="2">
                <a:schemeClr val="accent4"/>
              </a:effectRef>
              <a:fontRef idx="minor">
                <a:schemeClr val="tx1"/>
              </a:fontRef>
            </p:style>
          </p:cxnSp>
          <p:cxnSp>
            <p:nvCxnSpPr>
              <p:cNvPr id="219" name="Connecteur droit 218"/>
              <p:cNvCxnSpPr/>
              <p:nvPr/>
            </p:nvCxnSpPr>
            <p:spPr>
              <a:xfrm rot="5400000" flipH="1" flipV="1">
                <a:off x="4371972" y="2314957"/>
                <a:ext cx="25637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0" name="Connecteur droit 219"/>
              <p:cNvCxnSpPr/>
              <p:nvPr/>
            </p:nvCxnSpPr>
            <p:spPr>
              <a:xfrm>
                <a:off x="4500163" y="2443144"/>
                <a:ext cx="22063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1" name="Connecteur droit 220"/>
              <p:cNvCxnSpPr/>
              <p:nvPr/>
            </p:nvCxnSpPr>
            <p:spPr>
              <a:xfrm rot="5400000" flipH="1" flipV="1">
                <a:off x="4592608" y="2314957"/>
                <a:ext cx="25637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2" name="Connecteur droit 221"/>
              <p:cNvCxnSpPr/>
              <p:nvPr/>
            </p:nvCxnSpPr>
            <p:spPr>
              <a:xfrm>
                <a:off x="4720799" y="2186768"/>
                <a:ext cx="511869" cy="1592"/>
              </a:xfrm>
              <a:prstGeom prst="line">
                <a:avLst/>
              </a:prstGeom>
            </p:spPr>
            <p:style>
              <a:lnRef idx="3">
                <a:schemeClr val="accent4"/>
              </a:lnRef>
              <a:fillRef idx="0">
                <a:schemeClr val="accent4"/>
              </a:fillRef>
              <a:effectRef idx="2">
                <a:schemeClr val="accent4"/>
              </a:effectRef>
              <a:fontRef idx="minor">
                <a:schemeClr val="tx1"/>
              </a:fontRef>
            </p:style>
          </p:cxnSp>
          <p:cxnSp>
            <p:nvCxnSpPr>
              <p:cNvPr id="223" name="Connecteur droit 222"/>
              <p:cNvCxnSpPr/>
              <p:nvPr/>
            </p:nvCxnSpPr>
            <p:spPr>
              <a:xfrm rot="5400000" flipH="1" flipV="1">
                <a:off x="5104476" y="2314957"/>
                <a:ext cx="25637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4" name="Connecteur droit 223"/>
              <p:cNvCxnSpPr/>
              <p:nvPr/>
            </p:nvCxnSpPr>
            <p:spPr>
              <a:xfrm>
                <a:off x="5232667" y="2443144"/>
                <a:ext cx="397137"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5" name="Connecteur droit 224"/>
              <p:cNvCxnSpPr/>
              <p:nvPr/>
            </p:nvCxnSpPr>
            <p:spPr>
              <a:xfrm rot="16200000" flipV="1">
                <a:off x="5501613" y="2314957"/>
                <a:ext cx="25637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6" name="Connecteur droit 225"/>
              <p:cNvCxnSpPr/>
              <p:nvPr/>
            </p:nvCxnSpPr>
            <p:spPr>
              <a:xfrm>
                <a:off x="5629804" y="2186768"/>
                <a:ext cx="697203" cy="1592"/>
              </a:xfrm>
              <a:prstGeom prst="line">
                <a:avLst/>
              </a:prstGeom>
            </p:spPr>
            <p:style>
              <a:lnRef idx="3">
                <a:schemeClr val="accent4"/>
              </a:lnRef>
              <a:fillRef idx="0">
                <a:schemeClr val="accent4"/>
              </a:fillRef>
              <a:effectRef idx="2">
                <a:schemeClr val="accent4"/>
              </a:effectRef>
              <a:fontRef idx="minor">
                <a:schemeClr val="tx1"/>
              </a:fontRef>
            </p:style>
          </p:cxnSp>
          <p:cxnSp>
            <p:nvCxnSpPr>
              <p:cNvPr id="227" name="Connecteur droit 226"/>
              <p:cNvCxnSpPr/>
              <p:nvPr/>
            </p:nvCxnSpPr>
            <p:spPr>
              <a:xfrm rot="5400000" flipH="1" flipV="1">
                <a:off x="6198816" y="2314957"/>
                <a:ext cx="256376" cy="0"/>
              </a:xfrm>
              <a:prstGeom prst="line">
                <a:avLst/>
              </a:prstGeom>
            </p:spPr>
            <p:style>
              <a:lnRef idx="3">
                <a:schemeClr val="accent4"/>
              </a:lnRef>
              <a:fillRef idx="0">
                <a:schemeClr val="accent4"/>
              </a:fillRef>
              <a:effectRef idx="2">
                <a:schemeClr val="accent4"/>
              </a:effectRef>
              <a:fontRef idx="minor">
                <a:schemeClr val="tx1"/>
              </a:fontRef>
            </p:style>
          </p:cxnSp>
        </p:grpSp>
        <p:grpSp>
          <p:nvGrpSpPr>
            <p:cNvPr id="151670" name="Groupe 228"/>
            <p:cNvGrpSpPr>
              <a:grpSpLocks/>
            </p:cNvGrpSpPr>
            <p:nvPr/>
          </p:nvGrpSpPr>
          <p:grpSpPr bwMode="auto">
            <a:xfrm>
              <a:off x="3622663" y="2185175"/>
              <a:ext cx="657233" cy="257974"/>
              <a:chOff x="2673324" y="2186763"/>
              <a:chExt cx="3653683" cy="257974"/>
            </a:xfrm>
          </p:grpSpPr>
          <p:cxnSp>
            <p:nvCxnSpPr>
              <p:cNvPr id="230" name="Connecteur droit 229"/>
              <p:cNvCxnSpPr/>
              <p:nvPr/>
            </p:nvCxnSpPr>
            <p:spPr>
              <a:xfrm>
                <a:off x="2673324" y="2443140"/>
                <a:ext cx="361835" cy="1592"/>
              </a:xfrm>
              <a:prstGeom prst="line">
                <a:avLst/>
              </a:prstGeom>
            </p:spPr>
            <p:style>
              <a:lnRef idx="3">
                <a:schemeClr val="accent4"/>
              </a:lnRef>
              <a:fillRef idx="0">
                <a:schemeClr val="accent4"/>
              </a:fillRef>
              <a:effectRef idx="2">
                <a:schemeClr val="accent4"/>
              </a:effectRef>
              <a:fontRef idx="minor">
                <a:schemeClr val="tx1"/>
              </a:fontRef>
            </p:style>
          </p:cxnSp>
          <p:cxnSp>
            <p:nvCxnSpPr>
              <p:cNvPr id="231" name="Connecteur droit 230"/>
              <p:cNvCxnSpPr/>
              <p:nvPr/>
            </p:nvCxnSpPr>
            <p:spPr>
              <a:xfrm rot="5400000" flipH="1" flipV="1">
                <a:off x="2906969" y="2316544"/>
                <a:ext cx="25637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32" name="Connecteur droit 231"/>
              <p:cNvCxnSpPr/>
              <p:nvPr/>
            </p:nvCxnSpPr>
            <p:spPr>
              <a:xfrm>
                <a:off x="3035159" y="2186763"/>
                <a:ext cx="370663" cy="1593"/>
              </a:xfrm>
              <a:prstGeom prst="line">
                <a:avLst/>
              </a:prstGeom>
            </p:spPr>
            <p:style>
              <a:lnRef idx="3">
                <a:schemeClr val="accent4"/>
              </a:lnRef>
              <a:fillRef idx="0">
                <a:schemeClr val="accent4"/>
              </a:fillRef>
              <a:effectRef idx="2">
                <a:schemeClr val="accent4"/>
              </a:effectRef>
              <a:fontRef idx="minor">
                <a:schemeClr val="tx1"/>
              </a:fontRef>
            </p:style>
          </p:cxnSp>
          <p:cxnSp>
            <p:nvCxnSpPr>
              <p:cNvPr id="233" name="Connecteur droit 232"/>
              <p:cNvCxnSpPr/>
              <p:nvPr/>
            </p:nvCxnSpPr>
            <p:spPr>
              <a:xfrm rot="5400000" flipH="1" flipV="1">
                <a:off x="3277634" y="2314952"/>
                <a:ext cx="256377"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34" name="Connecteur droit 233"/>
              <p:cNvCxnSpPr/>
              <p:nvPr/>
            </p:nvCxnSpPr>
            <p:spPr>
              <a:xfrm>
                <a:off x="3405823" y="2443140"/>
                <a:ext cx="723676" cy="1592"/>
              </a:xfrm>
              <a:prstGeom prst="line">
                <a:avLst/>
              </a:prstGeom>
            </p:spPr>
            <p:style>
              <a:lnRef idx="3">
                <a:schemeClr val="accent4"/>
              </a:lnRef>
              <a:fillRef idx="0">
                <a:schemeClr val="accent4"/>
              </a:fillRef>
              <a:effectRef idx="2">
                <a:schemeClr val="accent4"/>
              </a:effectRef>
              <a:fontRef idx="minor">
                <a:schemeClr val="tx1"/>
              </a:fontRef>
            </p:style>
          </p:cxnSp>
          <p:cxnSp>
            <p:nvCxnSpPr>
              <p:cNvPr id="235" name="Connecteur droit 234"/>
              <p:cNvCxnSpPr/>
              <p:nvPr/>
            </p:nvCxnSpPr>
            <p:spPr>
              <a:xfrm rot="5400000" flipH="1" flipV="1">
                <a:off x="4005722" y="2312130"/>
                <a:ext cx="256376" cy="8828"/>
              </a:xfrm>
              <a:prstGeom prst="line">
                <a:avLst/>
              </a:prstGeom>
            </p:spPr>
            <p:style>
              <a:lnRef idx="3">
                <a:schemeClr val="accent4"/>
              </a:lnRef>
              <a:fillRef idx="0">
                <a:schemeClr val="accent4"/>
              </a:fillRef>
              <a:effectRef idx="2">
                <a:schemeClr val="accent4"/>
              </a:effectRef>
              <a:fontRef idx="minor">
                <a:schemeClr val="tx1"/>
              </a:fontRef>
            </p:style>
          </p:cxnSp>
          <p:cxnSp>
            <p:nvCxnSpPr>
              <p:cNvPr id="236" name="Connecteur droit 235"/>
              <p:cNvCxnSpPr/>
              <p:nvPr/>
            </p:nvCxnSpPr>
            <p:spPr>
              <a:xfrm>
                <a:off x="4129499" y="2186763"/>
                <a:ext cx="370663" cy="1593"/>
              </a:xfrm>
              <a:prstGeom prst="line">
                <a:avLst/>
              </a:prstGeom>
            </p:spPr>
            <p:style>
              <a:lnRef idx="3">
                <a:schemeClr val="accent4"/>
              </a:lnRef>
              <a:fillRef idx="0">
                <a:schemeClr val="accent4"/>
              </a:fillRef>
              <a:effectRef idx="2">
                <a:schemeClr val="accent4"/>
              </a:effectRef>
              <a:fontRef idx="minor">
                <a:schemeClr val="tx1"/>
              </a:fontRef>
            </p:style>
          </p:cxnSp>
          <p:cxnSp>
            <p:nvCxnSpPr>
              <p:cNvPr id="237" name="Connecteur droit 236"/>
              <p:cNvCxnSpPr/>
              <p:nvPr/>
            </p:nvCxnSpPr>
            <p:spPr>
              <a:xfrm rot="5400000" flipH="1" flipV="1">
                <a:off x="4371974" y="2314952"/>
                <a:ext cx="256377"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38" name="Connecteur droit 237"/>
              <p:cNvCxnSpPr/>
              <p:nvPr/>
            </p:nvCxnSpPr>
            <p:spPr>
              <a:xfrm>
                <a:off x="4500163" y="2443140"/>
                <a:ext cx="22063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39" name="Connecteur droit 238"/>
              <p:cNvCxnSpPr/>
              <p:nvPr/>
            </p:nvCxnSpPr>
            <p:spPr>
              <a:xfrm rot="5400000" flipH="1" flipV="1">
                <a:off x="4592610" y="2314952"/>
                <a:ext cx="256377"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0" name="Connecteur droit 239"/>
              <p:cNvCxnSpPr/>
              <p:nvPr/>
            </p:nvCxnSpPr>
            <p:spPr>
              <a:xfrm>
                <a:off x="4720799" y="2186763"/>
                <a:ext cx="511869" cy="1593"/>
              </a:xfrm>
              <a:prstGeom prst="line">
                <a:avLst/>
              </a:prstGeom>
            </p:spPr>
            <p:style>
              <a:lnRef idx="3">
                <a:schemeClr val="accent4"/>
              </a:lnRef>
              <a:fillRef idx="0">
                <a:schemeClr val="accent4"/>
              </a:fillRef>
              <a:effectRef idx="2">
                <a:schemeClr val="accent4"/>
              </a:effectRef>
              <a:fontRef idx="minor">
                <a:schemeClr val="tx1"/>
              </a:fontRef>
            </p:style>
          </p:cxnSp>
          <p:cxnSp>
            <p:nvCxnSpPr>
              <p:cNvPr id="241" name="Connecteur droit 240"/>
              <p:cNvCxnSpPr/>
              <p:nvPr/>
            </p:nvCxnSpPr>
            <p:spPr>
              <a:xfrm rot="5400000" flipH="1" flipV="1">
                <a:off x="5104479" y="2314952"/>
                <a:ext cx="256377"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2" name="Connecteur droit 241"/>
              <p:cNvCxnSpPr/>
              <p:nvPr/>
            </p:nvCxnSpPr>
            <p:spPr>
              <a:xfrm>
                <a:off x="5232667" y="2443140"/>
                <a:ext cx="397137"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3" name="Connecteur droit 242"/>
              <p:cNvCxnSpPr/>
              <p:nvPr/>
            </p:nvCxnSpPr>
            <p:spPr>
              <a:xfrm rot="16200000" flipV="1">
                <a:off x="5501615" y="2314952"/>
                <a:ext cx="256377"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4" name="Connecteur droit 243"/>
              <p:cNvCxnSpPr/>
              <p:nvPr/>
            </p:nvCxnSpPr>
            <p:spPr>
              <a:xfrm>
                <a:off x="5629804" y="2186763"/>
                <a:ext cx="697203" cy="1593"/>
              </a:xfrm>
              <a:prstGeom prst="line">
                <a:avLst/>
              </a:prstGeom>
            </p:spPr>
            <p:style>
              <a:lnRef idx="3">
                <a:schemeClr val="accent4"/>
              </a:lnRef>
              <a:fillRef idx="0">
                <a:schemeClr val="accent4"/>
              </a:fillRef>
              <a:effectRef idx="2">
                <a:schemeClr val="accent4"/>
              </a:effectRef>
              <a:fontRef idx="minor">
                <a:schemeClr val="tx1"/>
              </a:fontRef>
            </p:style>
          </p:cxnSp>
          <p:cxnSp>
            <p:nvCxnSpPr>
              <p:cNvPr id="245" name="Connecteur droit 244"/>
              <p:cNvCxnSpPr/>
              <p:nvPr/>
            </p:nvCxnSpPr>
            <p:spPr>
              <a:xfrm rot="5400000" flipH="1" flipV="1">
                <a:off x="6198818" y="2314952"/>
                <a:ext cx="256377" cy="0"/>
              </a:xfrm>
              <a:prstGeom prst="line">
                <a:avLst/>
              </a:prstGeom>
            </p:spPr>
            <p:style>
              <a:lnRef idx="3">
                <a:schemeClr val="accent4"/>
              </a:lnRef>
              <a:fillRef idx="0">
                <a:schemeClr val="accent4"/>
              </a:fillRef>
              <a:effectRef idx="2">
                <a:schemeClr val="accent4"/>
              </a:effectRef>
              <a:fontRef idx="minor">
                <a:schemeClr val="tx1"/>
              </a:fontRef>
            </p:style>
          </p:cxnSp>
        </p:grpSp>
      </p:grpSp>
      <p:cxnSp>
        <p:nvCxnSpPr>
          <p:cNvPr id="249" name="Connecteur droit 248"/>
          <p:cNvCxnSpPr/>
          <p:nvPr/>
        </p:nvCxnSpPr>
        <p:spPr>
          <a:xfrm>
            <a:off x="4535488" y="2406650"/>
            <a:ext cx="536575" cy="4763"/>
          </a:xfrm>
          <a:prstGeom prst="line">
            <a:avLst/>
          </a:prstGeom>
        </p:spPr>
        <p:style>
          <a:lnRef idx="3">
            <a:schemeClr val="accent6"/>
          </a:lnRef>
          <a:fillRef idx="0">
            <a:schemeClr val="accent6"/>
          </a:fillRef>
          <a:effectRef idx="2">
            <a:schemeClr val="accent6"/>
          </a:effectRef>
          <a:fontRef idx="minor">
            <a:schemeClr val="tx1"/>
          </a:fontRef>
        </p:style>
      </p:cxnSp>
      <p:sp>
        <p:nvSpPr>
          <p:cNvPr id="252" name="Rectangle à coins arrondis 251"/>
          <p:cNvSpPr/>
          <p:nvPr/>
        </p:nvSpPr>
        <p:spPr>
          <a:xfrm>
            <a:off x="3178175" y="1858963"/>
            <a:ext cx="1357313" cy="803275"/>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fr-FR" sz="1200" dirty="0"/>
              <a:t>Générateur d’une séquence  pilote binaire de Gold</a:t>
            </a:r>
          </a:p>
        </p:txBody>
      </p:sp>
      <p:sp>
        <p:nvSpPr>
          <p:cNvPr id="256" name="Titre 2"/>
          <p:cNvSpPr txBox="1">
            <a:spLocks/>
          </p:cNvSpPr>
          <p:nvPr/>
        </p:nvSpPr>
        <p:spPr>
          <a:xfrm>
            <a:off x="4718050" y="5948363"/>
            <a:ext cx="4637088" cy="414337"/>
          </a:xfrm>
          <a:prstGeom prst="rect">
            <a:avLst/>
          </a:prstGeom>
        </p:spPr>
        <p:txBody>
          <a:bodyPr anchor="ctr">
            <a:normAutofit/>
          </a:bodyPr>
          <a:lstStyle/>
          <a:p>
            <a:pPr fontAlgn="auto">
              <a:spcBef>
                <a:spcPts val="0"/>
              </a:spcBef>
              <a:spcAft>
                <a:spcPts val="0"/>
              </a:spcAft>
              <a:defRPr/>
            </a:pPr>
            <a:endParaRPr lang="fr-FR" dirty="0">
              <a:solidFill>
                <a:schemeClr val="tx2"/>
              </a:solidFill>
              <a:latin typeface="+mj-lt"/>
              <a:ea typeface="+mj-ea"/>
              <a:cs typeface="+mj-cs"/>
            </a:endParaRPr>
          </a:p>
        </p:txBody>
      </p:sp>
      <p:grpSp>
        <p:nvGrpSpPr>
          <p:cNvPr id="151626" name="Groupe 307"/>
          <p:cNvGrpSpPr>
            <a:grpSpLocks/>
          </p:cNvGrpSpPr>
          <p:nvPr/>
        </p:nvGrpSpPr>
        <p:grpSpPr bwMode="auto">
          <a:xfrm>
            <a:off x="7493000" y="3830638"/>
            <a:ext cx="1169988" cy="804862"/>
            <a:chOff x="6688960" y="3721104"/>
            <a:chExt cx="1170005" cy="512769"/>
          </a:xfrm>
        </p:grpSpPr>
        <p:cxnSp>
          <p:nvCxnSpPr>
            <p:cNvPr id="257" name="Connecteur droit 256"/>
            <p:cNvCxnSpPr/>
            <p:nvPr/>
          </p:nvCxnSpPr>
          <p:spPr>
            <a:xfrm rot="5400000" flipH="1" flipV="1">
              <a:off x="6928533" y="3921069"/>
              <a:ext cx="255879" cy="1587"/>
            </a:xfrm>
            <a:prstGeom prst="line">
              <a:avLst/>
            </a:prstGeom>
          </p:spPr>
          <p:style>
            <a:lnRef idx="3">
              <a:schemeClr val="accent1"/>
            </a:lnRef>
            <a:fillRef idx="0">
              <a:schemeClr val="accent1"/>
            </a:fillRef>
            <a:effectRef idx="2">
              <a:schemeClr val="accent1"/>
            </a:effectRef>
            <a:fontRef idx="minor">
              <a:schemeClr val="tx1"/>
            </a:fontRef>
          </p:style>
        </p:cxnSp>
        <p:cxnSp>
          <p:nvCxnSpPr>
            <p:cNvPr id="258" name="Connecteur droit 257"/>
            <p:cNvCxnSpPr/>
            <p:nvPr/>
          </p:nvCxnSpPr>
          <p:spPr>
            <a:xfrm rot="5400000" flipH="1" flipV="1">
              <a:off x="7001559" y="3921069"/>
              <a:ext cx="255879" cy="1587"/>
            </a:xfrm>
            <a:prstGeom prst="line">
              <a:avLst/>
            </a:prstGeom>
          </p:spPr>
          <p:style>
            <a:lnRef idx="3">
              <a:schemeClr val="accent1"/>
            </a:lnRef>
            <a:fillRef idx="0">
              <a:schemeClr val="accent1"/>
            </a:fillRef>
            <a:effectRef idx="2">
              <a:schemeClr val="accent1"/>
            </a:effectRef>
            <a:fontRef idx="minor">
              <a:schemeClr val="tx1"/>
            </a:fontRef>
          </p:style>
        </p:cxnSp>
        <p:cxnSp>
          <p:nvCxnSpPr>
            <p:cNvPr id="259" name="Connecteur droit 258"/>
            <p:cNvCxnSpPr/>
            <p:nvPr/>
          </p:nvCxnSpPr>
          <p:spPr>
            <a:xfrm>
              <a:off x="7054090" y="3793923"/>
              <a:ext cx="73026" cy="2023"/>
            </a:xfrm>
            <a:prstGeom prst="line">
              <a:avLst/>
            </a:prstGeom>
          </p:spPr>
          <p:style>
            <a:lnRef idx="3">
              <a:schemeClr val="accent1"/>
            </a:lnRef>
            <a:fillRef idx="0">
              <a:schemeClr val="accent1"/>
            </a:fillRef>
            <a:effectRef idx="2">
              <a:schemeClr val="accent1"/>
            </a:effectRef>
            <a:fontRef idx="minor">
              <a:schemeClr val="tx1"/>
            </a:fontRef>
          </p:style>
        </p:cxnSp>
        <p:cxnSp>
          <p:nvCxnSpPr>
            <p:cNvPr id="260" name="Connecteur droit 259"/>
            <p:cNvCxnSpPr/>
            <p:nvPr/>
          </p:nvCxnSpPr>
          <p:spPr>
            <a:xfrm>
              <a:off x="7127116" y="4049802"/>
              <a:ext cx="73026" cy="1012"/>
            </a:xfrm>
            <a:prstGeom prst="line">
              <a:avLst/>
            </a:prstGeom>
          </p:spPr>
          <p:style>
            <a:lnRef idx="3">
              <a:schemeClr val="accent1"/>
            </a:lnRef>
            <a:fillRef idx="0">
              <a:schemeClr val="accent1"/>
            </a:fillRef>
            <a:effectRef idx="2">
              <a:schemeClr val="accent1"/>
            </a:effectRef>
            <a:fontRef idx="minor">
              <a:schemeClr val="tx1"/>
            </a:fontRef>
          </p:style>
        </p:cxnSp>
        <p:cxnSp>
          <p:nvCxnSpPr>
            <p:cNvPr id="261" name="Connecteur droit 260"/>
            <p:cNvCxnSpPr/>
            <p:nvPr/>
          </p:nvCxnSpPr>
          <p:spPr>
            <a:xfrm rot="5400000" flipH="1" flipV="1">
              <a:off x="7036587" y="3885670"/>
              <a:ext cx="328699"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262" name="Connecteur droit 261"/>
            <p:cNvCxnSpPr/>
            <p:nvPr/>
          </p:nvCxnSpPr>
          <p:spPr>
            <a:xfrm rot="5400000" flipH="1" flipV="1">
              <a:off x="7128612" y="3867248"/>
              <a:ext cx="29228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3" name="Connecteur droit 262"/>
            <p:cNvCxnSpPr/>
            <p:nvPr/>
          </p:nvCxnSpPr>
          <p:spPr>
            <a:xfrm>
              <a:off x="7200142" y="3721104"/>
              <a:ext cx="73026" cy="2023"/>
            </a:xfrm>
            <a:prstGeom prst="line">
              <a:avLst/>
            </a:prstGeom>
          </p:spPr>
          <p:style>
            <a:lnRef idx="3">
              <a:schemeClr val="accent1"/>
            </a:lnRef>
            <a:fillRef idx="0">
              <a:schemeClr val="accent1"/>
            </a:fillRef>
            <a:effectRef idx="2">
              <a:schemeClr val="accent1"/>
            </a:effectRef>
            <a:fontRef idx="minor">
              <a:schemeClr val="tx1"/>
            </a:fontRef>
          </p:style>
        </p:cxnSp>
        <p:cxnSp>
          <p:nvCxnSpPr>
            <p:cNvPr id="264" name="Connecteur droit 263"/>
            <p:cNvCxnSpPr/>
            <p:nvPr/>
          </p:nvCxnSpPr>
          <p:spPr>
            <a:xfrm>
              <a:off x="6690548" y="4122621"/>
              <a:ext cx="73026" cy="2023"/>
            </a:xfrm>
            <a:prstGeom prst="line">
              <a:avLst/>
            </a:prstGeom>
          </p:spPr>
          <p:style>
            <a:lnRef idx="3">
              <a:schemeClr val="accent1"/>
            </a:lnRef>
            <a:fillRef idx="0">
              <a:schemeClr val="accent1"/>
            </a:fillRef>
            <a:effectRef idx="2">
              <a:schemeClr val="accent1"/>
            </a:effectRef>
            <a:fontRef idx="minor">
              <a:schemeClr val="tx1"/>
            </a:fontRef>
          </p:style>
        </p:cxnSp>
        <p:cxnSp>
          <p:nvCxnSpPr>
            <p:cNvPr id="265" name="Connecteur droit 264"/>
            <p:cNvCxnSpPr/>
            <p:nvPr/>
          </p:nvCxnSpPr>
          <p:spPr>
            <a:xfrm rot="5400000" flipH="1" flipV="1">
              <a:off x="6634840" y="3994899"/>
              <a:ext cx="255879"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266" name="Connecteur droit 265"/>
            <p:cNvCxnSpPr/>
            <p:nvPr/>
          </p:nvCxnSpPr>
          <p:spPr>
            <a:xfrm>
              <a:off x="6763574" y="3866743"/>
              <a:ext cx="73026"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7" name="Connecteur droit 266"/>
            <p:cNvCxnSpPr/>
            <p:nvPr/>
          </p:nvCxnSpPr>
          <p:spPr>
            <a:xfrm rot="5400000" flipH="1" flipV="1">
              <a:off x="6855300" y="3848250"/>
              <a:ext cx="110240" cy="1587"/>
            </a:xfrm>
            <a:prstGeom prst="line">
              <a:avLst/>
            </a:prstGeom>
          </p:spPr>
          <p:style>
            <a:lnRef idx="3">
              <a:schemeClr val="accent1"/>
            </a:lnRef>
            <a:fillRef idx="0">
              <a:schemeClr val="accent1"/>
            </a:fillRef>
            <a:effectRef idx="2">
              <a:schemeClr val="accent1"/>
            </a:effectRef>
            <a:fontRef idx="minor">
              <a:schemeClr val="tx1"/>
            </a:fontRef>
          </p:style>
        </p:cxnSp>
        <p:cxnSp>
          <p:nvCxnSpPr>
            <p:cNvPr id="268" name="Connecteur droit 267"/>
            <p:cNvCxnSpPr/>
            <p:nvPr/>
          </p:nvCxnSpPr>
          <p:spPr>
            <a:xfrm rot="5400000" flipH="1" flipV="1">
              <a:off x="6855507" y="3920057"/>
              <a:ext cx="255879" cy="1587"/>
            </a:xfrm>
            <a:prstGeom prst="line">
              <a:avLst/>
            </a:prstGeom>
          </p:spPr>
          <p:style>
            <a:lnRef idx="3">
              <a:schemeClr val="accent1"/>
            </a:lnRef>
            <a:fillRef idx="0">
              <a:schemeClr val="accent1"/>
            </a:fillRef>
            <a:effectRef idx="2">
              <a:schemeClr val="accent1"/>
            </a:effectRef>
            <a:fontRef idx="minor">
              <a:schemeClr val="tx1"/>
            </a:fontRef>
          </p:style>
        </p:cxnSp>
        <p:cxnSp>
          <p:nvCxnSpPr>
            <p:cNvPr id="269" name="Connecteur droit 268"/>
            <p:cNvCxnSpPr/>
            <p:nvPr/>
          </p:nvCxnSpPr>
          <p:spPr>
            <a:xfrm>
              <a:off x="6909626" y="3792912"/>
              <a:ext cx="73026" cy="2023"/>
            </a:xfrm>
            <a:prstGeom prst="line">
              <a:avLst/>
            </a:prstGeom>
          </p:spPr>
          <p:style>
            <a:lnRef idx="3">
              <a:schemeClr val="accent1"/>
            </a:lnRef>
            <a:fillRef idx="0">
              <a:schemeClr val="accent1"/>
            </a:fillRef>
            <a:effectRef idx="2">
              <a:schemeClr val="accent1"/>
            </a:effectRef>
            <a:fontRef idx="minor">
              <a:schemeClr val="tx1"/>
            </a:fontRef>
          </p:style>
        </p:cxnSp>
        <p:cxnSp>
          <p:nvCxnSpPr>
            <p:cNvPr id="270" name="Connecteur droit 269"/>
            <p:cNvCxnSpPr/>
            <p:nvPr/>
          </p:nvCxnSpPr>
          <p:spPr>
            <a:xfrm>
              <a:off x="6982652" y="4048791"/>
              <a:ext cx="73026" cy="2023"/>
            </a:xfrm>
            <a:prstGeom prst="line">
              <a:avLst/>
            </a:prstGeom>
          </p:spPr>
          <p:style>
            <a:lnRef idx="3">
              <a:schemeClr val="accent1"/>
            </a:lnRef>
            <a:fillRef idx="0">
              <a:schemeClr val="accent1"/>
            </a:fillRef>
            <a:effectRef idx="2">
              <a:schemeClr val="accent1"/>
            </a:effectRef>
            <a:fontRef idx="minor">
              <a:schemeClr val="tx1"/>
            </a:fontRef>
          </p:style>
        </p:cxnSp>
        <p:cxnSp>
          <p:nvCxnSpPr>
            <p:cNvPr id="271" name="Connecteur droit 270"/>
            <p:cNvCxnSpPr/>
            <p:nvPr/>
          </p:nvCxnSpPr>
          <p:spPr>
            <a:xfrm rot="5400000" flipH="1" flipV="1">
              <a:off x="6616429" y="4050525"/>
              <a:ext cx="14665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272" name="Connecteur droit 271"/>
            <p:cNvCxnSpPr/>
            <p:nvPr/>
          </p:nvCxnSpPr>
          <p:spPr>
            <a:xfrm rot="5400000" flipH="1" flipV="1">
              <a:off x="6817095" y="3884659"/>
              <a:ext cx="37421"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273" name="Connecteur droit 272"/>
            <p:cNvCxnSpPr/>
            <p:nvPr/>
          </p:nvCxnSpPr>
          <p:spPr>
            <a:xfrm>
              <a:off x="6836600" y="3904163"/>
              <a:ext cx="71438" cy="1012"/>
            </a:xfrm>
            <a:prstGeom prst="line">
              <a:avLst/>
            </a:prstGeom>
          </p:spPr>
          <p:style>
            <a:lnRef idx="3">
              <a:schemeClr val="accent1"/>
            </a:lnRef>
            <a:fillRef idx="0">
              <a:schemeClr val="accent1"/>
            </a:fillRef>
            <a:effectRef idx="2">
              <a:schemeClr val="accent1"/>
            </a:effectRef>
            <a:fontRef idx="minor">
              <a:schemeClr val="tx1"/>
            </a:fontRef>
          </p:style>
        </p:cxnSp>
        <p:cxnSp>
          <p:nvCxnSpPr>
            <p:cNvPr id="292" name="Connecteur droit 291"/>
            <p:cNvCxnSpPr/>
            <p:nvPr/>
          </p:nvCxnSpPr>
          <p:spPr>
            <a:xfrm rot="5400000" flipH="1" flipV="1">
              <a:off x="7219555" y="4103622"/>
              <a:ext cx="254868"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293" name="Connecteur droit 292"/>
            <p:cNvCxnSpPr/>
            <p:nvPr/>
          </p:nvCxnSpPr>
          <p:spPr>
            <a:xfrm>
              <a:off x="7273168" y="3976983"/>
              <a:ext cx="73026" cy="1012"/>
            </a:xfrm>
            <a:prstGeom prst="line">
              <a:avLst/>
            </a:prstGeom>
          </p:spPr>
          <p:style>
            <a:lnRef idx="3">
              <a:schemeClr val="accent1"/>
            </a:lnRef>
            <a:fillRef idx="0">
              <a:schemeClr val="accent1"/>
            </a:fillRef>
            <a:effectRef idx="2">
              <a:schemeClr val="accent1"/>
            </a:effectRef>
            <a:fontRef idx="minor">
              <a:schemeClr val="tx1"/>
            </a:fontRef>
          </p:style>
        </p:cxnSp>
        <p:cxnSp>
          <p:nvCxnSpPr>
            <p:cNvPr id="294" name="Connecteur droit 293"/>
            <p:cNvCxnSpPr/>
            <p:nvPr/>
          </p:nvCxnSpPr>
          <p:spPr>
            <a:xfrm>
              <a:off x="7346195" y="4231850"/>
              <a:ext cx="73026" cy="2023"/>
            </a:xfrm>
            <a:prstGeom prst="line">
              <a:avLst/>
            </a:prstGeom>
          </p:spPr>
          <p:style>
            <a:lnRef idx="3">
              <a:schemeClr val="accent1"/>
            </a:lnRef>
            <a:fillRef idx="0">
              <a:schemeClr val="accent1"/>
            </a:fillRef>
            <a:effectRef idx="2">
              <a:schemeClr val="accent1"/>
            </a:effectRef>
            <a:fontRef idx="minor">
              <a:schemeClr val="tx1"/>
            </a:fontRef>
          </p:style>
        </p:cxnSp>
        <p:cxnSp>
          <p:nvCxnSpPr>
            <p:cNvPr id="295" name="Connecteur droit 294"/>
            <p:cNvCxnSpPr/>
            <p:nvPr/>
          </p:nvCxnSpPr>
          <p:spPr>
            <a:xfrm rot="5400000" flipH="1" flipV="1">
              <a:off x="7255665" y="4067719"/>
              <a:ext cx="328699"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296" name="Connecteur droit 295"/>
            <p:cNvCxnSpPr/>
            <p:nvPr/>
          </p:nvCxnSpPr>
          <p:spPr>
            <a:xfrm rot="5400000" flipH="1" flipV="1">
              <a:off x="7347402" y="4049008"/>
              <a:ext cx="291277"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297" name="Connecteur droit 296"/>
            <p:cNvCxnSpPr/>
            <p:nvPr/>
          </p:nvCxnSpPr>
          <p:spPr>
            <a:xfrm>
              <a:off x="7419221" y="3904163"/>
              <a:ext cx="73026" cy="1012"/>
            </a:xfrm>
            <a:prstGeom prst="line">
              <a:avLst/>
            </a:prstGeom>
          </p:spPr>
          <p:style>
            <a:lnRef idx="3">
              <a:schemeClr val="accent1"/>
            </a:lnRef>
            <a:fillRef idx="0">
              <a:schemeClr val="accent1"/>
            </a:fillRef>
            <a:effectRef idx="2">
              <a:schemeClr val="accent1"/>
            </a:effectRef>
            <a:fontRef idx="minor">
              <a:schemeClr val="tx1"/>
            </a:fontRef>
          </p:style>
        </p:cxnSp>
        <p:cxnSp>
          <p:nvCxnSpPr>
            <p:cNvPr id="298" name="Connecteur droit 297"/>
            <p:cNvCxnSpPr/>
            <p:nvPr/>
          </p:nvCxnSpPr>
          <p:spPr>
            <a:xfrm>
              <a:off x="7492247" y="4195441"/>
              <a:ext cx="73026" cy="2023"/>
            </a:xfrm>
            <a:prstGeom prst="line">
              <a:avLst/>
            </a:prstGeom>
          </p:spPr>
          <p:style>
            <a:lnRef idx="3">
              <a:schemeClr val="accent1"/>
            </a:lnRef>
            <a:fillRef idx="0">
              <a:schemeClr val="accent1"/>
            </a:fillRef>
            <a:effectRef idx="2">
              <a:schemeClr val="accent1"/>
            </a:effectRef>
            <a:fontRef idx="minor">
              <a:schemeClr val="tx1"/>
            </a:fontRef>
          </p:style>
        </p:cxnSp>
        <p:cxnSp>
          <p:nvCxnSpPr>
            <p:cNvPr id="299" name="Connecteur droit 298"/>
            <p:cNvCxnSpPr/>
            <p:nvPr/>
          </p:nvCxnSpPr>
          <p:spPr>
            <a:xfrm rot="5400000" flipH="1" flipV="1">
              <a:off x="7438127" y="4067719"/>
              <a:ext cx="255879"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300" name="Connecteur droit 299"/>
            <p:cNvCxnSpPr/>
            <p:nvPr/>
          </p:nvCxnSpPr>
          <p:spPr>
            <a:xfrm>
              <a:off x="7566861" y="3939562"/>
              <a:ext cx="71438" cy="1011"/>
            </a:xfrm>
            <a:prstGeom prst="line">
              <a:avLst/>
            </a:prstGeom>
          </p:spPr>
          <p:style>
            <a:lnRef idx="3">
              <a:schemeClr val="accent1"/>
            </a:lnRef>
            <a:fillRef idx="0">
              <a:schemeClr val="accent1"/>
            </a:fillRef>
            <a:effectRef idx="2">
              <a:schemeClr val="accent1"/>
            </a:effectRef>
            <a:fontRef idx="minor">
              <a:schemeClr val="tx1"/>
            </a:fontRef>
          </p:style>
        </p:cxnSp>
        <p:cxnSp>
          <p:nvCxnSpPr>
            <p:cNvPr id="301" name="Connecteur droit 300"/>
            <p:cNvCxnSpPr/>
            <p:nvPr/>
          </p:nvCxnSpPr>
          <p:spPr>
            <a:xfrm rot="5400000" flipH="1" flipV="1">
              <a:off x="7656998" y="3921069"/>
              <a:ext cx="11024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302" name="Connecteur droit 301"/>
            <p:cNvCxnSpPr/>
            <p:nvPr/>
          </p:nvCxnSpPr>
          <p:spPr>
            <a:xfrm rot="5400000" flipH="1" flipV="1">
              <a:off x="7659299" y="3993383"/>
              <a:ext cx="254868" cy="1587"/>
            </a:xfrm>
            <a:prstGeom prst="line">
              <a:avLst/>
            </a:prstGeom>
          </p:spPr>
          <p:style>
            <a:lnRef idx="3">
              <a:schemeClr val="accent1"/>
            </a:lnRef>
            <a:fillRef idx="0">
              <a:schemeClr val="accent1"/>
            </a:fillRef>
            <a:effectRef idx="2">
              <a:schemeClr val="accent1"/>
            </a:effectRef>
            <a:fontRef idx="minor">
              <a:schemeClr val="tx1"/>
            </a:fontRef>
          </p:style>
        </p:cxnSp>
        <p:cxnSp>
          <p:nvCxnSpPr>
            <p:cNvPr id="303" name="Connecteur droit 302"/>
            <p:cNvCxnSpPr/>
            <p:nvPr/>
          </p:nvCxnSpPr>
          <p:spPr>
            <a:xfrm>
              <a:off x="7712913" y="3866743"/>
              <a:ext cx="73026" cy="1011"/>
            </a:xfrm>
            <a:prstGeom prst="line">
              <a:avLst/>
            </a:prstGeom>
          </p:spPr>
          <p:style>
            <a:lnRef idx="3">
              <a:schemeClr val="accent1"/>
            </a:lnRef>
            <a:fillRef idx="0">
              <a:schemeClr val="accent1"/>
            </a:fillRef>
            <a:effectRef idx="2">
              <a:schemeClr val="accent1"/>
            </a:effectRef>
            <a:fontRef idx="minor">
              <a:schemeClr val="tx1"/>
            </a:fontRef>
          </p:style>
        </p:cxnSp>
        <p:cxnSp>
          <p:nvCxnSpPr>
            <p:cNvPr id="304" name="Connecteur droit 303"/>
            <p:cNvCxnSpPr/>
            <p:nvPr/>
          </p:nvCxnSpPr>
          <p:spPr>
            <a:xfrm>
              <a:off x="7785939" y="4121610"/>
              <a:ext cx="73026" cy="2023"/>
            </a:xfrm>
            <a:prstGeom prst="line">
              <a:avLst/>
            </a:prstGeom>
          </p:spPr>
          <p:style>
            <a:lnRef idx="3">
              <a:schemeClr val="accent1"/>
            </a:lnRef>
            <a:fillRef idx="0">
              <a:schemeClr val="accent1"/>
            </a:fillRef>
            <a:effectRef idx="2">
              <a:schemeClr val="accent1"/>
            </a:effectRef>
            <a:fontRef idx="minor">
              <a:schemeClr val="tx1"/>
            </a:fontRef>
          </p:style>
        </p:cxnSp>
        <p:cxnSp>
          <p:nvCxnSpPr>
            <p:cNvPr id="305" name="Connecteur droit 304"/>
            <p:cNvCxnSpPr/>
            <p:nvPr/>
          </p:nvCxnSpPr>
          <p:spPr>
            <a:xfrm rot="5400000" flipH="1" flipV="1">
              <a:off x="7784846" y="4048503"/>
              <a:ext cx="14665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306" name="Connecteur droit 305"/>
            <p:cNvCxnSpPr/>
            <p:nvPr/>
          </p:nvCxnSpPr>
          <p:spPr>
            <a:xfrm rot="5400000" flipH="1" flipV="1">
              <a:off x="7620888" y="3957984"/>
              <a:ext cx="3641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307" name="Connecteur droit 306"/>
            <p:cNvCxnSpPr/>
            <p:nvPr/>
          </p:nvCxnSpPr>
          <p:spPr>
            <a:xfrm>
              <a:off x="7638299" y="3976983"/>
              <a:ext cx="73026" cy="1012"/>
            </a:xfrm>
            <a:prstGeom prst="line">
              <a:avLst/>
            </a:prstGeom>
          </p:spPr>
          <p:style>
            <a:lnRef idx="3">
              <a:schemeClr val="accent1"/>
            </a:lnRef>
            <a:fillRef idx="0">
              <a:schemeClr val="accent1"/>
            </a:fillRef>
            <a:effectRef idx="2">
              <a:schemeClr val="accent1"/>
            </a:effectRef>
            <a:fontRef idx="minor">
              <a:schemeClr val="tx1"/>
            </a:fontRef>
          </p:style>
        </p:cxnSp>
      </p:grpSp>
      <p:sp>
        <p:nvSpPr>
          <p:cNvPr id="309" name="Titre 2"/>
          <p:cNvSpPr txBox="1">
            <a:spLocks/>
          </p:cNvSpPr>
          <p:nvPr/>
        </p:nvSpPr>
        <p:spPr>
          <a:xfrm>
            <a:off x="7273925" y="4305300"/>
            <a:ext cx="1606550" cy="1643063"/>
          </a:xfrm>
          <a:prstGeom prst="rect">
            <a:avLst/>
          </a:prstGeom>
        </p:spPr>
        <p:txBody>
          <a:bodyPr anchor="ctr">
            <a:normAutofit/>
          </a:bodyPr>
          <a:lstStyle/>
          <a:p>
            <a:pPr algn="ctr" fontAlgn="auto">
              <a:spcBef>
                <a:spcPts val="0"/>
              </a:spcBef>
              <a:spcAft>
                <a:spcPts val="0"/>
              </a:spcAft>
              <a:defRPr/>
            </a:pPr>
            <a:r>
              <a:rPr lang="fr-FR" dirty="0">
                <a:solidFill>
                  <a:schemeClr val="tx2"/>
                </a:solidFill>
                <a:latin typeface="+mj-lt"/>
                <a:ea typeface="+mj-ea"/>
                <a:cs typeface="+mj-cs"/>
              </a:rPr>
              <a:t>Vers filtrage et modulation</a:t>
            </a:r>
          </a:p>
        </p:txBody>
      </p:sp>
      <p:sp>
        <p:nvSpPr>
          <p:cNvPr id="163" name="Espace réservé du numéro de diapositive 162"/>
          <p:cNvSpPr>
            <a:spLocks noGrp="1"/>
          </p:cNvSpPr>
          <p:nvPr>
            <p:ph type="sldNum" sz="quarter" idx="12"/>
          </p:nvPr>
        </p:nvSpPr>
        <p:spPr/>
        <p:txBody>
          <a:bodyPr/>
          <a:lstStyle/>
          <a:p>
            <a:pPr>
              <a:defRPr/>
            </a:pPr>
            <a:fld id="{D4EF94CC-1535-4186-95B3-175181B8DDE4}" type="slidenum">
              <a:rPr lang="fr-FR"/>
              <a:pPr>
                <a:defRPr/>
              </a:pPr>
              <a:t>144</a:t>
            </a:fld>
            <a:endParaRPr lang="fr-FR"/>
          </a:p>
        </p:txBody>
      </p:sp>
      <p:grpSp>
        <p:nvGrpSpPr>
          <p:cNvPr id="151629" name="Groupe 166"/>
          <p:cNvGrpSpPr>
            <a:grpSpLocks/>
          </p:cNvGrpSpPr>
          <p:nvPr/>
        </p:nvGrpSpPr>
        <p:grpSpPr bwMode="auto">
          <a:xfrm>
            <a:off x="0" y="0"/>
            <a:ext cx="9144000" cy="6858000"/>
            <a:chOff x="0" y="0"/>
            <a:chExt cx="9144000" cy="6858000"/>
          </a:xfrm>
        </p:grpSpPr>
        <p:grpSp>
          <p:nvGrpSpPr>
            <p:cNvPr id="151630" name="Groupe 11"/>
            <p:cNvGrpSpPr>
              <a:grpSpLocks/>
            </p:cNvGrpSpPr>
            <p:nvPr/>
          </p:nvGrpSpPr>
          <p:grpSpPr bwMode="auto">
            <a:xfrm>
              <a:off x="0" y="0"/>
              <a:ext cx="9144000" cy="6858000"/>
              <a:chOff x="0" y="0"/>
              <a:chExt cx="9144000" cy="6858000"/>
            </a:xfrm>
          </p:grpSpPr>
          <p:sp>
            <p:nvSpPr>
              <p:cNvPr id="170" name="Rectangle 169"/>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71"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2" name="ZoneTexte 171"/>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75000"/>
                      </a:schemeClr>
                    </a:solidFill>
                    <a:latin typeface="+mn-lt"/>
                  </a:rPr>
                  <a:t>Synchronisation de générateurs quasi-chaotiques</a:t>
                </a:r>
              </a:p>
              <a:p>
                <a:pPr algn="r" fontAlgn="auto">
                  <a:spcBef>
                    <a:spcPts val="0"/>
                  </a:spcBef>
                  <a:spcAft>
                    <a:spcPts val="0"/>
                  </a:spcAft>
                  <a:defRPr/>
                </a:pPr>
                <a:r>
                  <a:rPr lang="fr-FR" sz="1400" b="1" dirty="0">
                    <a:solidFill>
                      <a:schemeClr val="bg1"/>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51635"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69" name="ZoneTexte 168"/>
            <p:cNvSpPr txBox="1"/>
            <p:nvPr/>
          </p:nvSpPr>
          <p:spPr>
            <a:xfrm>
              <a:off x="4645025" y="0"/>
              <a:ext cx="4498975" cy="1384300"/>
            </a:xfrm>
            <a:prstGeom prst="rect">
              <a:avLst/>
            </a:prstGeom>
            <a:noFill/>
          </p:spPr>
          <p:txBody>
            <a:bodyPr>
              <a:spAutoFit/>
            </a:bodyPr>
            <a:lstStyle/>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Contexte : DCS-CDMA</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Implantation et efficacité de l’alignement de code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Conclusion</a:t>
              </a:r>
            </a:p>
            <a:p>
              <a:pPr fontAlgn="auto">
                <a:spcBef>
                  <a:spcPts val="0"/>
                </a:spcBef>
                <a:spcAft>
                  <a:spcPts val="0"/>
                </a:spcAft>
                <a:defRPr/>
              </a:pPr>
              <a:endParaRPr lang="fr-FR" sz="1400" dirty="0">
                <a:solidFill>
                  <a:schemeClr val="bg1">
                    <a:lumMod val="8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dirty="0">
                <a:solidFill>
                  <a:schemeClr val="bg1">
                    <a:lumMod val="8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re 2"/>
          <p:cNvSpPr txBox="1">
            <a:spLocks/>
          </p:cNvSpPr>
          <p:nvPr/>
        </p:nvSpPr>
        <p:spPr bwMode="auto">
          <a:xfrm>
            <a:off x="592138" y="544513"/>
            <a:ext cx="7772400" cy="1470025"/>
          </a:xfrm>
          <a:prstGeom prst="rect">
            <a:avLst/>
          </a:prstGeom>
          <a:noFill/>
          <a:ln w="9525">
            <a:noFill/>
            <a:miter lim="800000"/>
            <a:headEnd/>
            <a:tailEnd/>
          </a:ln>
        </p:spPr>
        <p:txBody>
          <a:bodyPr anchor="ctr"/>
          <a:lstStyle/>
          <a:p>
            <a:endParaRPr lang="fr-FR">
              <a:solidFill>
                <a:schemeClr val="tx2"/>
              </a:solidFill>
              <a:latin typeface="Calibri" pitchFamily="34" charset="0"/>
            </a:endParaRPr>
          </a:p>
        </p:txBody>
      </p:sp>
      <p:sp>
        <p:nvSpPr>
          <p:cNvPr id="256" name="Titre 2"/>
          <p:cNvSpPr txBox="1">
            <a:spLocks/>
          </p:cNvSpPr>
          <p:nvPr/>
        </p:nvSpPr>
        <p:spPr>
          <a:xfrm>
            <a:off x="4718050" y="5948363"/>
            <a:ext cx="4637088" cy="414337"/>
          </a:xfrm>
          <a:prstGeom prst="rect">
            <a:avLst/>
          </a:prstGeom>
        </p:spPr>
        <p:txBody>
          <a:bodyPr anchor="ctr">
            <a:normAutofit/>
          </a:bodyPr>
          <a:lstStyle/>
          <a:p>
            <a:pPr fontAlgn="auto">
              <a:spcBef>
                <a:spcPts val="0"/>
              </a:spcBef>
              <a:spcAft>
                <a:spcPts val="0"/>
              </a:spcAft>
              <a:defRPr/>
            </a:pPr>
            <a:endParaRPr lang="fr-FR" dirty="0">
              <a:solidFill>
                <a:schemeClr val="tx2"/>
              </a:solidFill>
              <a:latin typeface="+mn-lt"/>
              <a:ea typeface="+mj-ea"/>
              <a:cs typeface="+mj-cs"/>
            </a:endParaRPr>
          </a:p>
        </p:txBody>
      </p:sp>
      <p:sp>
        <p:nvSpPr>
          <p:cNvPr id="152579" name="Titre 2"/>
          <p:cNvSpPr txBox="1">
            <a:spLocks/>
          </p:cNvSpPr>
          <p:nvPr/>
        </p:nvSpPr>
        <p:spPr bwMode="auto">
          <a:xfrm>
            <a:off x="744538" y="696913"/>
            <a:ext cx="7772400" cy="1470025"/>
          </a:xfrm>
          <a:prstGeom prst="rect">
            <a:avLst/>
          </a:prstGeom>
          <a:noFill/>
          <a:ln w="9525">
            <a:noFill/>
            <a:miter lim="800000"/>
            <a:headEnd/>
            <a:tailEnd/>
          </a:ln>
        </p:spPr>
        <p:txBody>
          <a:bodyPr anchor="ctr"/>
          <a:lstStyle/>
          <a:p>
            <a:endParaRPr lang="fr-FR">
              <a:solidFill>
                <a:schemeClr val="tx2"/>
              </a:solidFill>
              <a:latin typeface="Calibri" pitchFamily="34" charset="0"/>
            </a:endParaRPr>
          </a:p>
        </p:txBody>
      </p:sp>
      <p:sp>
        <p:nvSpPr>
          <p:cNvPr id="152580" name="Titre 2"/>
          <p:cNvSpPr txBox="1">
            <a:spLocks/>
          </p:cNvSpPr>
          <p:nvPr/>
        </p:nvSpPr>
        <p:spPr bwMode="auto">
          <a:xfrm>
            <a:off x="896938" y="849313"/>
            <a:ext cx="7772400" cy="1470025"/>
          </a:xfrm>
          <a:prstGeom prst="rect">
            <a:avLst/>
          </a:prstGeom>
          <a:noFill/>
          <a:ln w="9525">
            <a:noFill/>
            <a:miter lim="800000"/>
            <a:headEnd/>
            <a:tailEnd/>
          </a:ln>
        </p:spPr>
        <p:txBody>
          <a:bodyPr anchor="ctr"/>
          <a:lstStyle/>
          <a:p>
            <a:r>
              <a:rPr lang="fr-FR">
                <a:solidFill>
                  <a:schemeClr val="tx2"/>
                </a:solidFill>
                <a:latin typeface="Calibri" pitchFamily="34" charset="0"/>
              </a:rPr>
              <a:t>Mesure de l’intercorrélation entre les séquences chaotiques et les séquences de gold</a:t>
            </a:r>
          </a:p>
        </p:txBody>
      </p:sp>
      <p:pic>
        <p:nvPicPr>
          <p:cNvPr id="152581" name="Picture 2"/>
          <p:cNvPicPr>
            <a:picLocks noChangeAspect="1" noChangeArrowheads="1"/>
          </p:cNvPicPr>
          <p:nvPr/>
        </p:nvPicPr>
        <p:blipFill>
          <a:blip r:embed="rId2"/>
          <a:srcRect/>
          <a:stretch>
            <a:fillRect/>
          </a:stretch>
        </p:blipFill>
        <p:spPr bwMode="auto">
          <a:xfrm>
            <a:off x="1651000" y="1931988"/>
            <a:ext cx="5702300" cy="4783137"/>
          </a:xfrm>
          <a:prstGeom prst="rect">
            <a:avLst/>
          </a:prstGeom>
          <a:noFill/>
          <a:ln w="9525">
            <a:noFill/>
            <a:miter lim="800000"/>
            <a:headEnd/>
            <a:tailEnd/>
          </a:ln>
        </p:spPr>
      </p:pic>
      <p:sp>
        <p:nvSpPr>
          <p:cNvPr id="11" name="Espace réservé du numéro de diapositive 10"/>
          <p:cNvSpPr>
            <a:spLocks noGrp="1"/>
          </p:cNvSpPr>
          <p:nvPr>
            <p:ph type="sldNum" sz="quarter" idx="12"/>
          </p:nvPr>
        </p:nvSpPr>
        <p:spPr/>
        <p:txBody>
          <a:bodyPr/>
          <a:lstStyle/>
          <a:p>
            <a:pPr>
              <a:defRPr/>
            </a:pPr>
            <a:fld id="{B234D2D8-2926-49C8-9DC1-5DA6E875DB10}" type="slidenum">
              <a:rPr lang="fr-FR"/>
              <a:pPr>
                <a:defRPr/>
              </a:pPr>
              <a:t>145</a:t>
            </a:fld>
            <a:endParaRPr lang="fr-FR"/>
          </a:p>
        </p:txBody>
      </p:sp>
      <p:grpSp>
        <p:nvGrpSpPr>
          <p:cNvPr id="152583" name="Groupe 12"/>
          <p:cNvGrpSpPr>
            <a:grpSpLocks/>
          </p:cNvGrpSpPr>
          <p:nvPr/>
        </p:nvGrpSpPr>
        <p:grpSpPr bwMode="auto">
          <a:xfrm>
            <a:off x="0" y="0"/>
            <a:ext cx="9144000" cy="6858000"/>
            <a:chOff x="0" y="0"/>
            <a:chExt cx="9144000" cy="6858000"/>
          </a:xfrm>
        </p:grpSpPr>
        <p:grpSp>
          <p:nvGrpSpPr>
            <p:cNvPr id="152584" name="Groupe 11"/>
            <p:cNvGrpSpPr>
              <a:grpSpLocks/>
            </p:cNvGrpSpPr>
            <p:nvPr/>
          </p:nvGrpSpPr>
          <p:grpSpPr bwMode="auto">
            <a:xfrm>
              <a:off x="0" y="0"/>
              <a:ext cx="9144000" cy="6858000"/>
              <a:chOff x="0" y="0"/>
              <a:chExt cx="9144000" cy="6858000"/>
            </a:xfrm>
          </p:grpSpPr>
          <p:sp>
            <p:nvSpPr>
              <p:cNvPr id="16" name="Rectangle 1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7"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8" name="ZoneTexte 17"/>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75000"/>
                      </a:schemeClr>
                    </a:solidFill>
                    <a:latin typeface="+mn-lt"/>
                  </a:rPr>
                  <a:t>Synchronisation de générateurs quasi-chaotiques</a:t>
                </a:r>
              </a:p>
              <a:p>
                <a:pPr algn="r" fontAlgn="auto">
                  <a:spcBef>
                    <a:spcPts val="0"/>
                  </a:spcBef>
                  <a:spcAft>
                    <a:spcPts val="0"/>
                  </a:spcAft>
                  <a:defRPr/>
                </a:pPr>
                <a:r>
                  <a:rPr lang="fr-FR" sz="1400" b="1" dirty="0">
                    <a:solidFill>
                      <a:schemeClr val="bg1"/>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52589"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5" name="ZoneTexte 14"/>
            <p:cNvSpPr txBox="1"/>
            <p:nvPr/>
          </p:nvSpPr>
          <p:spPr>
            <a:xfrm>
              <a:off x="4645025" y="0"/>
              <a:ext cx="4498975" cy="1384300"/>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 DCS-CDMA</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Implantation et efficacité de l’alignement de code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Conclusion</a:t>
              </a:r>
            </a:p>
            <a:p>
              <a:pPr fontAlgn="auto">
                <a:spcBef>
                  <a:spcPts val="0"/>
                </a:spcBef>
                <a:spcAft>
                  <a:spcPts val="0"/>
                </a:spcAft>
                <a:defRPr/>
              </a:pPr>
              <a:endParaRPr lang="fr-FR" sz="1400" dirty="0">
                <a:solidFill>
                  <a:schemeClr val="bg1">
                    <a:lumMod val="8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dirty="0">
                <a:solidFill>
                  <a:schemeClr val="bg1">
                    <a:lumMod val="8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re 2"/>
          <p:cNvSpPr txBox="1">
            <a:spLocks/>
          </p:cNvSpPr>
          <p:nvPr/>
        </p:nvSpPr>
        <p:spPr bwMode="auto">
          <a:xfrm>
            <a:off x="592138" y="544513"/>
            <a:ext cx="7772400" cy="1470025"/>
          </a:xfrm>
          <a:prstGeom prst="rect">
            <a:avLst/>
          </a:prstGeom>
          <a:noFill/>
          <a:ln w="9525">
            <a:noFill/>
            <a:miter lim="800000"/>
            <a:headEnd/>
            <a:tailEnd/>
          </a:ln>
        </p:spPr>
        <p:txBody>
          <a:bodyPr anchor="ctr"/>
          <a:lstStyle/>
          <a:p>
            <a:endParaRPr lang="fr-FR">
              <a:solidFill>
                <a:schemeClr val="tx2"/>
              </a:solidFill>
              <a:latin typeface="Calibri" pitchFamily="34" charset="0"/>
            </a:endParaRPr>
          </a:p>
        </p:txBody>
      </p:sp>
      <p:sp>
        <p:nvSpPr>
          <p:cNvPr id="256" name="Titre 2"/>
          <p:cNvSpPr txBox="1">
            <a:spLocks/>
          </p:cNvSpPr>
          <p:nvPr/>
        </p:nvSpPr>
        <p:spPr>
          <a:xfrm>
            <a:off x="4718050" y="5948363"/>
            <a:ext cx="4637088" cy="414337"/>
          </a:xfrm>
          <a:prstGeom prst="rect">
            <a:avLst/>
          </a:prstGeom>
        </p:spPr>
        <p:txBody>
          <a:bodyPr anchor="ctr">
            <a:normAutofit/>
          </a:bodyPr>
          <a:lstStyle/>
          <a:p>
            <a:pPr fontAlgn="auto">
              <a:spcBef>
                <a:spcPts val="0"/>
              </a:spcBef>
              <a:spcAft>
                <a:spcPts val="0"/>
              </a:spcAft>
              <a:defRPr/>
            </a:pPr>
            <a:endParaRPr lang="fr-FR" dirty="0">
              <a:solidFill>
                <a:schemeClr val="tx2"/>
              </a:solidFill>
              <a:latin typeface="+mn-lt"/>
              <a:ea typeface="+mj-ea"/>
              <a:cs typeface="+mj-cs"/>
            </a:endParaRPr>
          </a:p>
        </p:txBody>
      </p:sp>
      <p:sp>
        <p:nvSpPr>
          <p:cNvPr id="153603" name="Titre 2"/>
          <p:cNvSpPr txBox="1">
            <a:spLocks/>
          </p:cNvSpPr>
          <p:nvPr/>
        </p:nvSpPr>
        <p:spPr bwMode="auto">
          <a:xfrm>
            <a:off x="744538" y="696913"/>
            <a:ext cx="7772400" cy="1470025"/>
          </a:xfrm>
          <a:prstGeom prst="rect">
            <a:avLst/>
          </a:prstGeom>
          <a:noFill/>
          <a:ln w="9525">
            <a:noFill/>
            <a:miter lim="800000"/>
            <a:headEnd/>
            <a:tailEnd/>
          </a:ln>
        </p:spPr>
        <p:txBody>
          <a:bodyPr anchor="ctr"/>
          <a:lstStyle/>
          <a:p>
            <a:endParaRPr lang="fr-FR">
              <a:solidFill>
                <a:schemeClr val="tx2"/>
              </a:solidFill>
              <a:latin typeface="Calibri" pitchFamily="34" charset="0"/>
            </a:endParaRPr>
          </a:p>
        </p:txBody>
      </p:sp>
      <p:sp>
        <p:nvSpPr>
          <p:cNvPr id="153604" name="Titre 2"/>
          <p:cNvSpPr txBox="1">
            <a:spLocks/>
          </p:cNvSpPr>
          <p:nvPr/>
        </p:nvSpPr>
        <p:spPr bwMode="auto">
          <a:xfrm>
            <a:off x="896938" y="849313"/>
            <a:ext cx="7772400" cy="1470025"/>
          </a:xfrm>
          <a:prstGeom prst="rect">
            <a:avLst/>
          </a:prstGeom>
          <a:noFill/>
          <a:ln w="9525">
            <a:noFill/>
            <a:miter lim="800000"/>
            <a:headEnd/>
            <a:tailEnd/>
          </a:ln>
        </p:spPr>
        <p:txBody>
          <a:bodyPr anchor="ctr"/>
          <a:lstStyle/>
          <a:p>
            <a:r>
              <a:rPr lang="fr-FR">
                <a:solidFill>
                  <a:schemeClr val="tx2"/>
                </a:solidFill>
                <a:latin typeface="Calibri" pitchFamily="34" charset="0"/>
              </a:rPr>
              <a:t>Mesure de l’intercorrélation entre les séquences chaotiques et les séquences de gold</a:t>
            </a:r>
          </a:p>
        </p:txBody>
      </p:sp>
      <p:pic>
        <p:nvPicPr>
          <p:cNvPr id="153605" name="Picture 2"/>
          <p:cNvPicPr>
            <a:picLocks noChangeAspect="1" noChangeArrowheads="1"/>
          </p:cNvPicPr>
          <p:nvPr/>
        </p:nvPicPr>
        <p:blipFill>
          <a:blip r:embed="rId2"/>
          <a:srcRect/>
          <a:stretch>
            <a:fillRect/>
          </a:stretch>
        </p:blipFill>
        <p:spPr bwMode="auto">
          <a:xfrm>
            <a:off x="1833563" y="2041525"/>
            <a:ext cx="5842000" cy="4524375"/>
          </a:xfrm>
          <a:prstGeom prst="rect">
            <a:avLst/>
          </a:prstGeom>
          <a:noFill/>
          <a:ln w="9525">
            <a:noFill/>
            <a:miter lim="800000"/>
            <a:headEnd/>
            <a:tailEnd/>
          </a:ln>
        </p:spPr>
      </p:pic>
      <p:pic>
        <p:nvPicPr>
          <p:cNvPr id="153606" name="Picture 4"/>
          <p:cNvPicPr>
            <a:picLocks noChangeAspect="1" noChangeArrowheads="1"/>
          </p:cNvPicPr>
          <p:nvPr/>
        </p:nvPicPr>
        <p:blipFill>
          <a:blip r:embed="rId3"/>
          <a:srcRect/>
          <a:stretch>
            <a:fillRect/>
          </a:stretch>
        </p:blipFill>
        <p:spPr bwMode="auto">
          <a:xfrm>
            <a:off x="3403600" y="3063875"/>
            <a:ext cx="3086100" cy="171450"/>
          </a:xfrm>
          <a:prstGeom prst="rect">
            <a:avLst/>
          </a:prstGeom>
          <a:noFill/>
          <a:ln w="9525">
            <a:noFill/>
            <a:miter lim="800000"/>
            <a:headEnd/>
            <a:tailEnd/>
          </a:ln>
        </p:spPr>
      </p:pic>
      <p:pic>
        <p:nvPicPr>
          <p:cNvPr id="153607" name="Picture 5"/>
          <p:cNvPicPr>
            <a:picLocks noChangeAspect="1" noChangeArrowheads="1"/>
          </p:cNvPicPr>
          <p:nvPr/>
        </p:nvPicPr>
        <p:blipFill>
          <a:blip r:embed="rId4"/>
          <a:srcRect/>
          <a:stretch>
            <a:fillRect/>
          </a:stretch>
        </p:blipFill>
        <p:spPr bwMode="auto">
          <a:xfrm>
            <a:off x="2746375" y="4159250"/>
            <a:ext cx="3790950" cy="171450"/>
          </a:xfrm>
          <a:prstGeom prst="rect">
            <a:avLst/>
          </a:prstGeom>
          <a:noFill/>
          <a:ln w="9525">
            <a:noFill/>
            <a:miter lim="800000"/>
            <a:headEnd/>
            <a:tailEnd/>
          </a:ln>
        </p:spPr>
      </p:pic>
      <p:pic>
        <p:nvPicPr>
          <p:cNvPr id="153608" name="Picture 6"/>
          <p:cNvPicPr>
            <a:picLocks noChangeAspect="1" noChangeArrowheads="1"/>
          </p:cNvPicPr>
          <p:nvPr/>
        </p:nvPicPr>
        <p:blipFill>
          <a:blip r:embed="rId5"/>
          <a:srcRect/>
          <a:stretch>
            <a:fillRect/>
          </a:stretch>
        </p:blipFill>
        <p:spPr bwMode="auto">
          <a:xfrm>
            <a:off x="2381250" y="5254625"/>
            <a:ext cx="5076825" cy="180975"/>
          </a:xfrm>
          <a:prstGeom prst="rect">
            <a:avLst/>
          </a:prstGeom>
          <a:noFill/>
          <a:ln w="9525">
            <a:noFill/>
            <a:miter lim="800000"/>
            <a:headEnd/>
            <a:tailEnd/>
          </a:ln>
        </p:spPr>
      </p:pic>
      <p:pic>
        <p:nvPicPr>
          <p:cNvPr id="153609" name="Picture 7"/>
          <p:cNvPicPr>
            <a:picLocks noChangeAspect="1" noChangeArrowheads="1"/>
          </p:cNvPicPr>
          <p:nvPr/>
        </p:nvPicPr>
        <p:blipFill>
          <a:blip r:embed="rId6"/>
          <a:srcRect/>
          <a:stretch>
            <a:fillRect/>
          </a:stretch>
        </p:blipFill>
        <p:spPr bwMode="auto">
          <a:xfrm>
            <a:off x="2344738" y="6386513"/>
            <a:ext cx="5067300" cy="161925"/>
          </a:xfrm>
          <a:prstGeom prst="rect">
            <a:avLst/>
          </a:prstGeom>
          <a:noFill/>
          <a:ln w="9525">
            <a:noFill/>
            <a:miter lim="800000"/>
            <a:headEnd/>
            <a:tailEnd/>
          </a:ln>
        </p:spPr>
      </p:pic>
      <p:sp>
        <p:nvSpPr>
          <p:cNvPr id="13" name="Espace réservé du numéro de diapositive 12"/>
          <p:cNvSpPr>
            <a:spLocks noGrp="1"/>
          </p:cNvSpPr>
          <p:nvPr>
            <p:ph type="sldNum" sz="quarter" idx="12"/>
          </p:nvPr>
        </p:nvSpPr>
        <p:spPr/>
        <p:txBody>
          <a:bodyPr/>
          <a:lstStyle/>
          <a:p>
            <a:pPr>
              <a:defRPr/>
            </a:pPr>
            <a:fld id="{D2EB6C1D-579F-4033-A6D5-552C10D5B99C}" type="slidenum">
              <a:rPr lang="fr-FR"/>
              <a:pPr>
                <a:defRPr/>
              </a:pPr>
              <a:t>146</a:t>
            </a:fld>
            <a:endParaRPr lang="fr-FR"/>
          </a:p>
        </p:txBody>
      </p:sp>
      <p:grpSp>
        <p:nvGrpSpPr>
          <p:cNvPr id="153611" name="Groupe 14"/>
          <p:cNvGrpSpPr>
            <a:grpSpLocks/>
          </p:cNvGrpSpPr>
          <p:nvPr/>
        </p:nvGrpSpPr>
        <p:grpSpPr bwMode="auto">
          <a:xfrm>
            <a:off x="0" y="0"/>
            <a:ext cx="9144000" cy="6858000"/>
            <a:chOff x="0" y="0"/>
            <a:chExt cx="9144000" cy="6858000"/>
          </a:xfrm>
        </p:grpSpPr>
        <p:grpSp>
          <p:nvGrpSpPr>
            <p:cNvPr id="153612" name="Groupe 11"/>
            <p:cNvGrpSpPr>
              <a:grpSpLocks/>
            </p:cNvGrpSpPr>
            <p:nvPr/>
          </p:nvGrpSpPr>
          <p:grpSpPr bwMode="auto">
            <a:xfrm>
              <a:off x="0" y="0"/>
              <a:ext cx="9144000" cy="6858000"/>
              <a:chOff x="0" y="0"/>
              <a:chExt cx="9144000" cy="6858000"/>
            </a:xfrm>
          </p:grpSpPr>
          <p:sp>
            <p:nvSpPr>
              <p:cNvPr id="18" name="Rectangle 17"/>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7"/>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75000"/>
                      </a:schemeClr>
                    </a:solidFill>
                    <a:latin typeface="+mn-lt"/>
                  </a:rPr>
                  <a:t>Synchronisation de générateurs quasi-chaotiques</a:t>
                </a:r>
              </a:p>
              <a:p>
                <a:pPr algn="r" fontAlgn="auto">
                  <a:spcBef>
                    <a:spcPts val="0"/>
                  </a:spcBef>
                  <a:spcAft>
                    <a:spcPts val="0"/>
                  </a:spcAft>
                  <a:defRPr/>
                </a:pPr>
                <a:r>
                  <a:rPr lang="fr-FR" sz="1400" b="1" dirty="0">
                    <a:solidFill>
                      <a:schemeClr val="bg1"/>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53617" name="Picture 2"/>
              <p:cNvPicPr>
                <a:picLocks noChangeAspect="1" noChangeArrowheads="1"/>
              </p:cNvPicPr>
              <p:nvPr/>
            </p:nvPicPr>
            <p:blipFill>
              <a:blip r:embed="rId7"/>
              <a:srcRect t="25648" b="62086"/>
              <a:stretch>
                <a:fillRect/>
              </a:stretch>
            </p:blipFill>
            <p:spPr bwMode="auto">
              <a:xfrm>
                <a:off x="0" y="6638922"/>
                <a:ext cx="9144000" cy="219078"/>
              </a:xfrm>
              <a:prstGeom prst="rect">
                <a:avLst/>
              </a:prstGeom>
              <a:noFill/>
              <a:ln w="9525">
                <a:noFill/>
                <a:miter lim="800000"/>
                <a:headEnd/>
                <a:tailEnd/>
              </a:ln>
            </p:spPr>
          </p:pic>
        </p:grpSp>
        <p:sp>
          <p:nvSpPr>
            <p:cNvPr id="17" name="ZoneTexte 16"/>
            <p:cNvSpPr txBox="1"/>
            <p:nvPr/>
          </p:nvSpPr>
          <p:spPr>
            <a:xfrm>
              <a:off x="4645025" y="0"/>
              <a:ext cx="4498975" cy="1384300"/>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 DCS-CDMA</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Implantation et efficacité de l’alignement de code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Conclusion</a:t>
              </a:r>
            </a:p>
            <a:p>
              <a:pPr fontAlgn="auto">
                <a:spcBef>
                  <a:spcPts val="0"/>
                </a:spcBef>
                <a:spcAft>
                  <a:spcPts val="0"/>
                </a:spcAft>
                <a:defRPr/>
              </a:pPr>
              <a:endParaRPr lang="fr-FR" sz="1400" dirty="0">
                <a:solidFill>
                  <a:schemeClr val="bg1">
                    <a:lumMod val="8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dirty="0">
                <a:solidFill>
                  <a:schemeClr val="bg1">
                    <a:lumMod val="8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re 2"/>
          <p:cNvSpPr txBox="1">
            <a:spLocks/>
          </p:cNvSpPr>
          <p:nvPr/>
        </p:nvSpPr>
        <p:spPr bwMode="auto">
          <a:xfrm>
            <a:off x="592138" y="544513"/>
            <a:ext cx="7772400" cy="1470025"/>
          </a:xfrm>
          <a:prstGeom prst="rect">
            <a:avLst/>
          </a:prstGeom>
          <a:noFill/>
          <a:ln w="9525">
            <a:noFill/>
            <a:miter lim="800000"/>
            <a:headEnd/>
            <a:tailEnd/>
          </a:ln>
        </p:spPr>
        <p:txBody>
          <a:bodyPr anchor="ctr"/>
          <a:lstStyle/>
          <a:p>
            <a:endParaRPr lang="fr-FR">
              <a:solidFill>
                <a:schemeClr val="tx2"/>
              </a:solidFill>
              <a:latin typeface="Calibri" pitchFamily="34" charset="0"/>
            </a:endParaRPr>
          </a:p>
        </p:txBody>
      </p:sp>
      <p:sp>
        <p:nvSpPr>
          <p:cNvPr id="154626" name="Titre 2"/>
          <p:cNvSpPr txBox="1">
            <a:spLocks/>
          </p:cNvSpPr>
          <p:nvPr/>
        </p:nvSpPr>
        <p:spPr bwMode="auto">
          <a:xfrm>
            <a:off x="744538" y="696913"/>
            <a:ext cx="7772400" cy="1470025"/>
          </a:xfrm>
          <a:prstGeom prst="rect">
            <a:avLst/>
          </a:prstGeom>
          <a:noFill/>
          <a:ln w="9525">
            <a:noFill/>
            <a:miter lim="800000"/>
            <a:headEnd/>
            <a:tailEnd/>
          </a:ln>
        </p:spPr>
        <p:txBody>
          <a:bodyPr anchor="ctr"/>
          <a:lstStyle/>
          <a:p>
            <a:endParaRPr lang="fr-FR">
              <a:solidFill>
                <a:schemeClr val="tx2"/>
              </a:solidFill>
              <a:latin typeface="Calibri" pitchFamily="34" charset="0"/>
            </a:endParaRPr>
          </a:p>
        </p:txBody>
      </p:sp>
      <p:sp>
        <p:nvSpPr>
          <p:cNvPr id="154627" name="Titre 2"/>
          <p:cNvSpPr txBox="1">
            <a:spLocks/>
          </p:cNvSpPr>
          <p:nvPr/>
        </p:nvSpPr>
        <p:spPr bwMode="auto">
          <a:xfrm>
            <a:off x="896938" y="849313"/>
            <a:ext cx="7772400" cy="1470025"/>
          </a:xfrm>
          <a:prstGeom prst="rect">
            <a:avLst/>
          </a:prstGeom>
          <a:noFill/>
          <a:ln w="9525">
            <a:noFill/>
            <a:miter lim="800000"/>
            <a:headEnd/>
            <a:tailEnd/>
          </a:ln>
        </p:spPr>
        <p:txBody>
          <a:bodyPr anchor="ctr"/>
          <a:lstStyle/>
          <a:p>
            <a:r>
              <a:rPr lang="fr-FR">
                <a:solidFill>
                  <a:schemeClr val="tx2"/>
                </a:solidFill>
                <a:latin typeface="Calibri" pitchFamily="34" charset="0"/>
              </a:rPr>
              <a:t>Résultats</a:t>
            </a:r>
          </a:p>
        </p:txBody>
      </p:sp>
      <p:graphicFrame>
        <p:nvGraphicFramePr>
          <p:cNvPr id="10" name="Tableau 9"/>
          <p:cNvGraphicFramePr>
            <a:graphicFrameLocks noGrp="1"/>
          </p:cNvGraphicFramePr>
          <p:nvPr/>
        </p:nvGraphicFramePr>
        <p:xfrm>
          <a:off x="190500" y="5400675"/>
          <a:ext cx="8953500" cy="1096963"/>
        </p:xfrm>
        <a:graphic>
          <a:graphicData uri="http://schemas.openxmlformats.org/drawingml/2006/table">
            <a:tbl>
              <a:tblPr firstRow="1" bandRow="1">
                <a:tableStyleId>{5C22544A-7EE6-4342-B048-85BDC9FD1C3A}</a:tableStyleId>
              </a:tblPr>
              <a:tblGrid>
                <a:gridCol w="2555910"/>
                <a:gridCol w="912825"/>
                <a:gridCol w="1008047"/>
                <a:gridCol w="1119195"/>
                <a:gridCol w="1119195"/>
                <a:gridCol w="1116750"/>
                <a:gridCol w="1121639"/>
              </a:tblGrid>
              <a:tr h="340788">
                <a:tc>
                  <a:txBody>
                    <a:bodyPr/>
                    <a:lstStyle/>
                    <a:p>
                      <a:r>
                        <a:rPr lang="fr-FR" dirty="0" smtClean="0"/>
                        <a:t>Séquence</a:t>
                      </a:r>
                      <a:endParaRPr lang="fr-FR" dirty="0"/>
                    </a:p>
                  </a:txBody>
                  <a:tcPr/>
                </a:tc>
                <a:tc>
                  <a:txBody>
                    <a:bodyPr/>
                    <a:lstStyle/>
                    <a:p>
                      <a:r>
                        <a:rPr lang="fr-FR" dirty="0" smtClean="0"/>
                        <a:t>Log.8</a:t>
                      </a:r>
                      <a:endParaRPr lang="fr-FR" dirty="0"/>
                    </a:p>
                  </a:txBody>
                  <a:tcPr/>
                </a:tc>
                <a:tc>
                  <a:txBody>
                    <a:bodyPr/>
                    <a:lstStyle/>
                    <a:p>
                      <a:r>
                        <a:rPr lang="fr-FR" dirty="0" smtClean="0"/>
                        <a:t>Log.16</a:t>
                      </a:r>
                      <a:endParaRPr lang="fr-FR" dirty="0"/>
                    </a:p>
                  </a:txBody>
                  <a:tcPr/>
                </a:tc>
                <a:tc>
                  <a:txBody>
                    <a:bodyPr/>
                    <a:lstStyle/>
                    <a:p>
                      <a:r>
                        <a:rPr lang="fr-FR" dirty="0" smtClean="0"/>
                        <a:t>Log.32</a:t>
                      </a:r>
                      <a:endParaRPr lang="fr-FR" dirty="0"/>
                    </a:p>
                  </a:txBody>
                  <a:tcPr/>
                </a:tc>
                <a:tc>
                  <a:txBody>
                    <a:bodyPr/>
                    <a:lstStyle/>
                    <a:p>
                      <a:r>
                        <a:rPr lang="fr-FR" dirty="0" smtClean="0"/>
                        <a:t>Frey .8</a:t>
                      </a:r>
                      <a:endParaRPr lang="fr-FR" dirty="0"/>
                    </a:p>
                  </a:txBody>
                  <a:tcPr/>
                </a:tc>
                <a:tc>
                  <a:txBody>
                    <a:bodyPr/>
                    <a:lstStyle/>
                    <a:p>
                      <a:r>
                        <a:rPr lang="fr-FR" dirty="0" smtClean="0"/>
                        <a:t>Frey.16</a:t>
                      </a:r>
                      <a:endParaRPr lang="fr-FR" dirty="0"/>
                    </a:p>
                  </a:txBody>
                  <a:tcPr/>
                </a:tc>
                <a:tc>
                  <a:txBody>
                    <a:bodyPr/>
                    <a:lstStyle/>
                    <a:p>
                      <a:r>
                        <a:rPr lang="fr-FR" dirty="0" smtClean="0"/>
                        <a:t>Frey.32</a:t>
                      </a:r>
                      <a:endParaRPr lang="fr-FR" dirty="0"/>
                    </a:p>
                  </a:txBody>
                  <a:tcPr/>
                </a:tc>
              </a:tr>
              <a:tr h="340788">
                <a:tc>
                  <a:txBody>
                    <a:bodyPr/>
                    <a:lstStyle/>
                    <a:p>
                      <a:pPr algn="ctr"/>
                      <a:r>
                        <a:rPr lang="fr-FR" dirty="0" smtClean="0"/>
                        <a:t>Nb cellules</a:t>
                      </a:r>
                      <a:endParaRPr lang="fr-FR" dirty="0"/>
                    </a:p>
                  </a:txBody>
                  <a:tcPr/>
                </a:tc>
                <a:tc>
                  <a:txBody>
                    <a:bodyPr/>
                    <a:lstStyle/>
                    <a:p>
                      <a:pPr algn="ctr"/>
                      <a:r>
                        <a:rPr lang="fr-FR" dirty="0" smtClean="0"/>
                        <a:t>69</a:t>
                      </a:r>
                      <a:endParaRPr lang="fr-FR" dirty="0"/>
                    </a:p>
                  </a:txBody>
                  <a:tcPr/>
                </a:tc>
                <a:tc>
                  <a:txBody>
                    <a:bodyPr/>
                    <a:lstStyle/>
                    <a:p>
                      <a:pPr algn="ctr"/>
                      <a:r>
                        <a:rPr lang="fr-FR" dirty="0" smtClean="0"/>
                        <a:t>221</a:t>
                      </a:r>
                      <a:endParaRPr lang="fr-FR" dirty="0"/>
                    </a:p>
                  </a:txBody>
                  <a:tcPr/>
                </a:tc>
                <a:tc>
                  <a:txBody>
                    <a:bodyPr/>
                    <a:lstStyle/>
                    <a:p>
                      <a:pPr algn="ctr"/>
                      <a:r>
                        <a:rPr lang="fr-FR" dirty="0" smtClean="0"/>
                        <a:t>849</a:t>
                      </a:r>
                      <a:endParaRPr lang="fr-FR" dirty="0"/>
                    </a:p>
                  </a:txBody>
                  <a:tcPr/>
                </a:tc>
                <a:tc>
                  <a:txBody>
                    <a:bodyPr/>
                    <a:lstStyle/>
                    <a:p>
                      <a:pPr algn="ctr"/>
                      <a:r>
                        <a:rPr lang="fr-FR" dirty="0" smtClean="0"/>
                        <a:t>16</a:t>
                      </a:r>
                      <a:endParaRPr lang="fr-FR" dirty="0"/>
                    </a:p>
                  </a:txBody>
                  <a:tcPr/>
                </a:tc>
                <a:tc>
                  <a:txBody>
                    <a:bodyPr/>
                    <a:lstStyle/>
                    <a:p>
                      <a:pPr algn="ctr"/>
                      <a:r>
                        <a:rPr lang="fr-FR" dirty="0" smtClean="0"/>
                        <a:t>32</a:t>
                      </a:r>
                      <a:endParaRPr lang="fr-FR" dirty="0"/>
                    </a:p>
                  </a:txBody>
                  <a:tcPr/>
                </a:tc>
                <a:tc>
                  <a:txBody>
                    <a:bodyPr/>
                    <a:lstStyle/>
                    <a:p>
                      <a:pPr algn="ctr"/>
                      <a:r>
                        <a:rPr lang="fr-FR" dirty="0" smtClean="0"/>
                        <a:t>64</a:t>
                      </a:r>
                      <a:endParaRPr lang="fr-FR" dirty="0"/>
                    </a:p>
                  </a:txBody>
                  <a:tcPr/>
                </a:tc>
              </a:tr>
              <a:tr h="340788">
                <a:tc>
                  <a:txBody>
                    <a:bodyPr/>
                    <a:lstStyle/>
                    <a:p>
                      <a:pPr algn="ctr"/>
                      <a:r>
                        <a:rPr lang="fr-FR" dirty="0" smtClean="0"/>
                        <a:t>Nb multiplieurs câblés</a:t>
                      </a:r>
                      <a:endParaRPr lang="fr-FR" dirty="0"/>
                    </a:p>
                  </a:txBody>
                  <a:tcPr/>
                </a:tc>
                <a:tc>
                  <a:txBody>
                    <a:bodyPr/>
                    <a:lstStyle/>
                    <a:p>
                      <a:pPr algn="ctr"/>
                      <a:r>
                        <a:rPr lang="fr-FR" dirty="0" smtClean="0"/>
                        <a:t>0</a:t>
                      </a:r>
                      <a:endParaRPr lang="fr-FR" dirty="0"/>
                    </a:p>
                  </a:txBody>
                  <a:tcPr/>
                </a:tc>
                <a:tc>
                  <a:txBody>
                    <a:bodyPr/>
                    <a:lstStyle/>
                    <a:p>
                      <a:pPr algn="ctr"/>
                      <a:r>
                        <a:rPr lang="fr-FR" dirty="0" smtClean="0"/>
                        <a:t>2</a:t>
                      </a:r>
                      <a:endParaRPr lang="fr-FR" dirty="0"/>
                    </a:p>
                  </a:txBody>
                  <a:tcPr/>
                </a:tc>
                <a:tc>
                  <a:txBody>
                    <a:bodyPr/>
                    <a:lstStyle/>
                    <a:p>
                      <a:pPr algn="ctr"/>
                      <a:r>
                        <a:rPr lang="fr-FR" dirty="0" smtClean="0"/>
                        <a:t>8</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c>
                  <a:txBody>
                    <a:bodyPr/>
                    <a:lstStyle/>
                    <a:p>
                      <a:pPr algn="ctr"/>
                      <a:r>
                        <a:rPr lang="fr-FR" dirty="0" smtClean="0"/>
                        <a:t>0</a:t>
                      </a:r>
                      <a:endParaRPr lang="fr-FR" dirty="0"/>
                    </a:p>
                  </a:txBody>
                  <a:tcPr/>
                </a:tc>
              </a:tr>
            </a:tbl>
          </a:graphicData>
        </a:graphic>
      </p:graphicFrame>
      <p:pic>
        <p:nvPicPr>
          <p:cNvPr id="154662" name="Picture 2"/>
          <p:cNvPicPr>
            <a:picLocks noChangeAspect="1" noChangeArrowheads="1"/>
          </p:cNvPicPr>
          <p:nvPr/>
        </p:nvPicPr>
        <p:blipFill>
          <a:blip r:embed="rId2"/>
          <a:srcRect/>
          <a:stretch>
            <a:fillRect/>
          </a:stretch>
        </p:blipFill>
        <p:spPr bwMode="auto">
          <a:xfrm>
            <a:off x="920750" y="1895475"/>
            <a:ext cx="3687763" cy="3411538"/>
          </a:xfrm>
          <a:prstGeom prst="rect">
            <a:avLst/>
          </a:prstGeom>
          <a:noFill/>
          <a:ln w="9525">
            <a:noFill/>
            <a:miter lim="800000"/>
            <a:headEnd/>
            <a:tailEnd/>
          </a:ln>
        </p:spPr>
      </p:pic>
      <p:sp>
        <p:nvSpPr>
          <p:cNvPr id="154663" name="Titre 2"/>
          <p:cNvSpPr txBox="1">
            <a:spLocks/>
          </p:cNvSpPr>
          <p:nvPr/>
        </p:nvSpPr>
        <p:spPr bwMode="auto">
          <a:xfrm>
            <a:off x="4937125" y="2078038"/>
            <a:ext cx="3886200" cy="2519362"/>
          </a:xfrm>
          <a:prstGeom prst="rect">
            <a:avLst/>
          </a:prstGeom>
          <a:noFill/>
          <a:ln w="9525">
            <a:noFill/>
            <a:miter lim="800000"/>
            <a:headEnd/>
            <a:tailEnd/>
          </a:ln>
        </p:spPr>
        <p:txBody>
          <a:bodyPr anchor="ctr"/>
          <a:lstStyle/>
          <a:p>
            <a:r>
              <a:rPr lang="fr-FR">
                <a:solidFill>
                  <a:schemeClr val="tx2"/>
                </a:solidFill>
                <a:latin typeface="Calibri" pitchFamily="34" charset="0"/>
              </a:rPr>
              <a:t>Probabilité de synchronisation en fonction du seuil de détection pour 1 utilisateur avec un SNR de -15 dB:</a:t>
            </a:r>
          </a:p>
          <a:p>
            <a:endParaRPr lang="fr-FR">
              <a:solidFill>
                <a:schemeClr val="tx2"/>
              </a:solidFill>
              <a:latin typeface="Calibri" pitchFamily="34" charset="0"/>
            </a:endParaRPr>
          </a:p>
          <a:p>
            <a:r>
              <a:rPr lang="fr-FR">
                <a:solidFill>
                  <a:schemeClr val="tx2"/>
                </a:solidFill>
                <a:latin typeface="Calibri" pitchFamily="34" charset="0"/>
              </a:rPr>
              <a:t>Les performances différent de 5%</a:t>
            </a:r>
          </a:p>
        </p:txBody>
      </p:sp>
      <p:sp>
        <p:nvSpPr>
          <p:cNvPr id="14" name="Espace réservé du numéro de diapositive 13"/>
          <p:cNvSpPr>
            <a:spLocks noGrp="1"/>
          </p:cNvSpPr>
          <p:nvPr>
            <p:ph type="sldNum" sz="quarter" idx="12"/>
          </p:nvPr>
        </p:nvSpPr>
        <p:spPr/>
        <p:txBody>
          <a:bodyPr/>
          <a:lstStyle/>
          <a:p>
            <a:pPr>
              <a:defRPr/>
            </a:pPr>
            <a:fld id="{9851B157-5704-4869-B449-48DB0AE5638B}" type="slidenum">
              <a:rPr lang="fr-FR"/>
              <a:pPr>
                <a:defRPr/>
              </a:pPr>
              <a:t>147</a:t>
            </a:fld>
            <a:endParaRPr lang="fr-FR"/>
          </a:p>
        </p:txBody>
      </p:sp>
      <p:grpSp>
        <p:nvGrpSpPr>
          <p:cNvPr id="154665" name="Groupe 15"/>
          <p:cNvGrpSpPr>
            <a:grpSpLocks/>
          </p:cNvGrpSpPr>
          <p:nvPr/>
        </p:nvGrpSpPr>
        <p:grpSpPr bwMode="auto">
          <a:xfrm>
            <a:off x="0" y="0"/>
            <a:ext cx="9144000" cy="6858000"/>
            <a:chOff x="0" y="0"/>
            <a:chExt cx="9144000" cy="6858000"/>
          </a:xfrm>
        </p:grpSpPr>
        <p:grpSp>
          <p:nvGrpSpPr>
            <p:cNvPr id="154666" name="Groupe 11"/>
            <p:cNvGrpSpPr>
              <a:grpSpLocks/>
            </p:cNvGrpSpPr>
            <p:nvPr/>
          </p:nvGrpSpPr>
          <p:grpSpPr bwMode="auto">
            <a:xfrm>
              <a:off x="0" y="0"/>
              <a:ext cx="9144000" cy="6858000"/>
              <a:chOff x="0" y="0"/>
              <a:chExt cx="9144000" cy="6858000"/>
            </a:xfrm>
          </p:grpSpPr>
          <p:sp>
            <p:nvSpPr>
              <p:cNvPr id="19" name="Rectangle 18"/>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0"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1" name="ZoneTexte 20"/>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75000"/>
                      </a:schemeClr>
                    </a:solidFill>
                    <a:latin typeface="+mn-lt"/>
                  </a:rPr>
                  <a:t>Synchronisation de générateurs quasi-chaotiques</a:t>
                </a:r>
              </a:p>
              <a:p>
                <a:pPr algn="r" fontAlgn="auto">
                  <a:spcBef>
                    <a:spcPts val="0"/>
                  </a:spcBef>
                  <a:spcAft>
                    <a:spcPts val="0"/>
                  </a:spcAft>
                  <a:defRPr/>
                </a:pPr>
                <a:r>
                  <a:rPr lang="fr-FR" sz="1400" b="1" dirty="0">
                    <a:solidFill>
                      <a:schemeClr val="bg1"/>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54671"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8" name="ZoneTexte 17"/>
            <p:cNvSpPr txBox="1"/>
            <p:nvPr/>
          </p:nvSpPr>
          <p:spPr>
            <a:xfrm>
              <a:off x="4645025" y="0"/>
              <a:ext cx="4498975" cy="1384300"/>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 DCS-CDMA</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Implantation et efficacité de l’alignement de code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Conclusion</a:t>
              </a:r>
            </a:p>
            <a:p>
              <a:pPr fontAlgn="auto">
                <a:spcBef>
                  <a:spcPts val="0"/>
                </a:spcBef>
                <a:spcAft>
                  <a:spcPts val="0"/>
                </a:spcAft>
                <a:defRPr/>
              </a:pPr>
              <a:endParaRPr lang="fr-FR" sz="1400" dirty="0">
                <a:solidFill>
                  <a:schemeClr val="bg1">
                    <a:lumMod val="8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dirty="0">
                <a:solidFill>
                  <a:schemeClr val="bg1">
                    <a:lumMod val="8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re 2"/>
          <p:cNvSpPr txBox="1">
            <a:spLocks/>
          </p:cNvSpPr>
          <p:nvPr/>
        </p:nvSpPr>
        <p:spPr bwMode="auto">
          <a:xfrm>
            <a:off x="592138" y="544513"/>
            <a:ext cx="7772400" cy="1470025"/>
          </a:xfrm>
          <a:prstGeom prst="rect">
            <a:avLst/>
          </a:prstGeom>
          <a:noFill/>
          <a:ln w="9525">
            <a:noFill/>
            <a:miter lim="800000"/>
            <a:headEnd/>
            <a:tailEnd/>
          </a:ln>
        </p:spPr>
        <p:txBody>
          <a:bodyPr anchor="ctr"/>
          <a:lstStyle/>
          <a:p>
            <a:endParaRPr lang="fr-FR">
              <a:solidFill>
                <a:schemeClr val="tx2"/>
              </a:solidFill>
              <a:latin typeface="Calibri" pitchFamily="34" charset="0"/>
            </a:endParaRPr>
          </a:p>
        </p:txBody>
      </p:sp>
      <p:sp>
        <p:nvSpPr>
          <p:cNvPr id="155650" name="Titre 2"/>
          <p:cNvSpPr txBox="1">
            <a:spLocks/>
          </p:cNvSpPr>
          <p:nvPr/>
        </p:nvSpPr>
        <p:spPr bwMode="auto">
          <a:xfrm>
            <a:off x="744538" y="696913"/>
            <a:ext cx="7772400" cy="1470025"/>
          </a:xfrm>
          <a:prstGeom prst="rect">
            <a:avLst/>
          </a:prstGeom>
          <a:noFill/>
          <a:ln w="9525">
            <a:noFill/>
            <a:miter lim="800000"/>
            <a:headEnd/>
            <a:tailEnd/>
          </a:ln>
        </p:spPr>
        <p:txBody>
          <a:bodyPr anchor="ctr"/>
          <a:lstStyle/>
          <a:p>
            <a:endParaRPr lang="fr-FR">
              <a:solidFill>
                <a:schemeClr val="tx2"/>
              </a:solidFill>
              <a:latin typeface="Calibri" pitchFamily="34" charset="0"/>
            </a:endParaRPr>
          </a:p>
        </p:txBody>
      </p:sp>
      <p:sp>
        <p:nvSpPr>
          <p:cNvPr id="155651" name="Titre 2"/>
          <p:cNvSpPr txBox="1">
            <a:spLocks/>
          </p:cNvSpPr>
          <p:nvPr/>
        </p:nvSpPr>
        <p:spPr bwMode="auto">
          <a:xfrm>
            <a:off x="896938" y="849313"/>
            <a:ext cx="7772400" cy="1470025"/>
          </a:xfrm>
          <a:prstGeom prst="rect">
            <a:avLst/>
          </a:prstGeom>
          <a:noFill/>
          <a:ln w="9525">
            <a:noFill/>
            <a:miter lim="800000"/>
            <a:headEnd/>
            <a:tailEnd/>
          </a:ln>
        </p:spPr>
        <p:txBody>
          <a:bodyPr anchor="ctr"/>
          <a:lstStyle/>
          <a:p>
            <a:r>
              <a:rPr lang="fr-FR">
                <a:solidFill>
                  <a:schemeClr val="tx2"/>
                </a:solidFill>
                <a:latin typeface="Calibri" pitchFamily="34" charset="0"/>
              </a:rPr>
              <a:t>Conclusion:</a:t>
            </a:r>
          </a:p>
          <a:p>
            <a:endParaRPr lang="fr-FR">
              <a:solidFill>
                <a:schemeClr val="tx2"/>
              </a:solidFill>
              <a:latin typeface="Calibri" pitchFamily="34" charset="0"/>
            </a:endParaRPr>
          </a:p>
        </p:txBody>
      </p:sp>
      <p:pic>
        <p:nvPicPr>
          <p:cNvPr id="155652" name="Picture 6"/>
          <p:cNvPicPr>
            <a:picLocks noChangeAspect="1" noChangeArrowheads="1"/>
          </p:cNvPicPr>
          <p:nvPr/>
        </p:nvPicPr>
        <p:blipFill>
          <a:blip r:embed="rId2"/>
          <a:srcRect/>
          <a:stretch>
            <a:fillRect/>
          </a:stretch>
        </p:blipFill>
        <p:spPr bwMode="auto">
          <a:xfrm>
            <a:off x="409575" y="2187575"/>
            <a:ext cx="2657475" cy="3457575"/>
          </a:xfrm>
          <a:prstGeom prst="rect">
            <a:avLst/>
          </a:prstGeom>
          <a:noFill/>
          <a:ln w="9525">
            <a:noFill/>
            <a:miter lim="800000"/>
            <a:headEnd/>
            <a:tailEnd/>
          </a:ln>
        </p:spPr>
      </p:pic>
      <p:sp>
        <p:nvSpPr>
          <p:cNvPr id="15" name="Titre 2"/>
          <p:cNvSpPr txBox="1">
            <a:spLocks/>
          </p:cNvSpPr>
          <p:nvPr/>
        </p:nvSpPr>
        <p:spPr>
          <a:xfrm>
            <a:off x="3111500" y="5387975"/>
            <a:ext cx="7772400" cy="1470025"/>
          </a:xfrm>
          <a:prstGeom prst="rect">
            <a:avLst/>
          </a:prstGeom>
        </p:spPr>
        <p:txBody>
          <a:bodyPr anchor="ctr">
            <a:normAutofit fontScale="85000" lnSpcReduction="20000"/>
          </a:bodyPr>
          <a:lstStyle/>
          <a:p>
            <a:pPr fontAlgn="auto">
              <a:spcBef>
                <a:spcPts val="0"/>
              </a:spcBef>
              <a:spcAft>
                <a:spcPts val="0"/>
              </a:spcAft>
              <a:defRPr/>
            </a:pPr>
            <a:r>
              <a:rPr lang="fr-FR" dirty="0">
                <a:solidFill>
                  <a:schemeClr val="tx2"/>
                </a:solidFill>
                <a:latin typeface="+mn-lt"/>
              </a:rPr>
              <a:t>A titre de comparaison sur un composant actuel:</a:t>
            </a:r>
          </a:p>
          <a:p>
            <a:pPr fontAlgn="auto">
              <a:spcBef>
                <a:spcPts val="0"/>
              </a:spcBef>
              <a:spcAft>
                <a:spcPts val="0"/>
              </a:spcAft>
              <a:defRPr/>
            </a:pPr>
            <a:endParaRPr lang="fr-FR" dirty="0">
              <a:solidFill>
                <a:schemeClr val="tx2"/>
              </a:solidFill>
              <a:latin typeface="+mn-lt"/>
            </a:endParaRPr>
          </a:p>
          <a:p>
            <a:pPr fontAlgn="auto">
              <a:spcBef>
                <a:spcPts val="0"/>
              </a:spcBef>
              <a:spcAft>
                <a:spcPts val="0"/>
              </a:spcAft>
              <a:defRPr/>
            </a:pPr>
            <a:r>
              <a:rPr lang="fr-FR" dirty="0">
                <a:solidFill>
                  <a:schemeClr val="tx2"/>
                </a:solidFill>
                <a:latin typeface="+mn-lt"/>
              </a:rPr>
              <a:t> Capacité d’un </a:t>
            </a:r>
            <a:r>
              <a:rPr lang="fr-FR" dirty="0">
                <a:latin typeface="+mn-lt"/>
              </a:rPr>
              <a:t>FPGA </a:t>
            </a:r>
            <a:r>
              <a:rPr lang="fr-FR" dirty="0" err="1">
                <a:latin typeface="+mn-lt"/>
              </a:rPr>
              <a:t>Stratix</a:t>
            </a:r>
            <a:r>
              <a:rPr lang="fr-FR" dirty="0">
                <a:latin typeface="+mn-lt"/>
              </a:rPr>
              <a:t>  de chez ALTERA</a:t>
            </a:r>
            <a:endParaRPr lang="fr-FR" dirty="0">
              <a:solidFill>
                <a:schemeClr val="tx2"/>
              </a:solidFill>
              <a:latin typeface="+mn-lt"/>
            </a:endParaRPr>
          </a:p>
          <a:p>
            <a:pPr fontAlgn="auto">
              <a:spcBef>
                <a:spcPts val="0"/>
              </a:spcBef>
              <a:spcAft>
                <a:spcPts val="0"/>
              </a:spcAft>
              <a:defRPr/>
            </a:pPr>
            <a:endParaRPr lang="fr-FR" dirty="0">
              <a:solidFill>
                <a:schemeClr val="tx2"/>
              </a:solidFill>
              <a:latin typeface="+mn-lt"/>
            </a:endParaRPr>
          </a:p>
          <a:p>
            <a:pPr fontAlgn="auto">
              <a:spcBef>
                <a:spcPts val="0"/>
              </a:spcBef>
              <a:spcAft>
                <a:spcPts val="0"/>
              </a:spcAft>
              <a:defRPr/>
            </a:pPr>
            <a:r>
              <a:rPr lang="fr-FR" dirty="0">
                <a:solidFill>
                  <a:schemeClr val="tx2"/>
                </a:solidFill>
                <a:latin typeface="+mn-lt"/>
              </a:rPr>
              <a:t> </a:t>
            </a:r>
          </a:p>
          <a:p>
            <a:pPr fontAlgn="auto">
              <a:spcBef>
                <a:spcPts val="0"/>
              </a:spcBef>
              <a:spcAft>
                <a:spcPts val="0"/>
              </a:spcAft>
              <a:buFont typeface="Arial" pitchFamily="34" charset="0"/>
              <a:buChar char="•"/>
              <a:defRPr/>
            </a:pPr>
            <a:r>
              <a:rPr lang="fr-FR" dirty="0">
                <a:solidFill>
                  <a:schemeClr val="tx2"/>
                </a:solidFill>
                <a:latin typeface="+mn-lt"/>
              </a:rPr>
              <a:t>≈1500 codeurs de Frey sur 64 bits</a:t>
            </a:r>
          </a:p>
          <a:p>
            <a:pPr fontAlgn="auto">
              <a:spcBef>
                <a:spcPts val="0"/>
              </a:spcBef>
              <a:spcAft>
                <a:spcPts val="0"/>
              </a:spcAft>
              <a:buFont typeface="Arial" pitchFamily="34" charset="0"/>
              <a:buChar char="•"/>
              <a:defRPr/>
            </a:pPr>
            <a:r>
              <a:rPr lang="fr-FR" dirty="0">
                <a:solidFill>
                  <a:schemeClr val="tx2"/>
                </a:solidFill>
                <a:latin typeface="+mn-lt"/>
              </a:rPr>
              <a:t>≈15 codeurs basés sur la fonction logistique 32 bits</a:t>
            </a:r>
          </a:p>
          <a:p>
            <a:pPr fontAlgn="auto">
              <a:spcBef>
                <a:spcPts val="0"/>
              </a:spcBef>
              <a:spcAft>
                <a:spcPts val="0"/>
              </a:spcAft>
              <a:buFont typeface="Arial" pitchFamily="34" charset="0"/>
              <a:buChar char="•"/>
              <a:defRPr/>
            </a:pPr>
            <a:endParaRPr lang="fr-FR" dirty="0">
              <a:solidFill>
                <a:schemeClr val="tx2"/>
              </a:solidFill>
              <a:latin typeface="+mn-lt"/>
            </a:endParaRPr>
          </a:p>
          <a:p>
            <a:pPr fontAlgn="auto">
              <a:spcBef>
                <a:spcPts val="0"/>
              </a:spcBef>
              <a:spcAft>
                <a:spcPts val="0"/>
              </a:spcAft>
              <a:buFont typeface="Arial" pitchFamily="34" charset="0"/>
              <a:buChar char="•"/>
              <a:defRPr/>
            </a:pPr>
            <a:endParaRPr lang="fr-FR" dirty="0">
              <a:solidFill>
                <a:schemeClr val="tx2"/>
              </a:solidFill>
              <a:latin typeface="+mn-lt"/>
            </a:endParaRPr>
          </a:p>
          <a:p>
            <a:pPr fontAlgn="auto">
              <a:spcBef>
                <a:spcPts val="0"/>
              </a:spcBef>
              <a:spcAft>
                <a:spcPts val="0"/>
              </a:spcAft>
              <a:buFont typeface="Arial" pitchFamily="34" charset="0"/>
              <a:buChar char="•"/>
              <a:defRPr/>
            </a:pPr>
            <a:endParaRPr lang="fr-FR" dirty="0">
              <a:solidFill>
                <a:schemeClr val="tx2"/>
              </a:solidFill>
              <a:latin typeface="+mn-lt"/>
            </a:endParaRPr>
          </a:p>
          <a:p>
            <a:pPr fontAlgn="auto">
              <a:spcBef>
                <a:spcPts val="0"/>
              </a:spcBef>
              <a:spcAft>
                <a:spcPts val="0"/>
              </a:spcAft>
              <a:buFont typeface="Arial" pitchFamily="34" charset="0"/>
              <a:buChar char="•"/>
              <a:defRPr/>
            </a:pPr>
            <a:endParaRPr lang="fr-FR" dirty="0">
              <a:solidFill>
                <a:schemeClr val="tx2"/>
              </a:solidFill>
              <a:latin typeface="+mn-lt"/>
            </a:endParaRPr>
          </a:p>
          <a:p>
            <a:pPr fontAlgn="auto">
              <a:spcBef>
                <a:spcPts val="0"/>
              </a:spcBef>
              <a:spcAft>
                <a:spcPts val="0"/>
              </a:spcAft>
              <a:buFont typeface="Arial" pitchFamily="34" charset="0"/>
              <a:buChar char="•"/>
              <a:defRPr/>
            </a:pPr>
            <a:endParaRPr lang="fr-FR" dirty="0">
              <a:solidFill>
                <a:schemeClr val="tx2"/>
              </a:solidFill>
              <a:latin typeface="+mn-lt"/>
            </a:endParaRPr>
          </a:p>
          <a:p>
            <a:pPr fontAlgn="auto">
              <a:spcBef>
                <a:spcPts val="0"/>
              </a:spcBef>
              <a:spcAft>
                <a:spcPts val="0"/>
              </a:spcAft>
              <a:buFont typeface="Arial" pitchFamily="34" charset="0"/>
              <a:buChar char="•"/>
              <a:defRPr/>
            </a:pPr>
            <a:endParaRPr lang="fr-FR" dirty="0">
              <a:solidFill>
                <a:schemeClr val="tx2"/>
              </a:solidFill>
              <a:latin typeface="+mn-lt"/>
            </a:endParaRPr>
          </a:p>
          <a:p>
            <a:pPr fontAlgn="auto">
              <a:spcBef>
                <a:spcPts val="0"/>
              </a:spcBef>
              <a:spcAft>
                <a:spcPts val="0"/>
              </a:spcAft>
              <a:defRPr/>
            </a:pPr>
            <a:endParaRPr lang="fr-FR" dirty="0">
              <a:solidFill>
                <a:schemeClr val="tx2"/>
              </a:solidFill>
              <a:latin typeface="+mn-lt"/>
            </a:endParaRPr>
          </a:p>
          <a:p>
            <a:pPr fontAlgn="auto">
              <a:spcBef>
                <a:spcPts val="0"/>
              </a:spcBef>
              <a:spcAft>
                <a:spcPts val="0"/>
              </a:spcAft>
              <a:defRPr/>
            </a:pPr>
            <a:endParaRPr lang="fr-FR" dirty="0">
              <a:solidFill>
                <a:schemeClr val="tx2"/>
              </a:solidFill>
              <a:latin typeface="+mn-lt"/>
            </a:endParaRPr>
          </a:p>
        </p:txBody>
      </p:sp>
      <p:pic>
        <p:nvPicPr>
          <p:cNvPr id="155654" name="Picture 3"/>
          <p:cNvPicPr>
            <a:picLocks noChangeAspect="1" noChangeArrowheads="1"/>
          </p:cNvPicPr>
          <p:nvPr/>
        </p:nvPicPr>
        <p:blipFill>
          <a:blip r:embed="rId3"/>
          <a:srcRect/>
          <a:stretch>
            <a:fillRect/>
          </a:stretch>
        </p:blipFill>
        <p:spPr bwMode="auto">
          <a:xfrm>
            <a:off x="3148013" y="2224088"/>
            <a:ext cx="3494087" cy="2336800"/>
          </a:xfrm>
          <a:prstGeom prst="rect">
            <a:avLst/>
          </a:prstGeom>
          <a:noFill/>
          <a:ln w="9525">
            <a:noFill/>
            <a:miter lim="800000"/>
            <a:headEnd/>
            <a:tailEnd/>
          </a:ln>
        </p:spPr>
      </p:pic>
      <p:sp>
        <p:nvSpPr>
          <p:cNvPr id="11" name="Espace réservé du numéro de diapositive 10"/>
          <p:cNvSpPr>
            <a:spLocks noGrp="1"/>
          </p:cNvSpPr>
          <p:nvPr>
            <p:ph type="sldNum" sz="quarter" idx="12"/>
          </p:nvPr>
        </p:nvSpPr>
        <p:spPr/>
        <p:txBody>
          <a:bodyPr/>
          <a:lstStyle/>
          <a:p>
            <a:pPr>
              <a:defRPr/>
            </a:pPr>
            <a:fld id="{198A7E05-67D2-4372-B160-AC717CC454A7}" type="slidenum">
              <a:rPr lang="fr-FR"/>
              <a:pPr>
                <a:defRPr/>
              </a:pPr>
              <a:t>148</a:t>
            </a:fld>
            <a:endParaRPr lang="fr-FR"/>
          </a:p>
        </p:txBody>
      </p:sp>
      <p:grpSp>
        <p:nvGrpSpPr>
          <p:cNvPr id="155656" name="Groupe 13"/>
          <p:cNvGrpSpPr>
            <a:grpSpLocks/>
          </p:cNvGrpSpPr>
          <p:nvPr/>
        </p:nvGrpSpPr>
        <p:grpSpPr bwMode="auto">
          <a:xfrm>
            <a:off x="0" y="0"/>
            <a:ext cx="9144000" cy="6858000"/>
            <a:chOff x="0" y="0"/>
            <a:chExt cx="9144000" cy="6858000"/>
          </a:xfrm>
        </p:grpSpPr>
        <p:grpSp>
          <p:nvGrpSpPr>
            <p:cNvPr id="155657" name="Groupe 11"/>
            <p:cNvGrpSpPr>
              <a:grpSpLocks/>
            </p:cNvGrpSpPr>
            <p:nvPr/>
          </p:nvGrpSpPr>
          <p:grpSpPr bwMode="auto">
            <a:xfrm>
              <a:off x="0" y="0"/>
              <a:ext cx="9144000" cy="6858000"/>
              <a:chOff x="0" y="0"/>
              <a:chExt cx="9144000" cy="6858000"/>
            </a:xfrm>
          </p:grpSpPr>
          <p:sp>
            <p:nvSpPr>
              <p:cNvPr id="18" name="Rectangle 17"/>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7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75000"/>
                      </a:schemeClr>
                    </a:solidFill>
                    <a:latin typeface="+mn-lt"/>
                  </a:rPr>
                  <a:t>Synchronisation de générateurs quasi-chaotiques</a:t>
                </a:r>
              </a:p>
              <a:p>
                <a:pPr algn="r" fontAlgn="auto">
                  <a:spcBef>
                    <a:spcPts val="0"/>
                  </a:spcBef>
                  <a:spcAft>
                    <a:spcPts val="0"/>
                  </a:spcAft>
                  <a:defRPr/>
                </a:pPr>
                <a:r>
                  <a:rPr lang="fr-FR" sz="1400" b="1" dirty="0">
                    <a:solidFill>
                      <a:schemeClr val="bg1"/>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155662"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7" name="ZoneTexte 16"/>
            <p:cNvSpPr txBox="1"/>
            <p:nvPr/>
          </p:nvSpPr>
          <p:spPr>
            <a:xfrm>
              <a:off x="4645025" y="0"/>
              <a:ext cx="4498975" cy="1384300"/>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 DCS-CDMA</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Implantation et efficacité de l’alignement de code</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Conclusion</a:t>
              </a:r>
            </a:p>
            <a:p>
              <a:pPr fontAlgn="auto">
                <a:spcBef>
                  <a:spcPts val="0"/>
                </a:spcBef>
                <a:spcAft>
                  <a:spcPts val="0"/>
                </a:spcAft>
                <a:defRPr/>
              </a:pPr>
              <a:endParaRPr lang="fr-FR" sz="1400" dirty="0">
                <a:solidFill>
                  <a:schemeClr val="bg1">
                    <a:lumMod val="8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dirty="0">
                <a:solidFill>
                  <a:schemeClr val="bg1">
                    <a:lumMod val="8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gr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10" name="Rectangle à coins arrondis 9"/>
          <p:cNvSpPr/>
          <p:nvPr/>
        </p:nvSpPr>
        <p:spPr>
          <a:xfrm>
            <a:off x="1030238" y="1749402"/>
            <a:ext cx="7558191" cy="138749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fr-FR" dirty="0"/>
              <a:t> </a:t>
            </a:r>
            <a:r>
              <a:rPr lang="fr-FR" sz="1400" dirty="0"/>
              <a:t>Dans le cadre où la porteuse est chaotique analogique:</a:t>
            </a:r>
          </a:p>
          <a:p>
            <a:pPr algn="ctr" fontAlgn="auto">
              <a:spcBef>
                <a:spcPts val="0"/>
              </a:spcBef>
              <a:spcAft>
                <a:spcPts val="0"/>
              </a:spcAft>
              <a:defRPr/>
            </a:pPr>
            <a:r>
              <a:rPr lang="fr-FR" b="1" dirty="0"/>
              <a:t>Proposition d’un schéma de synchronisation itératif par estimation des conditions initiales avec possibilité de discriminer plusieurs utilisateurs.</a:t>
            </a:r>
          </a:p>
        </p:txBody>
      </p:sp>
      <p:sp>
        <p:nvSpPr>
          <p:cNvPr id="11" name="Rectangle à coins arrondis 10"/>
          <p:cNvSpPr/>
          <p:nvPr/>
        </p:nvSpPr>
        <p:spPr>
          <a:xfrm>
            <a:off x="957213" y="3502026"/>
            <a:ext cx="7558191" cy="138749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fr-FR" sz="1400" dirty="0"/>
              <a:t>Dans le cadre où la porteuse est sinusoïdale et étalée par un code binaire chaotique:</a:t>
            </a:r>
          </a:p>
          <a:p>
            <a:pPr algn="ctr" fontAlgn="auto">
              <a:spcBef>
                <a:spcPts val="0"/>
              </a:spcBef>
              <a:spcAft>
                <a:spcPts val="0"/>
              </a:spcAft>
              <a:defRPr/>
            </a:pPr>
            <a:r>
              <a:rPr lang="fr-FR" b="1" dirty="0"/>
              <a:t>Proposition et réalisation d’un schéma de synchronisation avec estimation en temps réel de l’état du codeur</a:t>
            </a:r>
            <a:endParaRPr lang="fr-FR" dirty="0"/>
          </a:p>
        </p:txBody>
      </p:sp>
      <p:sp>
        <p:nvSpPr>
          <p:cNvPr id="12" name="Rectangle à coins arrondis 11"/>
          <p:cNvSpPr/>
          <p:nvPr/>
        </p:nvSpPr>
        <p:spPr>
          <a:xfrm>
            <a:off x="1030239" y="5181624"/>
            <a:ext cx="7558191" cy="138749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fr-FR" sz="1400" dirty="0"/>
              <a:t>Dans le cadre où la porteuse est sinusoïdale, mais étalée par un code binaire chaotique dans contexte </a:t>
            </a:r>
            <a:r>
              <a:rPr lang="fr-FR" sz="1400" dirty="0" err="1"/>
              <a:t>multi-utilisateurs</a:t>
            </a:r>
            <a:r>
              <a:rPr lang="fr-FR" sz="1400" dirty="0"/>
              <a:t> existant:</a:t>
            </a:r>
          </a:p>
          <a:p>
            <a:pPr algn="ctr" fontAlgn="auto">
              <a:spcBef>
                <a:spcPts val="0"/>
              </a:spcBef>
              <a:spcAft>
                <a:spcPts val="0"/>
              </a:spcAft>
              <a:defRPr/>
            </a:pPr>
            <a:r>
              <a:rPr lang="fr-FR" b="1" dirty="0"/>
              <a:t>Etude sur les ressources électroniques consommées en fonction de l’efficacité en terme de synchronisation</a:t>
            </a:r>
            <a:endParaRPr lang="fr-FR" dirty="0"/>
          </a:p>
        </p:txBody>
      </p:sp>
      <p:sp>
        <p:nvSpPr>
          <p:cNvPr id="13" name="Espace réservé du numéro de diapositive 12"/>
          <p:cNvSpPr>
            <a:spLocks noGrp="1"/>
          </p:cNvSpPr>
          <p:nvPr>
            <p:ph type="sldNum" sz="quarter" idx="12"/>
          </p:nvPr>
        </p:nvSpPr>
        <p:spPr/>
        <p:txBody>
          <a:bodyPr/>
          <a:lstStyle/>
          <a:p>
            <a:pPr>
              <a:defRPr/>
            </a:pPr>
            <a:fld id="{7A7280A6-7A93-434B-9B7B-C8EE746ED2FD}" type="slidenum">
              <a:rPr lang="fr-FR"/>
              <a:pPr>
                <a:defRPr/>
              </a:pPr>
              <a:t>149</a:t>
            </a:fld>
            <a:endParaRPr lang="fr-FR"/>
          </a:p>
        </p:txBody>
      </p:sp>
      <p:grpSp>
        <p:nvGrpSpPr>
          <p:cNvPr id="156684" name="Groupe 11"/>
          <p:cNvGrpSpPr>
            <a:grpSpLocks/>
          </p:cNvGrpSpPr>
          <p:nvPr/>
        </p:nvGrpSpPr>
        <p:grpSpPr bwMode="auto">
          <a:xfrm>
            <a:off x="0" y="0"/>
            <a:ext cx="9144000" cy="6858000"/>
            <a:chOff x="0" y="0"/>
            <a:chExt cx="9144000" cy="6858000"/>
          </a:xfrm>
        </p:grpSpPr>
        <p:sp>
          <p:nvSpPr>
            <p:cNvPr id="18" name="Rectangle 17"/>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56687" name="ZoneTexte 19"/>
            <p:cNvSpPr txBox="1">
              <a:spLocks noChangeArrowheads="1"/>
            </p:cNvSpPr>
            <p:nvPr/>
          </p:nvSpPr>
          <p:spPr bwMode="auto">
            <a:xfrm>
              <a:off x="0" y="0"/>
              <a:ext cx="4535487" cy="800219"/>
            </a:xfrm>
            <a:prstGeom prst="rect">
              <a:avLst/>
            </a:prstGeom>
            <a:noFill/>
            <a:ln w="9525">
              <a:noFill/>
              <a:miter lim="800000"/>
              <a:headEnd/>
              <a:tailEnd/>
            </a:ln>
          </p:spPr>
          <p:txBody>
            <a:bodyPr>
              <a:spAutoFit/>
            </a:bodyPr>
            <a:lstStyle/>
            <a:p>
              <a:pPr algn="r"/>
              <a:r>
                <a:rPr lang="fr-FR" sz="3200" b="1">
                  <a:solidFill>
                    <a:schemeClr val="bg1"/>
                  </a:solidFill>
                  <a:latin typeface="Calibri" pitchFamily="34" charset="0"/>
                </a:rPr>
                <a:t>CONCLUSION</a:t>
              </a:r>
            </a:p>
            <a:p>
              <a:pPr algn="r"/>
              <a:endParaRPr lang="fr-FR" sz="1400" b="1">
                <a:solidFill>
                  <a:schemeClr val="bg1"/>
                </a:solidFill>
                <a:latin typeface="Calibri" pitchFamily="34" charset="0"/>
              </a:endParaRPr>
            </a:p>
          </p:txBody>
        </p:sp>
        <p:pic>
          <p:nvPicPr>
            <p:cNvPr id="156688"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31746" name="Espace réservé du numéro de diapositive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6857895-5421-45C0-A5C2-71FA87495037}" type="slidenum">
              <a:rPr lang="fr-FR" sz="1200">
                <a:latin typeface="Calibri" pitchFamily="34" charset="0"/>
              </a:rPr>
              <a:pPr algn="r"/>
              <a:t>15</a:t>
            </a:fld>
            <a:endParaRPr lang="fr-FR" sz="1200">
              <a:latin typeface="Calibri" pitchFamily="34" charset="0"/>
            </a:endParaRPr>
          </a:p>
        </p:txBody>
      </p:sp>
      <p:grpSp>
        <p:nvGrpSpPr>
          <p:cNvPr id="31747" name="Groupe 12"/>
          <p:cNvGrpSpPr>
            <a:grpSpLocks/>
          </p:cNvGrpSpPr>
          <p:nvPr/>
        </p:nvGrpSpPr>
        <p:grpSpPr bwMode="auto">
          <a:xfrm>
            <a:off x="0" y="0"/>
            <a:ext cx="9144000" cy="6858000"/>
            <a:chOff x="0" y="0"/>
            <a:chExt cx="9144000" cy="6858000"/>
          </a:xfrm>
        </p:grpSpPr>
        <p:grpSp>
          <p:nvGrpSpPr>
            <p:cNvPr id="31767" name="Groupe 29"/>
            <p:cNvGrpSpPr>
              <a:grpSpLocks/>
            </p:cNvGrpSpPr>
            <p:nvPr/>
          </p:nvGrpSpPr>
          <p:grpSpPr bwMode="auto">
            <a:xfrm>
              <a:off x="0" y="0"/>
              <a:ext cx="9144000" cy="6858000"/>
              <a:chOff x="0" y="0"/>
              <a:chExt cx="9144000" cy="6858000"/>
            </a:xfrm>
          </p:grpSpPr>
          <p:sp>
            <p:nvSpPr>
              <p:cNvPr id="16" name="Rectangle 1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7" name="Picture 2"/>
              <p:cNvPicPr>
                <a:picLocks noChangeAspect="1" noChangeArrowheads="1"/>
              </p:cNvPicPr>
              <p:nvPr/>
            </p:nvPicPr>
            <p:blipFill>
              <a:blip r:embed="rId1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8" name="ZoneTexte 17"/>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31772" name="Picture 2"/>
              <p:cNvPicPr>
                <a:picLocks noChangeAspect="1" noChangeArrowheads="1"/>
              </p:cNvPicPr>
              <p:nvPr/>
            </p:nvPicPr>
            <p:blipFill>
              <a:blip r:embed="rId12"/>
              <a:srcRect t="25648" b="62086"/>
              <a:stretch>
                <a:fillRect/>
              </a:stretch>
            </p:blipFill>
            <p:spPr bwMode="auto">
              <a:xfrm>
                <a:off x="0" y="6638922"/>
                <a:ext cx="9144000" cy="219078"/>
              </a:xfrm>
              <a:prstGeom prst="rect">
                <a:avLst/>
              </a:prstGeom>
              <a:noFill/>
              <a:ln w="9525">
                <a:noFill/>
                <a:miter lim="800000"/>
                <a:headEnd/>
                <a:tailEnd/>
              </a:ln>
            </p:spPr>
          </p:pic>
        </p:grpSp>
        <p:sp>
          <p:nvSpPr>
            <p:cNvPr id="15" name="ZoneTexte 14"/>
            <p:cNvSpPr txBox="1"/>
            <p:nvPr/>
          </p:nvSpPr>
          <p:spPr>
            <a:xfrm>
              <a:off x="4645025" y="0"/>
              <a:ext cx="3797300" cy="549275"/>
            </a:xfrm>
            <a:prstGeom prst="rect">
              <a:avLst/>
            </a:prstGeom>
            <a:noFill/>
          </p:spPr>
          <p:txBody>
            <a:bodyPr>
              <a:spAutoFit/>
            </a:bodyPr>
            <a:lstStyle/>
            <a:p>
              <a:pPr>
                <a:defRPr/>
              </a:pPr>
              <a:r>
                <a:rPr lang="fr-FR" sz="1600">
                  <a:solidFill>
                    <a:srgbClr val="F2F2F2"/>
                  </a:solidFill>
                  <a:effectLst>
                    <a:outerShdw blurRad="38100" dist="38100" dir="2700000" algn="tl">
                      <a:srgbClr val="C0C0C0"/>
                    </a:outerShdw>
                  </a:effectLst>
                  <a:latin typeface="Calibri" pitchFamily="34" charset="0"/>
                </a:rPr>
                <a:t>.</a:t>
              </a:r>
            </a:p>
            <a:p>
              <a:pPr>
                <a:defRPr/>
              </a:pPr>
              <a:endParaRPr lang="fr-FR" sz="1400" b="1">
                <a:solidFill>
                  <a:schemeClr val="bg1"/>
                </a:solidFill>
                <a:latin typeface="Calibri" pitchFamily="34" charset="0"/>
              </a:endParaRPr>
            </a:p>
          </p:txBody>
        </p:sp>
      </p:grpSp>
      <p:sp>
        <p:nvSpPr>
          <p:cNvPr id="31748" name="Titre 2"/>
          <p:cNvSpPr txBox="1">
            <a:spLocks/>
          </p:cNvSpPr>
          <p:nvPr/>
        </p:nvSpPr>
        <p:spPr bwMode="auto">
          <a:xfrm>
            <a:off x="665163" y="1092200"/>
            <a:ext cx="6718300" cy="1022350"/>
          </a:xfrm>
          <a:prstGeom prst="rect">
            <a:avLst/>
          </a:prstGeom>
          <a:noFill/>
          <a:ln w="9525">
            <a:noFill/>
            <a:miter lim="800000"/>
            <a:headEnd/>
            <a:tailEnd/>
          </a:ln>
        </p:spPr>
        <p:txBody>
          <a:bodyPr anchor="ctr"/>
          <a:lstStyle/>
          <a:p>
            <a:r>
              <a:rPr lang="fr-FR" sz="4000">
                <a:solidFill>
                  <a:schemeClr val="tx2"/>
                </a:solidFill>
                <a:latin typeface="Calibri" pitchFamily="34" charset="0"/>
              </a:rPr>
              <a:t>Ecriture générale</a:t>
            </a:r>
            <a:r>
              <a:rPr lang="fr-FR" sz="4800">
                <a:solidFill>
                  <a:schemeClr val="tx2"/>
                </a:solidFill>
                <a:latin typeface="Calibri" pitchFamily="34" charset="0"/>
              </a:rPr>
              <a:t/>
            </a:r>
            <a:br>
              <a:rPr lang="fr-FR" sz="4800">
                <a:solidFill>
                  <a:schemeClr val="tx2"/>
                </a:solidFill>
                <a:latin typeface="Calibri" pitchFamily="34" charset="0"/>
              </a:rPr>
            </a:br>
            <a:endParaRPr lang="fr-FR" sz="4800">
              <a:solidFill>
                <a:schemeClr val="tx2"/>
              </a:solidFill>
              <a:latin typeface="Calibri" pitchFamily="34" charset="0"/>
            </a:endParaRPr>
          </a:p>
        </p:txBody>
      </p:sp>
      <p:pic>
        <p:nvPicPr>
          <p:cNvPr id="31749" name="Picture 13" descr="txp_fig"/>
          <p:cNvPicPr>
            <a:picLocks noChangeAspect="1" noChangeArrowheads="1"/>
          </p:cNvPicPr>
          <p:nvPr>
            <p:custDataLst>
              <p:tags r:id="rId1"/>
            </p:custDataLst>
          </p:nvPr>
        </p:nvPicPr>
        <p:blipFill>
          <a:blip r:embed="rId13"/>
          <a:srcRect/>
          <a:stretch>
            <a:fillRect/>
          </a:stretch>
        </p:blipFill>
        <p:spPr bwMode="auto">
          <a:xfrm>
            <a:off x="2987675" y="1989138"/>
            <a:ext cx="2314575" cy="539750"/>
          </a:xfrm>
          <a:prstGeom prst="rect">
            <a:avLst/>
          </a:prstGeom>
          <a:noFill/>
          <a:ln w="9525">
            <a:noFill/>
            <a:miter lim="800000"/>
            <a:headEnd/>
            <a:tailEnd/>
          </a:ln>
        </p:spPr>
      </p:pic>
      <p:sp>
        <p:nvSpPr>
          <p:cNvPr id="31750" name="Rectangle 14"/>
          <p:cNvSpPr>
            <a:spLocks noChangeArrowheads="1"/>
          </p:cNvSpPr>
          <p:nvPr/>
        </p:nvSpPr>
        <p:spPr bwMode="auto">
          <a:xfrm>
            <a:off x="5308600" y="4581525"/>
            <a:ext cx="1219200" cy="914400"/>
          </a:xfrm>
          <a:prstGeom prst="rect">
            <a:avLst/>
          </a:prstGeom>
          <a:noFill/>
          <a:ln w="19050">
            <a:solidFill>
              <a:schemeClr val="tx1"/>
            </a:solidFill>
            <a:miter lim="800000"/>
            <a:headEnd/>
            <a:tailEnd/>
          </a:ln>
        </p:spPr>
        <p:txBody>
          <a:bodyPr wrap="none" anchor="ctr"/>
          <a:lstStyle/>
          <a:p>
            <a:endParaRPr lang="fr-FR"/>
          </a:p>
        </p:txBody>
      </p:sp>
      <p:grpSp>
        <p:nvGrpSpPr>
          <p:cNvPr id="31751" name="Group 15"/>
          <p:cNvGrpSpPr>
            <a:grpSpLocks/>
          </p:cNvGrpSpPr>
          <p:nvPr/>
        </p:nvGrpSpPr>
        <p:grpSpPr bwMode="auto">
          <a:xfrm>
            <a:off x="914400" y="2852738"/>
            <a:ext cx="2009775" cy="1206500"/>
            <a:chOff x="576" y="1614"/>
            <a:chExt cx="1266" cy="760"/>
          </a:xfrm>
        </p:grpSpPr>
        <p:pic>
          <p:nvPicPr>
            <p:cNvPr id="31760" name="Picture 16" descr="txp_fig"/>
            <p:cNvPicPr>
              <a:picLocks noChangeAspect="1" noChangeArrowheads="1"/>
            </p:cNvPicPr>
            <p:nvPr>
              <p:custDataLst>
                <p:tags r:id="rId6"/>
              </p:custDataLst>
            </p:nvPr>
          </p:nvPicPr>
          <p:blipFill>
            <a:blip r:embed="rId14"/>
            <a:srcRect/>
            <a:stretch>
              <a:fillRect/>
            </a:stretch>
          </p:blipFill>
          <p:spPr bwMode="auto">
            <a:xfrm>
              <a:off x="576" y="1680"/>
              <a:ext cx="408" cy="102"/>
            </a:xfrm>
            <a:prstGeom prst="rect">
              <a:avLst/>
            </a:prstGeom>
            <a:noFill/>
            <a:ln w="9525">
              <a:noFill/>
              <a:miter lim="800000"/>
              <a:headEnd/>
              <a:tailEnd/>
            </a:ln>
          </p:spPr>
        </p:pic>
        <p:sp>
          <p:nvSpPr>
            <p:cNvPr id="31761" name="Text Box 17"/>
            <p:cNvSpPr txBox="1">
              <a:spLocks noChangeArrowheads="1"/>
            </p:cNvSpPr>
            <p:nvPr/>
          </p:nvSpPr>
          <p:spPr bwMode="auto">
            <a:xfrm>
              <a:off x="1094" y="1614"/>
              <a:ext cx="324" cy="231"/>
            </a:xfrm>
            <a:prstGeom prst="rect">
              <a:avLst/>
            </a:prstGeom>
            <a:noFill/>
            <a:ln w="9525">
              <a:noFill/>
              <a:miter lim="800000"/>
              <a:headEnd/>
              <a:tailEnd/>
            </a:ln>
          </p:spPr>
          <p:txBody>
            <a:bodyPr wrap="none">
              <a:spAutoFit/>
            </a:bodyPr>
            <a:lstStyle/>
            <a:p>
              <a:r>
                <a:rPr lang="fr-FR">
                  <a:latin typeface="Times New Roman" pitchFamily="18" charset="0"/>
                </a:rPr>
                <a:t>état</a:t>
              </a:r>
            </a:p>
          </p:txBody>
        </p:sp>
        <p:pic>
          <p:nvPicPr>
            <p:cNvPr id="31762" name="Picture 18" descr="txp_fig"/>
            <p:cNvPicPr>
              <a:picLocks noChangeAspect="1" noChangeArrowheads="1"/>
            </p:cNvPicPr>
            <p:nvPr>
              <p:custDataLst>
                <p:tags r:id="rId7"/>
              </p:custDataLst>
            </p:nvPr>
          </p:nvPicPr>
          <p:blipFill>
            <a:blip r:embed="rId15"/>
            <a:srcRect/>
            <a:stretch>
              <a:fillRect/>
            </a:stretch>
          </p:blipFill>
          <p:spPr bwMode="auto">
            <a:xfrm>
              <a:off x="576" y="1845"/>
              <a:ext cx="458" cy="123"/>
            </a:xfrm>
            <a:prstGeom prst="rect">
              <a:avLst/>
            </a:prstGeom>
            <a:noFill/>
            <a:ln w="9525">
              <a:noFill/>
              <a:miter lim="800000"/>
              <a:headEnd/>
              <a:tailEnd/>
            </a:ln>
          </p:spPr>
        </p:pic>
        <p:sp>
          <p:nvSpPr>
            <p:cNvPr id="31763" name="Text Box 19"/>
            <p:cNvSpPr txBox="1">
              <a:spLocks noChangeArrowheads="1"/>
            </p:cNvSpPr>
            <p:nvPr/>
          </p:nvSpPr>
          <p:spPr bwMode="auto">
            <a:xfrm>
              <a:off x="1094" y="1782"/>
              <a:ext cx="436" cy="231"/>
            </a:xfrm>
            <a:prstGeom prst="rect">
              <a:avLst/>
            </a:prstGeom>
            <a:noFill/>
            <a:ln w="9525">
              <a:noFill/>
              <a:miter lim="800000"/>
              <a:headEnd/>
              <a:tailEnd/>
            </a:ln>
          </p:spPr>
          <p:txBody>
            <a:bodyPr wrap="none">
              <a:spAutoFit/>
            </a:bodyPr>
            <a:lstStyle/>
            <a:p>
              <a:r>
                <a:rPr lang="fr-FR">
                  <a:latin typeface="Times New Roman" pitchFamily="18" charset="0"/>
                </a:rPr>
                <a:t>sortie</a:t>
              </a:r>
            </a:p>
          </p:txBody>
        </p:sp>
        <p:pic>
          <p:nvPicPr>
            <p:cNvPr id="31764" name="Picture 20" descr="txp_fig"/>
            <p:cNvPicPr>
              <a:picLocks noChangeAspect="1" noChangeArrowheads="1"/>
            </p:cNvPicPr>
            <p:nvPr>
              <p:custDataLst>
                <p:tags r:id="rId8"/>
              </p:custDataLst>
            </p:nvPr>
          </p:nvPicPr>
          <p:blipFill>
            <a:blip r:embed="rId16"/>
            <a:srcRect/>
            <a:stretch>
              <a:fillRect/>
            </a:stretch>
          </p:blipFill>
          <p:spPr bwMode="auto">
            <a:xfrm>
              <a:off x="576" y="2064"/>
              <a:ext cx="458" cy="102"/>
            </a:xfrm>
            <a:prstGeom prst="rect">
              <a:avLst/>
            </a:prstGeom>
            <a:noFill/>
            <a:ln w="9525">
              <a:noFill/>
              <a:miter lim="800000"/>
              <a:headEnd/>
              <a:tailEnd/>
            </a:ln>
          </p:spPr>
        </p:pic>
        <p:sp>
          <p:nvSpPr>
            <p:cNvPr id="31765" name="Text Box 21"/>
            <p:cNvSpPr txBox="1">
              <a:spLocks noChangeArrowheads="1"/>
            </p:cNvSpPr>
            <p:nvPr/>
          </p:nvSpPr>
          <p:spPr bwMode="auto">
            <a:xfrm>
              <a:off x="1094" y="1993"/>
              <a:ext cx="748" cy="231"/>
            </a:xfrm>
            <a:prstGeom prst="rect">
              <a:avLst/>
            </a:prstGeom>
            <a:noFill/>
            <a:ln w="9525">
              <a:noFill/>
              <a:miter lim="800000"/>
              <a:headEnd/>
              <a:tailEnd/>
            </a:ln>
          </p:spPr>
          <p:txBody>
            <a:bodyPr wrap="none">
              <a:spAutoFit/>
            </a:bodyPr>
            <a:lstStyle/>
            <a:p>
              <a:r>
                <a:rPr lang="fr-FR">
                  <a:latin typeface="Times New Roman" pitchFamily="18" charset="0"/>
                </a:rPr>
                <a:t>commande</a:t>
              </a:r>
            </a:p>
          </p:txBody>
        </p:sp>
        <p:pic>
          <p:nvPicPr>
            <p:cNvPr id="31766" name="Picture 22" descr="txp_fig"/>
            <p:cNvPicPr>
              <a:picLocks noChangeAspect="1" noChangeArrowheads="1"/>
            </p:cNvPicPr>
            <p:nvPr>
              <p:custDataLst>
                <p:tags r:id="rId9"/>
              </p:custDataLst>
            </p:nvPr>
          </p:nvPicPr>
          <p:blipFill>
            <a:blip r:embed="rId17"/>
            <a:srcRect/>
            <a:stretch>
              <a:fillRect/>
            </a:stretch>
          </p:blipFill>
          <p:spPr bwMode="auto">
            <a:xfrm>
              <a:off x="576" y="2272"/>
              <a:ext cx="478" cy="102"/>
            </a:xfrm>
            <a:prstGeom prst="rect">
              <a:avLst/>
            </a:prstGeom>
            <a:noFill/>
            <a:ln w="9525">
              <a:noFill/>
              <a:miter lim="800000"/>
              <a:headEnd/>
              <a:tailEnd/>
            </a:ln>
          </p:spPr>
        </p:pic>
      </p:grpSp>
      <p:sp>
        <p:nvSpPr>
          <p:cNvPr id="31752" name="Text Box 23"/>
          <p:cNvSpPr txBox="1">
            <a:spLocks noChangeArrowheads="1"/>
          </p:cNvSpPr>
          <p:nvPr/>
        </p:nvSpPr>
        <p:spPr bwMode="auto">
          <a:xfrm>
            <a:off x="1768475" y="3789363"/>
            <a:ext cx="1739900" cy="366712"/>
          </a:xfrm>
          <a:prstGeom prst="rect">
            <a:avLst/>
          </a:prstGeom>
          <a:noFill/>
          <a:ln w="9525">
            <a:noFill/>
            <a:miter lim="800000"/>
            <a:headEnd/>
            <a:tailEnd/>
          </a:ln>
        </p:spPr>
        <p:txBody>
          <a:bodyPr wrap="none">
            <a:spAutoFit/>
          </a:bodyPr>
          <a:lstStyle/>
          <a:p>
            <a:r>
              <a:rPr lang="fr-FR">
                <a:latin typeface="Times New Roman" pitchFamily="18" charset="0"/>
              </a:rPr>
              <a:t>entrées exogènes</a:t>
            </a:r>
          </a:p>
        </p:txBody>
      </p:sp>
      <p:sp>
        <p:nvSpPr>
          <p:cNvPr id="31753" name="Line 24"/>
          <p:cNvSpPr>
            <a:spLocks noChangeShapeType="1"/>
          </p:cNvSpPr>
          <p:nvPr/>
        </p:nvSpPr>
        <p:spPr bwMode="auto">
          <a:xfrm>
            <a:off x="4648200" y="5267325"/>
            <a:ext cx="660400" cy="0"/>
          </a:xfrm>
          <a:prstGeom prst="line">
            <a:avLst/>
          </a:prstGeom>
          <a:noFill/>
          <a:ln w="9525">
            <a:solidFill>
              <a:schemeClr val="tx1"/>
            </a:solidFill>
            <a:round/>
            <a:headEnd/>
            <a:tailEnd type="triangle" w="med" len="med"/>
          </a:ln>
        </p:spPr>
        <p:txBody>
          <a:bodyPr/>
          <a:lstStyle/>
          <a:p>
            <a:endParaRPr lang="fr-FR"/>
          </a:p>
        </p:txBody>
      </p:sp>
      <p:pic>
        <p:nvPicPr>
          <p:cNvPr id="31754" name="Picture 25" descr="txp_fig"/>
          <p:cNvPicPr>
            <a:picLocks noChangeAspect="1" noChangeArrowheads="1"/>
          </p:cNvPicPr>
          <p:nvPr>
            <p:custDataLst>
              <p:tags r:id="rId2"/>
            </p:custDataLst>
          </p:nvPr>
        </p:nvPicPr>
        <p:blipFill>
          <a:blip r:embed="rId18"/>
          <a:srcRect/>
          <a:stretch>
            <a:fillRect/>
          </a:stretch>
        </p:blipFill>
        <p:spPr bwMode="auto">
          <a:xfrm>
            <a:off x="4114800" y="5165725"/>
            <a:ext cx="374650" cy="203200"/>
          </a:xfrm>
          <a:prstGeom prst="rect">
            <a:avLst/>
          </a:prstGeom>
          <a:noFill/>
          <a:ln w="9525">
            <a:noFill/>
            <a:miter lim="800000"/>
            <a:headEnd/>
            <a:tailEnd/>
          </a:ln>
        </p:spPr>
      </p:pic>
      <p:sp>
        <p:nvSpPr>
          <p:cNvPr id="31755" name="Line 26"/>
          <p:cNvSpPr>
            <a:spLocks noChangeShapeType="1"/>
          </p:cNvSpPr>
          <p:nvPr/>
        </p:nvSpPr>
        <p:spPr bwMode="auto">
          <a:xfrm>
            <a:off x="4648200" y="4810125"/>
            <a:ext cx="660400" cy="0"/>
          </a:xfrm>
          <a:prstGeom prst="line">
            <a:avLst/>
          </a:prstGeom>
          <a:noFill/>
          <a:ln w="9525">
            <a:solidFill>
              <a:schemeClr val="tx1"/>
            </a:solidFill>
            <a:round/>
            <a:headEnd/>
            <a:tailEnd type="triangle" w="med" len="med"/>
          </a:ln>
        </p:spPr>
        <p:txBody>
          <a:bodyPr/>
          <a:lstStyle/>
          <a:p>
            <a:endParaRPr lang="fr-FR"/>
          </a:p>
        </p:txBody>
      </p:sp>
      <p:pic>
        <p:nvPicPr>
          <p:cNvPr id="31756" name="Picture 27" descr="txp_fig"/>
          <p:cNvPicPr>
            <a:picLocks noChangeAspect="1" noChangeArrowheads="1"/>
          </p:cNvPicPr>
          <p:nvPr>
            <p:custDataLst>
              <p:tags r:id="rId3"/>
            </p:custDataLst>
          </p:nvPr>
        </p:nvPicPr>
        <p:blipFill>
          <a:blip r:embed="rId19"/>
          <a:srcRect/>
          <a:stretch>
            <a:fillRect/>
          </a:stretch>
        </p:blipFill>
        <p:spPr bwMode="auto">
          <a:xfrm>
            <a:off x="4086225" y="4708525"/>
            <a:ext cx="403225" cy="201613"/>
          </a:xfrm>
          <a:prstGeom prst="rect">
            <a:avLst/>
          </a:prstGeom>
          <a:noFill/>
          <a:ln w="9525">
            <a:noFill/>
            <a:miter lim="800000"/>
            <a:headEnd/>
            <a:tailEnd/>
          </a:ln>
        </p:spPr>
      </p:pic>
      <p:sp>
        <p:nvSpPr>
          <p:cNvPr id="31757" name="Line 28"/>
          <p:cNvSpPr>
            <a:spLocks noChangeShapeType="1"/>
          </p:cNvSpPr>
          <p:nvPr/>
        </p:nvSpPr>
        <p:spPr bwMode="auto">
          <a:xfrm>
            <a:off x="6527800" y="5038725"/>
            <a:ext cx="660400" cy="0"/>
          </a:xfrm>
          <a:prstGeom prst="line">
            <a:avLst/>
          </a:prstGeom>
          <a:noFill/>
          <a:ln w="9525">
            <a:solidFill>
              <a:schemeClr val="tx1"/>
            </a:solidFill>
            <a:round/>
            <a:headEnd/>
            <a:tailEnd type="triangle" w="med" len="med"/>
          </a:ln>
        </p:spPr>
        <p:txBody>
          <a:bodyPr/>
          <a:lstStyle/>
          <a:p>
            <a:endParaRPr lang="fr-FR"/>
          </a:p>
        </p:txBody>
      </p:sp>
      <p:pic>
        <p:nvPicPr>
          <p:cNvPr id="31758" name="Picture 29" descr="txp_fig"/>
          <p:cNvPicPr>
            <a:picLocks noChangeAspect="1" noChangeArrowheads="1"/>
          </p:cNvPicPr>
          <p:nvPr>
            <p:custDataLst>
              <p:tags r:id="rId4"/>
            </p:custDataLst>
          </p:nvPr>
        </p:nvPicPr>
        <p:blipFill>
          <a:blip r:embed="rId20"/>
          <a:srcRect/>
          <a:stretch>
            <a:fillRect/>
          </a:stretch>
        </p:blipFill>
        <p:spPr bwMode="auto">
          <a:xfrm>
            <a:off x="7315200" y="4937125"/>
            <a:ext cx="363538" cy="201613"/>
          </a:xfrm>
          <a:prstGeom prst="rect">
            <a:avLst/>
          </a:prstGeom>
          <a:noFill/>
          <a:ln w="9525">
            <a:noFill/>
            <a:miter lim="800000"/>
            <a:headEnd/>
            <a:tailEnd/>
          </a:ln>
        </p:spPr>
      </p:pic>
      <p:pic>
        <p:nvPicPr>
          <p:cNvPr id="31759" name="Picture 30" descr="txp_fig"/>
          <p:cNvPicPr>
            <a:picLocks noChangeAspect="1" noChangeArrowheads="1"/>
          </p:cNvPicPr>
          <p:nvPr>
            <p:custDataLst>
              <p:tags r:id="rId5"/>
            </p:custDataLst>
          </p:nvPr>
        </p:nvPicPr>
        <p:blipFill>
          <a:blip r:embed="rId21"/>
          <a:srcRect/>
          <a:stretch>
            <a:fillRect/>
          </a:stretch>
        </p:blipFill>
        <p:spPr bwMode="auto">
          <a:xfrm>
            <a:off x="5715000" y="4810125"/>
            <a:ext cx="4064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10" name="Rectangle à coins arrondis 9"/>
          <p:cNvSpPr/>
          <p:nvPr/>
        </p:nvSpPr>
        <p:spPr>
          <a:xfrm>
            <a:off x="1030238" y="1749402"/>
            <a:ext cx="7558191" cy="138749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fr-FR" dirty="0"/>
              <a:t> </a:t>
            </a:r>
            <a:r>
              <a:rPr lang="fr-FR" sz="1400" dirty="0"/>
              <a:t>Dans le cadre où la porteuse est chaotique analogique:</a:t>
            </a:r>
          </a:p>
          <a:p>
            <a:pPr fontAlgn="auto">
              <a:spcBef>
                <a:spcPts val="0"/>
              </a:spcBef>
              <a:spcAft>
                <a:spcPts val="0"/>
              </a:spcAft>
              <a:defRPr/>
            </a:pPr>
            <a:r>
              <a:rPr lang="fr-FR" sz="1400" b="1" dirty="0"/>
              <a:t>Comparer les approches estimateur/observateur en présence de bruit et dans le cas </a:t>
            </a:r>
            <a:r>
              <a:rPr lang="fr-FR" sz="1400" b="1" dirty="0" err="1"/>
              <a:t>multi-utilisateurs</a:t>
            </a:r>
            <a:r>
              <a:rPr lang="fr-FR" sz="1400" b="1" dirty="0"/>
              <a:t>.</a:t>
            </a:r>
            <a:endParaRPr lang="fr-FR" sz="1400" dirty="0"/>
          </a:p>
          <a:p>
            <a:pPr fontAlgn="auto">
              <a:spcBef>
                <a:spcPts val="0"/>
              </a:spcBef>
              <a:spcAft>
                <a:spcPts val="0"/>
              </a:spcAft>
              <a:buFont typeface="Arial" pitchFamily="34" charset="0"/>
              <a:buChar char="•"/>
              <a:defRPr/>
            </a:pPr>
            <a:endParaRPr lang="fr-FR" sz="1400" dirty="0"/>
          </a:p>
          <a:p>
            <a:pPr fontAlgn="auto">
              <a:spcBef>
                <a:spcPts val="0"/>
              </a:spcBef>
              <a:spcAft>
                <a:spcPts val="0"/>
              </a:spcAft>
              <a:defRPr/>
            </a:pPr>
            <a:endParaRPr lang="fr-FR" sz="1400" dirty="0"/>
          </a:p>
        </p:txBody>
      </p:sp>
      <p:sp>
        <p:nvSpPr>
          <p:cNvPr id="11" name="Rectangle à coins arrondis 10"/>
          <p:cNvSpPr/>
          <p:nvPr/>
        </p:nvSpPr>
        <p:spPr>
          <a:xfrm>
            <a:off x="957213" y="3502026"/>
            <a:ext cx="7558191" cy="138749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fr-FR" sz="1100" dirty="0"/>
              <a:t>Dans le cadre où la porteuse est sinusoïdale et étalée par un code binaire chaotique:</a:t>
            </a:r>
          </a:p>
          <a:p>
            <a:pPr algn="ctr" fontAlgn="auto">
              <a:spcBef>
                <a:spcPts val="0"/>
              </a:spcBef>
              <a:spcAft>
                <a:spcPts val="0"/>
              </a:spcAft>
              <a:defRPr/>
            </a:pPr>
            <a:r>
              <a:rPr lang="fr-FR" sz="1400" b="1" dirty="0"/>
              <a:t>Estimer les états de chacun des générateurs de séquence d’étalement en temps réel par une approche génétique dans le cas </a:t>
            </a:r>
            <a:r>
              <a:rPr lang="fr-FR" sz="1400" b="1" dirty="0" err="1"/>
              <a:t>multi-utilisateurs</a:t>
            </a:r>
            <a:r>
              <a:rPr lang="fr-FR" sz="1400" b="1" dirty="0"/>
              <a:t>.</a:t>
            </a:r>
            <a:endParaRPr lang="fr-FR" sz="1400" dirty="0"/>
          </a:p>
        </p:txBody>
      </p:sp>
      <p:sp>
        <p:nvSpPr>
          <p:cNvPr id="12" name="Rectangle à coins arrondis 11"/>
          <p:cNvSpPr/>
          <p:nvPr/>
        </p:nvSpPr>
        <p:spPr>
          <a:xfrm>
            <a:off x="1030239" y="5181624"/>
            <a:ext cx="7558191" cy="138749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fr-FR" sz="1400" dirty="0"/>
              <a:t>Dans le cadre où la porteuse est sinusoïdale, mais étalée par un code binaire chaotique dans contexte </a:t>
            </a:r>
            <a:r>
              <a:rPr lang="fr-FR" sz="1400" dirty="0" err="1"/>
              <a:t>multi-utilisateurs</a:t>
            </a:r>
            <a:r>
              <a:rPr lang="fr-FR" sz="1400" dirty="0"/>
              <a:t> existant:</a:t>
            </a:r>
          </a:p>
          <a:p>
            <a:pPr algn="ctr" fontAlgn="auto">
              <a:spcBef>
                <a:spcPts val="0"/>
              </a:spcBef>
              <a:spcAft>
                <a:spcPts val="0"/>
              </a:spcAft>
              <a:defRPr/>
            </a:pPr>
            <a:r>
              <a:rPr lang="fr-FR" b="1" dirty="0"/>
              <a:t>Implanter une plate-forme de test de DCS-CDMA avec séquence pilote</a:t>
            </a:r>
            <a:endParaRPr lang="fr-FR" dirty="0"/>
          </a:p>
        </p:txBody>
      </p:sp>
      <p:sp>
        <p:nvSpPr>
          <p:cNvPr id="13" name="Espace réservé du numéro de diapositive 12"/>
          <p:cNvSpPr>
            <a:spLocks noGrp="1"/>
          </p:cNvSpPr>
          <p:nvPr>
            <p:ph type="sldNum" sz="quarter" idx="12"/>
          </p:nvPr>
        </p:nvSpPr>
        <p:spPr/>
        <p:txBody>
          <a:bodyPr/>
          <a:lstStyle/>
          <a:p>
            <a:pPr>
              <a:defRPr/>
            </a:pPr>
            <a:fld id="{B8C5E74C-4736-4413-9791-F86E89510A77}" type="slidenum">
              <a:rPr lang="fr-FR"/>
              <a:pPr>
                <a:defRPr/>
              </a:pPr>
              <a:t>150</a:t>
            </a:fld>
            <a:endParaRPr lang="fr-FR"/>
          </a:p>
        </p:txBody>
      </p:sp>
      <p:grpSp>
        <p:nvGrpSpPr>
          <p:cNvPr id="157708" name="Groupe 11"/>
          <p:cNvGrpSpPr>
            <a:grpSpLocks/>
          </p:cNvGrpSpPr>
          <p:nvPr/>
        </p:nvGrpSpPr>
        <p:grpSpPr bwMode="auto">
          <a:xfrm>
            <a:off x="0" y="0"/>
            <a:ext cx="9144000" cy="6858000"/>
            <a:chOff x="0" y="0"/>
            <a:chExt cx="9144000" cy="6858000"/>
          </a:xfrm>
        </p:grpSpPr>
        <p:sp>
          <p:nvSpPr>
            <p:cNvPr id="16" name="Rectangle 1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7"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57711" name="ZoneTexte 17"/>
            <p:cNvSpPr txBox="1">
              <a:spLocks noChangeArrowheads="1"/>
            </p:cNvSpPr>
            <p:nvPr/>
          </p:nvSpPr>
          <p:spPr bwMode="auto">
            <a:xfrm>
              <a:off x="0" y="0"/>
              <a:ext cx="4535487" cy="800219"/>
            </a:xfrm>
            <a:prstGeom prst="rect">
              <a:avLst/>
            </a:prstGeom>
            <a:noFill/>
            <a:ln w="9525">
              <a:noFill/>
              <a:miter lim="800000"/>
              <a:headEnd/>
              <a:tailEnd/>
            </a:ln>
          </p:spPr>
          <p:txBody>
            <a:bodyPr>
              <a:spAutoFit/>
            </a:bodyPr>
            <a:lstStyle/>
            <a:p>
              <a:pPr algn="r"/>
              <a:r>
                <a:rPr lang="fr-FR" sz="3200" b="1">
                  <a:solidFill>
                    <a:schemeClr val="bg1"/>
                  </a:solidFill>
                  <a:latin typeface="Calibri" pitchFamily="34" charset="0"/>
                </a:rPr>
                <a:t>CONCLUSION</a:t>
              </a:r>
            </a:p>
            <a:p>
              <a:pPr algn="r"/>
              <a:endParaRPr lang="fr-FR" sz="1400" b="1">
                <a:solidFill>
                  <a:schemeClr val="bg1"/>
                </a:solidFill>
                <a:latin typeface="Calibri" pitchFamily="34" charset="0"/>
              </a:endParaRPr>
            </a:p>
          </p:txBody>
        </p:sp>
        <p:pic>
          <p:nvPicPr>
            <p:cNvPr id="157712"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u numéro de diapositive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DA0721F-177B-4D54-980C-8A67F0BE8467}" type="slidenum">
              <a:rPr lang="fr-FR" sz="1200">
                <a:latin typeface="Calibri" pitchFamily="34" charset="0"/>
              </a:rPr>
              <a:pPr algn="r"/>
              <a:t>16</a:t>
            </a:fld>
            <a:endParaRPr lang="fr-FR" sz="1200">
              <a:latin typeface="Calibri" pitchFamily="34" charset="0"/>
            </a:endParaRPr>
          </a:p>
        </p:txBody>
      </p:sp>
      <p:grpSp>
        <p:nvGrpSpPr>
          <p:cNvPr id="33794" name="Groupe 12"/>
          <p:cNvGrpSpPr>
            <a:grpSpLocks/>
          </p:cNvGrpSpPr>
          <p:nvPr/>
        </p:nvGrpSpPr>
        <p:grpSpPr bwMode="auto">
          <a:xfrm>
            <a:off x="0" y="0"/>
            <a:ext cx="9144000" cy="6858000"/>
            <a:chOff x="0" y="0"/>
            <a:chExt cx="9144000" cy="6858000"/>
          </a:xfrm>
        </p:grpSpPr>
        <p:grpSp>
          <p:nvGrpSpPr>
            <p:cNvPr id="33808" name="Groupe 29"/>
            <p:cNvGrpSpPr>
              <a:grpSpLocks/>
            </p:cNvGrpSpPr>
            <p:nvPr/>
          </p:nvGrpSpPr>
          <p:grpSpPr bwMode="auto">
            <a:xfrm>
              <a:off x="0" y="0"/>
              <a:ext cx="9144000" cy="6858000"/>
              <a:chOff x="0" y="0"/>
              <a:chExt cx="9144000" cy="6858000"/>
            </a:xfrm>
          </p:grpSpPr>
          <p:sp>
            <p:nvSpPr>
              <p:cNvPr id="16" name="Rectangle 1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7" name="Picture 2"/>
              <p:cNvPicPr>
                <a:picLocks noChangeAspect="1" noChangeArrowheads="1"/>
              </p:cNvPicPr>
              <p:nvPr/>
            </p:nvPicPr>
            <p:blipFill>
              <a:blip r:embed="rId7"/>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8" name="ZoneTexte 17"/>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33813" name="Picture 2"/>
              <p:cNvPicPr>
                <a:picLocks noChangeAspect="1" noChangeArrowheads="1"/>
              </p:cNvPicPr>
              <p:nvPr/>
            </p:nvPicPr>
            <p:blipFill>
              <a:blip r:embed="rId7"/>
              <a:srcRect t="25648" b="62086"/>
              <a:stretch>
                <a:fillRect/>
              </a:stretch>
            </p:blipFill>
            <p:spPr bwMode="auto">
              <a:xfrm>
                <a:off x="0" y="6638922"/>
                <a:ext cx="9144000" cy="219078"/>
              </a:xfrm>
              <a:prstGeom prst="rect">
                <a:avLst/>
              </a:prstGeom>
              <a:noFill/>
              <a:ln w="9525">
                <a:noFill/>
                <a:miter lim="800000"/>
                <a:headEnd/>
                <a:tailEnd/>
              </a:ln>
            </p:spPr>
          </p:pic>
        </p:grpSp>
        <p:sp>
          <p:nvSpPr>
            <p:cNvPr id="15" name="ZoneTexte 14"/>
            <p:cNvSpPr txBox="1"/>
            <p:nvPr/>
          </p:nvSpPr>
          <p:spPr>
            <a:xfrm>
              <a:off x="4645025" y="0"/>
              <a:ext cx="3797300" cy="549275"/>
            </a:xfrm>
            <a:prstGeom prst="rect">
              <a:avLst/>
            </a:prstGeom>
            <a:noFill/>
          </p:spPr>
          <p:txBody>
            <a:bodyPr>
              <a:spAutoFit/>
            </a:bodyPr>
            <a:lstStyle/>
            <a:p>
              <a:pPr>
                <a:defRPr/>
              </a:pPr>
              <a:endParaRPr lang="fr-FR" sz="1600">
                <a:solidFill>
                  <a:srgbClr val="F2F2F2"/>
                </a:solidFill>
                <a:effectLst>
                  <a:outerShdw blurRad="38100" dist="38100" dir="2700000" algn="tl">
                    <a:srgbClr val="C0C0C0"/>
                  </a:outerShdw>
                </a:effectLst>
                <a:latin typeface="Calibri" pitchFamily="34" charset="0"/>
              </a:endParaRPr>
            </a:p>
            <a:p>
              <a:pPr>
                <a:defRPr/>
              </a:pPr>
              <a:endParaRPr lang="fr-FR" sz="1400" b="1">
                <a:solidFill>
                  <a:schemeClr val="bg1"/>
                </a:solidFill>
                <a:latin typeface="Calibri" pitchFamily="34" charset="0"/>
              </a:endParaRPr>
            </a:p>
          </p:txBody>
        </p:sp>
      </p:grpSp>
      <p:sp>
        <p:nvSpPr>
          <p:cNvPr id="33795" name="Titre 2"/>
          <p:cNvSpPr txBox="1">
            <a:spLocks/>
          </p:cNvSpPr>
          <p:nvPr/>
        </p:nvSpPr>
        <p:spPr bwMode="auto">
          <a:xfrm>
            <a:off x="665163" y="1092200"/>
            <a:ext cx="6718300" cy="1022350"/>
          </a:xfrm>
          <a:prstGeom prst="rect">
            <a:avLst/>
          </a:prstGeom>
          <a:noFill/>
          <a:ln w="9525">
            <a:noFill/>
            <a:miter lim="800000"/>
            <a:headEnd/>
            <a:tailEnd/>
          </a:ln>
        </p:spPr>
        <p:txBody>
          <a:bodyPr anchor="ctr"/>
          <a:lstStyle/>
          <a:p>
            <a:r>
              <a:rPr lang="fr-FR" sz="4000">
                <a:solidFill>
                  <a:schemeClr val="tx2"/>
                </a:solidFill>
                <a:latin typeface="Calibri" pitchFamily="34" charset="0"/>
              </a:rPr>
              <a:t>Ecriture générale</a:t>
            </a:r>
            <a:r>
              <a:rPr lang="fr-FR" sz="4800">
                <a:solidFill>
                  <a:schemeClr val="tx2"/>
                </a:solidFill>
                <a:latin typeface="Calibri" pitchFamily="34" charset="0"/>
              </a:rPr>
              <a:t/>
            </a:r>
            <a:br>
              <a:rPr lang="fr-FR" sz="4800">
                <a:solidFill>
                  <a:schemeClr val="tx2"/>
                </a:solidFill>
                <a:latin typeface="Calibri" pitchFamily="34" charset="0"/>
              </a:rPr>
            </a:br>
            <a:endParaRPr lang="fr-FR" sz="4800">
              <a:solidFill>
                <a:schemeClr val="tx2"/>
              </a:solidFill>
              <a:latin typeface="Calibri" pitchFamily="34" charset="0"/>
            </a:endParaRPr>
          </a:p>
        </p:txBody>
      </p:sp>
      <p:sp>
        <p:nvSpPr>
          <p:cNvPr id="33796" name="Text Box 30"/>
          <p:cNvSpPr txBox="1">
            <a:spLocks noChangeArrowheads="1"/>
          </p:cNvSpPr>
          <p:nvPr/>
        </p:nvSpPr>
        <p:spPr bwMode="auto">
          <a:xfrm>
            <a:off x="1524000" y="1484313"/>
            <a:ext cx="2244725" cy="396875"/>
          </a:xfrm>
          <a:prstGeom prst="rect">
            <a:avLst/>
          </a:prstGeom>
          <a:noFill/>
          <a:ln w="9525">
            <a:noFill/>
            <a:miter lim="800000"/>
            <a:headEnd/>
            <a:tailEnd/>
          </a:ln>
        </p:spPr>
        <p:txBody>
          <a:bodyPr wrap="none">
            <a:spAutoFit/>
          </a:bodyPr>
          <a:lstStyle/>
          <a:p>
            <a:r>
              <a:rPr lang="fr-FR" sz="2000" u="sng">
                <a:latin typeface="Tahoma" pitchFamily="34" charset="0"/>
              </a:rPr>
              <a:t>Systèmes linéaires</a:t>
            </a:r>
          </a:p>
        </p:txBody>
      </p:sp>
      <p:sp>
        <p:nvSpPr>
          <p:cNvPr id="33797" name="Text Box 31"/>
          <p:cNvSpPr txBox="1">
            <a:spLocks noChangeArrowheads="1"/>
          </p:cNvSpPr>
          <p:nvPr/>
        </p:nvSpPr>
        <p:spPr bwMode="auto">
          <a:xfrm>
            <a:off x="4953000" y="1484313"/>
            <a:ext cx="2744788" cy="396875"/>
          </a:xfrm>
          <a:prstGeom prst="rect">
            <a:avLst/>
          </a:prstGeom>
          <a:noFill/>
          <a:ln w="9525">
            <a:noFill/>
            <a:miter lim="800000"/>
            <a:headEnd/>
            <a:tailEnd/>
          </a:ln>
        </p:spPr>
        <p:txBody>
          <a:bodyPr wrap="none">
            <a:spAutoFit/>
          </a:bodyPr>
          <a:lstStyle/>
          <a:p>
            <a:r>
              <a:rPr lang="fr-FR" sz="2000" u="sng">
                <a:latin typeface="Tahoma" pitchFamily="34" charset="0"/>
              </a:rPr>
              <a:t>Systèmes non linéaires</a:t>
            </a:r>
          </a:p>
        </p:txBody>
      </p:sp>
      <p:sp>
        <p:nvSpPr>
          <p:cNvPr id="33798" name="Text Box 32"/>
          <p:cNvSpPr txBox="1">
            <a:spLocks noChangeArrowheads="1"/>
          </p:cNvSpPr>
          <p:nvPr/>
        </p:nvSpPr>
        <p:spPr bwMode="auto">
          <a:xfrm>
            <a:off x="914400" y="2239963"/>
            <a:ext cx="3565525" cy="641350"/>
          </a:xfrm>
          <a:prstGeom prst="rect">
            <a:avLst/>
          </a:prstGeom>
          <a:noFill/>
          <a:ln w="9525">
            <a:noFill/>
            <a:miter lim="800000"/>
            <a:headEnd/>
            <a:tailEnd/>
          </a:ln>
        </p:spPr>
        <p:txBody>
          <a:bodyPr wrap="none">
            <a:spAutoFit/>
          </a:bodyPr>
          <a:lstStyle/>
          <a:p>
            <a:pPr algn="ctr"/>
            <a:r>
              <a:rPr lang="fr-FR">
                <a:latin typeface="Tahoma" pitchFamily="34" charset="0"/>
              </a:rPr>
              <a:t>Équations différentielles linéaires </a:t>
            </a:r>
          </a:p>
          <a:p>
            <a:pPr algn="ctr"/>
            <a:r>
              <a:rPr lang="fr-FR">
                <a:latin typeface="Tahoma" pitchFamily="34" charset="0"/>
              </a:rPr>
              <a:t>à coefficients constants</a:t>
            </a:r>
          </a:p>
        </p:txBody>
      </p:sp>
      <p:sp>
        <p:nvSpPr>
          <p:cNvPr id="33799" name="Text Box 33"/>
          <p:cNvSpPr txBox="1">
            <a:spLocks noChangeArrowheads="1"/>
          </p:cNvSpPr>
          <p:nvPr/>
        </p:nvSpPr>
        <p:spPr bwMode="auto">
          <a:xfrm>
            <a:off x="5087938" y="2239963"/>
            <a:ext cx="2592387" cy="641350"/>
          </a:xfrm>
          <a:prstGeom prst="rect">
            <a:avLst/>
          </a:prstGeom>
          <a:noFill/>
          <a:ln w="9525">
            <a:noFill/>
            <a:miter lim="800000"/>
            <a:headEnd/>
            <a:tailEnd/>
          </a:ln>
        </p:spPr>
        <p:txBody>
          <a:bodyPr wrap="none">
            <a:spAutoFit/>
          </a:bodyPr>
          <a:lstStyle/>
          <a:p>
            <a:pPr algn="ctr"/>
            <a:r>
              <a:rPr lang="fr-FR">
                <a:latin typeface="Tahoma" pitchFamily="34" charset="0"/>
              </a:rPr>
              <a:t>Équations différentielles</a:t>
            </a:r>
          </a:p>
          <a:p>
            <a:pPr algn="ctr"/>
            <a:r>
              <a:rPr lang="fr-FR">
                <a:latin typeface="Tahoma" pitchFamily="34" charset="0"/>
              </a:rPr>
              <a:t>à coefficients variables</a:t>
            </a:r>
          </a:p>
        </p:txBody>
      </p:sp>
      <p:pic>
        <p:nvPicPr>
          <p:cNvPr id="33800" name="Picture 34" descr="txp_fig"/>
          <p:cNvPicPr>
            <a:picLocks noChangeAspect="1" noChangeArrowheads="1"/>
          </p:cNvPicPr>
          <p:nvPr>
            <p:custDataLst>
              <p:tags r:id="rId1"/>
            </p:custDataLst>
          </p:nvPr>
        </p:nvPicPr>
        <p:blipFill>
          <a:blip r:embed="rId8"/>
          <a:srcRect/>
          <a:stretch>
            <a:fillRect/>
          </a:stretch>
        </p:blipFill>
        <p:spPr bwMode="auto">
          <a:xfrm>
            <a:off x="1524000" y="3078163"/>
            <a:ext cx="2314575" cy="539750"/>
          </a:xfrm>
          <a:prstGeom prst="rect">
            <a:avLst/>
          </a:prstGeom>
          <a:noFill/>
          <a:ln w="9525">
            <a:noFill/>
            <a:miter lim="800000"/>
            <a:headEnd/>
            <a:tailEnd/>
          </a:ln>
        </p:spPr>
      </p:pic>
      <p:pic>
        <p:nvPicPr>
          <p:cNvPr id="33801" name="Picture 35" descr="txp_fig"/>
          <p:cNvPicPr>
            <a:picLocks noChangeAspect="1" noChangeArrowheads="1"/>
          </p:cNvPicPr>
          <p:nvPr>
            <p:custDataLst>
              <p:tags r:id="rId2"/>
            </p:custDataLst>
          </p:nvPr>
        </p:nvPicPr>
        <p:blipFill>
          <a:blip r:embed="rId9"/>
          <a:srcRect/>
          <a:stretch>
            <a:fillRect/>
          </a:stretch>
        </p:blipFill>
        <p:spPr bwMode="auto">
          <a:xfrm>
            <a:off x="4953000" y="3078163"/>
            <a:ext cx="3140075" cy="539750"/>
          </a:xfrm>
          <a:prstGeom prst="rect">
            <a:avLst/>
          </a:prstGeom>
          <a:noFill/>
          <a:ln w="9525">
            <a:noFill/>
            <a:miter lim="800000"/>
            <a:headEnd/>
            <a:tailEnd/>
          </a:ln>
        </p:spPr>
      </p:pic>
      <p:sp>
        <p:nvSpPr>
          <p:cNvPr id="33802" name="Text Box 36"/>
          <p:cNvSpPr txBox="1">
            <a:spLocks noChangeArrowheads="1"/>
          </p:cNvSpPr>
          <p:nvPr/>
        </p:nvSpPr>
        <p:spPr bwMode="auto">
          <a:xfrm>
            <a:off x="5105400" y="3840163"/>
            <a:ext cx="2592388" cy="641350"/>
          </a:xfrm>
          <a:prstGeom prst="rect">
            <a:avLst/>
          </a:prstGeom>
          <a:noFill/>
          <a:ln w="9525">
            <a:noFill/>
            <a:miter lim="800000"/>
            <a:headEnd/>
            <a:tailEnd/>
          </a:ln>
        </p:spPr>
        <p:txBody>
          <a:bodyPr wrap="none">
            <a:spAutoFit/>
          </a:bodyPr>
          <a:lstStyle/>
          <a:p>
            <a:pPr algn="ctr"/>
            <a:r>
              <a:rPr lang="fr-FR">
                <a:latin typeface="Tahoma" pitchFamily="34" charset="0"/>
              </a:rPr>
              <a:t>Équations différentielles</a:t>
            </a:r>
          </a:p>
          <a:p>
            <a:pPr algn="ctr"/>
            <a:r>
              <a:rPr lang="fr-FR">
                <a:latin typeface="Tahoma" pitchFamily="34" charset="0"/>
              </a:rPr>
              <a:t>non linéaires</a:t>
            </a:r>
          </a:p>
        </p:txBody>
      </p:sp>
      <p:pic>
        <p:nvPicPr>
          <p:cNvPr id="33803" name="Picture 37" descr="txp_fig"/>
          <p:cNvPicPr>
            <a:picLocks noChangeAspect="1" noChangeArrowheads="1"/>
          </p:cNvPicPr>
          <p:nvPr>
            <p:custDataLst>
              <p:tags r:id="rId3"/>
            </p:custDataLst>
          </p:nvPr>
        </p:nvPicPr>
        <p:blipFill>
          <a:blip r:embed="rId10"/>
          <a:srcRect/>
          <a:stretch>
            <a:fillRect/>
          </a:stretch>
        </p:blipFill>
        <p:spPr bwMode="auto">
          <a:xfrm>
            <a:off x="4953000" y="4598988"/>
            <a:ext cx="1927225" cy="539750"/>
          </a:xfrm>
          <a:prstGeom prst="rect">
            <a:avLst/>
          </a:prstGeom>
          <a:noFill/>
          <a:ln w="9525">
            <a:noFill/>
            <a:miter lim="800000"/>
            <a:headEnd/>
            <a:tailEnd/>
          </a:ln>
        </p:spPr>
      </p:pic>
      <p:sp>
        <p:nvSpPr>
          <p:cNvPr id="33804" name="Text Box 38"/>
          <p:cNvSpPr txBox="1">
            <a:spLocks noChangeArrowheads="1"/>
          </p:cNvSpPr>
          <p:nvPr/>
        </p:nvSpPr>
        <p:spPr bwMode="auto">
          <a:xfrm>
            <a:off x="5135563" y="5321300"/>
            <a:ext cx="3489325" cy="366713"/>
          </a:xfrm>
          <a:prstGeom prst="rect">
            <a:avLst/>
          </a:prstGeom>
          <a:noFill/>
          <a:ln w="9525">
            <a:noFill/>
            <a:miter lim="800000"/>
            <a:headEnd/>
            <a:tailEnd/>
          </a:ln>
        </p:spPr>
        <p:txBody>
          <a:bodyPr wrap="none">
            <a:spAutoFit/>
          </a:bodyPr>
          <a:lstStyle/>
          <a:p>
            <a:pPr algn="ctr"/>
            <a:r>
              <a:rPr lang="fr-FR">
                <a:latin typeface="Tahoma" pitchFamily="34" charset="0"/>
              </a:rPr>
              <a:t>Équations aux dérivées partielles</a:t>
            </a:r>
          </a:p>
        </p:txBody>
      </p:sp>
      <p:pic>
        <p:nvPicPr>
          <p:cNvPr id="33805" name="Picture 39" descr="txp_fig"/>
          <p:cNvPicPr>
            <a:picLocks noChangeAspect="1" noChangeArrowheads="1"/>
          </p:cNvPicPr>
          <p:nvPr>
            <p:custDataLst>
              <p:tags r:id="rId4"/>
            </p:custDataLst>
          </p:nvPr>
        </p:nvPicPr>
        <p:blipFill>
          <a:blip r:embed="rId11"/>
          <a:srcRect/>
          <a:stretch>
            <a:fillRect/>
          </a:stretch>
        </p:blipFill>
        <p:spPr bwMode="auto">
          <a:xfrm>
            <a:off x="5026025" y="5821363"/>
            <a:ext cx="2212975" cy="508000"/>
          </a:xfrm>
          <a:prstGeom prst="rect">
            <a:avLst/>
          </a:prstGeom>
          <a:noFill/>
          <a:ln w="9525">
            <a:noFill/>
            <a:miter lim="800000"/>
            <a:headEnd/>
            <a:tailEnd/>
          </a:ln>
        </p:spPr>
      </p:pic>
      <p:sp>
        <p:nvSpPr>
          <p:cNvPr id="33806" name="AutoShape 40"/>
          <p:cNvSpPr>
            <a:spLocks/>
          </p:cNvSpPr>
          <p:nvPr/>
        </p:nvSpPr>
        <p:spPr bwMode="auto">
          <a:xfrm>
            <a:off x="4479925" y="3992563"/>
            <a:ext cx="168275" cy="2336800"/>
          </a:xfrm>
          <a:prstGeom prst="leftBrace">
            <a:avLst>
              <a:gd name="adj1" fmla="val 115723"/>
              <a:gd name="adj2" fmla="val 50000"/>
            </a:avLst>
          </a:prstGeom>
          <a:noFill/>
          <a:ln w="19050">
            <a:solidFill>
              <a:srgbClr val="000000"/>
            </a:solidFill>
            <a:miter lim="800000"/>
            <a:headEnd/>
            <a:tailEnd/>
          </a:ln>
        </p:spPr>
        <p:txBody>
          <a:bodyPr wrap="none" anchor="ctr"/>
          <a:lstStyle/>
          <a:p>
            <a:endParaRPr lang="fr-FR"/>
          </a:p>
        </p:txBody>
      </p:sp>
      <p:sp>
        <p:nvSpPr>
          <p:cNvPr id="33807" name="Text Box 41"/>
          <p:cNvSpPr txBox="1">
            <a:spLocks noChangeArrowheads="1"/>
          </p:cNvSpPr>
          <p:nvPr/>
        </p:nvSpPr>
        <p:spPr bwMode="auto">
          <a:xfrm>
            <a:off x="1981200" y="4970463"/>
            <a:ext cx="2335213" cy="336550"/>
          </a:xfrm>
          <a:prstGeom prst="rect">
            <a:avLst/>
          </a:prstGeom>
          <a:noFill/>
          <a:ln w="9525">
            <a:noFill/>
            <a:miter lim="800000"/>
            <a:headEnd/>
            <a:tailEnd/>
          </a:ln>
        </p:spPr>
        <p:txBody>
          <a:bodyPr wrap="none">
            <a:spAutoFit/>
          </a:bodyPr>
          <a:lstStyle/>
          <a:p>
            <a:r>
              <a:rPr lang="fr-FR" sz="1600" b="1">
                <a:solidFill>
                  <a:srgbClr val="FF0000"/>
                </a:solidFill>
                <a:latin typeface="Tahoma" pitchFamily="34" charset="0"/>
              </a:rPr>
              <a:t>Systèmes chaotiques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e 12"/>
          <p:cNvGrpSpPr>
            <a:grpSpLocks/>
          </p:cNvGrpSpPr>
          <p:nvPr/>
        </p:nvGrpSpPr>
        <p:grpSpPr bwMode="auto">
          <a:xfrm>
            <a:off x="0" y="0"/>
            <a:ext cx="9144000" cy="6858000"/>
            <a:chOff x="0" y="0"/>
            <a:chExt cx="9144000" cy="6858000"/>
          </a:xfrm>
        </p:grpSpPr>
        <p:grpSp>
          <p:nvGrpSpPr>
            <p:cNvPr id="35852" name="Groupe 29"/>
            <p:cNvGrpSpPr>
              <a:grpSpLocks/>
            </p:cNvGrpSpPr>
            <p:nvPr/>
          </p:nvGrpSpPr>
          <p:grpSpPr bwMode="auto">
            <a:xfrm>
              <a:off x="0" y="0"/>
              <a:ext cx="9144000" cy="6858000"/>
              <a:chOff x="0" y="0"/>
              <a:chExt cx="9144000" cy="6858000"/>
            </a:xfrm>
          </p:grpSpPr>
          <p:sp>
            <p:nvSpPr>
              <p:cNvPr id="16" name="Rectangle 1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7" name="Picture 2"/>
              <p:cNvPicPr>
                <a:picLocks noChangeAspect="1" noChangeArrowheads="1"/>
              </p:cNvPicPr>
              <p:nvPr/>
            </p:nvPicPr>
            <p:blipFill>
              <a:blip r:embed="rId8"/>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8" name="ZoneTexte 17"/>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35857" name="Picture 2"/>
              <p:cNvPicPr>
                <a:picLocks noChangeAspect="1" noChangeArrowheads="1"/>
              </p:cNvPicPr>
              <p:nvPr/>
            </p:nvPicPr>
            <p:blipFill>
              <a:blip r:embed="rId8"/>
              <a:srcRect t="25648" b="62086"/>
              <a:stretch>
                <a:fillRect/>
              </a:stretch>
            </p:blipFill>
            <p:spPr bwMode="auto">
              <a:xfrm>
                <a:off x="0" y="6638922"/>
                <a:ext cx="9144000" cy="219078"/>
              </a:xfrm>
              <a:prstGeom prst="rect">
                <a:avLst/>
              </a:prstGeom>
              <a:noFill/>
              <a:ln w="9525">
                <a:noFill/>
                <a:miter lim="800000"/>
                <a:headEnd/>
                <a:tailEnd/>
              </a:ln>
            </p:spPr>
          </p:pic>
        </p:grpSp>
        <p:sp>
          <p:nvSpPr>
            <p:cNvPr id="15" name="ZoneTexte 14"/>
            <p:cNvSpPr txBox="1"/>
            <p:nvPr/>
          </p:nvSpPr>
          <p:spPr>
            <a:xfrm>
              <a:off x="4645025" y="0"/>
              <a:ext cx="3797300" cy="549275"/>
            </a:xfrm>
            <a:prstGeom prst="rect">
              <a:avLst/>
            </a:prstGeom>
            <a:noFill/>
          </p:spPr>
          <p:txBody>
            <a:bodyPr>
              <a:spAutoFit/>
            </a:bodyPr>
            <a:lstStyle/>
            <a:p>
              <a:pPr>
                <a:defRPr/>
              </a:pPr>
              <a:endParaRPr lang="fr-FR" sz="1600">
                <a:solidFill>
                  <a:srgbClr val="F2F2F2"/>
                </a:solidFill>
                <a:effectLst>
                  <a:outerShdw blurRad="38100" dist="38100" dir="2700000" algn="tl">
                    <a:srgbClr val="C0C0C0"/>
                  </a:outerShdw>
                </a:effectLst>
                <a:latin typeface="Calibri" pitchFamily="34" charset="0"/>
              </a:endParaRPr>
            </a:p>
            <a:p>
              <a:pPr>
                <a:defRPr/>
              </a:pPr>
              <a:endParaRPr lang="fr-FR" sz="1400" b="1">
                <a:solidFill>
                  <a:schemeClr val="bg1"/>
                </a:solidFill>
                <a:latin typeface="Calibri" pitchFamily="34" charset="0"/>
              </a:endParaRPr>
            </a:p>
          </p:txBody>
        </p:sp>
      </p:grpSp>
      <p:sp>
        <p:nvSpPr>
          <p:cNvPr id="35842" name="Titre 2"/>
          <p:cNvSpPr txBox="1">
            <a:spLocks/>
          </p:cNvSpPr>
          <p:nvPr/>
        </p:nvSpPr>
        <p:spPr bwMode="auto">
          <a:xfrm>
            <a:off x="665163" y="1092200"/>
            <a:ext cx="6718300" cy="1022350"/>
          </a:xfrm>
          <a:prstGeom prst="rect">
            <a:avLst/>
          </a:prstGeom>
          <a:noFill/>
          <a:ln w="9525">
            <a:noFill/>
            <a:miter lim="800000"/>
            <a:headEnd/>
            <a:tailEnd/>
          </a:ln>
        </p:spPr>
        <p:txBody>
          <a:bodyPr anchor="ctr"/>
          <a:lstStyle/>
          <a:p>
            <a:r>
              <a:rPr lang="fr-FR" sz="4000">
                <a:solidFill>
                  <a:schemeClr val="tx2"/>
                </a:solidFill>
                <a:latin typeface="Calibri" pitchFamily="34" charset="0"/>
              </a:rPr>
              <a:t>Ecriture générale</a:t>
            </a:r>
            <a:r>
              <a:rPr lang="fr-FR" sz="4800">
                <a:solidFill>
                  <a:schemeClr val="tx2"/>
                </a:solidFill>
                <a:latin typeface="Calibri" pitchFamily="34" charset="0"/>
              </a:rPr>
              <a:t/>
            </a:r>
            <a:br>
              <a:rPr lang="fr-FR" sz="4800">
                <a:solidFill>
                  <a:schemeClr val="tx2"/>
                </a:solidFill>
                <a:latin typeface="Calibri" pitchFamily="34" charset="0"/>
              </a:rPr>
            </a:br>
            <a:endParaRPr lang="fr-FR" sz="4800">
              <a:solidFill>
                <a:schemeClr val="tx2"/>
              </a:solidFill>
              <a:latin typeface="Calibri" pitchFamily="34" charset="0"/>
            </a:endParaRPr>
          </a:p>
        </p:txBody>
      </p:sp>
      <p:sp>
        <p:nvSpPr>
          <p:cNvPr id="35843" name="Text Box 23"/>
          <p:cNvSpPr txBox="1">
            <a:spLocks noChangeArrowheads="1"/>
          </p:cNvSpPr>
          <p:nvPr/>
        </p:nvSpPr>
        <p:spPr bwMode="auto">
          <a:xfrm>
            <a:off x="974725" y="1708150"/>
            <a:ext cx="2563813" cy="366713"/>
          </a:xfrm>
          <a:prstGeom prst="rect">
            <a:avLst/>
          </a:prstGeom>
          <a:noFill/>
          <a:ln w="9525">
            <a:noFill/>
            <a:miter lim="800000"/>
            <a:headEnd/>
            <a:tailEnd/>
          </a:ln>
        </p:spPr>
        <p:txBody>
          <a:bodyPr wrap="none">
            <a:spAutoFit/>
          </a:bodyPr>
          <a:lstStyle/>
          <a:p>
            <a:r>
              <a:rPr lang="fr-FR" u="sng">
                <a:latin typeface="Tahoma" pitchFamily="34" charset="0"/>
              </a:rPr>
              <a:t>Théorème de Lyapunov</a:t>
            </a:r>
          </a:p>
        </p:txBody>
      </p:sp>
      <p:sp>
        <p:nvSpPr>
          <p:cNvPr id="35844" name="Text Box 24"/>
          <p:cNvSpPr txBox="1">
            <a:spLocks noChangeArrowheads="1"/>
          </p:cNvSpPr>
          <p:nvPr/>
        </p:nvSpPr>
        <p:spPr bwMode="auto">
          <a:xfrm>
            <a:off x="1127125" y="2317750"/>
            <a:ext cx="2354263" cy="366713"/>
          </a:xfrm>
          <a:prstGeom prst="rect">
            <a:avLst/>
          </a:prstGeom>
          <a:noFill/>
          <a:ln w="9525">
            <a:noFill/>
            <a:miter lim="800000"/>
            <a:headEnd/>
            <a:tailEnd/>
          </a:ln>
        </p:spPr>
        <p:txBody>
          <a:bodyPr wrap="none">
            <a:spAutoFit/>
          </a:bodyPr>
          <a:lstStyle/>
          <a:p>
            <a:r>
              <a:rPr lang="fr-FR">
                <a:solidFill>
                  <a:srgbClr val="000000"/>
                </a:solidFill>
                <a:latin typeface="Tahoma" pitchFamily="34" charset="0"/>
              </a:rPr>
              <a:t>Le système décrit par</a:t>
            </a:r>
          </a:p>
        </p:txBody>
      </p:sp>
      <p:pic>
        <p:nvPicPr>
          <p:cNvPr id="35845" name="Picture 25" descr="txp_fig"/>
          <p:cNvPicPr>
            <a:picLocks noChangeAspect="1" noChangeArrowheads="1"/>
          </p:cNvPicPr>
          <p:nvPr>
            <p:custDataLst>
              <p:tags r:id="rId1"/>
            </p:custDataLst>
          </p:nvPr>
        </p:nvPicPr>
        <p:blipFill>
          <a:blip r:embed="rId9"/>
          <a:srcRect/>
          <a:stretch>
            <a:fillRect/>
          </a:stretch>
        </p:blipFill>
        <p:spPr bwMode="auto">
          <a:xfrm>
            <a:off x="4114800" y="2816225"/>
            <a:ext cx="1069975" cy="539750"/>
          </a:xfrm>
          <a:prstGeom prst="rect">
            <a:avLst/>
          </a:prstGeom>
          <a:noFill/>
          <a:ln w="9525">
            <a:noFill/>
            <a:miter lim="800000"/>
            <a:headEnd/>
            <a:tailEnd/>
          </a:ln>
        </p:spPr>
      </p:pic>
      <p:sp>
        <p:nvSpPr>
          <p:cNvPr id="35846" name="Text Box 26"/>
          <p:cNvSpPr txBox="1">
            <a:spLocks noChangeArrowheads="1"/>
          </p:cNvSpPr>
          <p:nvPr/>
        </p:nvSpPr>
        <p:spPr bwMode="auto">
          <a:xfrm>
            <a:off x="1184275" y="3581400"/>
            <a:ext cx="5210175" cy="366713"/>
          </a:xfrm>
          <a:prstGeom prst="rect">
            <a:avLst/>
          </a:prstGeom>
          <a:noFill/>
          <a:ln w="9525">
            <a:noFill/>
            <a:miter lim="800000"/>
            <a:headEnd/>
            <a:tailEnd/>
          </a:ln>
        </p:spPr>
        <p:txBody>
          <a:bodyPr wrap="none">
            <a:spAutoFit/>
          </a:bodyPr>
          <a:lstStyle/>
          <a:p>
            <a:r>
              <a:rPr lang="fr-FR">
                <a:solidFill>
                  <a:srgbClr val="000000"/>
                </a:solidFill>
                <a:latin typeface="Tahoma" pitchFamily="34" charset="0"/>
              </a:rPr>
              <a:t>est stable si et seulement si il existe une fonction </a:t>
            </a:r>
          </a:p>
        </p:txBody>
      </p:sp>
      <p:sp>
        <p:nvSpPr>
          <p:cNvPr id="35847" name="Text Box 27"/>
          <p:cNvSpPr txBox="1">
            <a:spLocks noChangeArrowheads="1"/>
          </p:cNvSpPr>
          <p:nvPr/>
        </p:nvSpPr>
        <p:spPr bwMode="auto">
          <a:xfrm>
            <a:off x="7010400" y="3581400"/>
            <a:ext cx="1052513" cy="366713"/>
          </a:xfrm>
          <a:prstGeom prst="rect">
            <a:avLst/>
          </a:prstGeom>
          <a:noFill/>
          <a:ln w="9525">
            <a:noFill/>
            <a:miter lim="800000"/>
            <a:headEnd/>
            <a:tailEnd/>
          </a:ln>
        </p:spPr>
        <p:txBody>
          <a:bodyPr wrap="none">
            <a:spAutoFit/>
          </a:bodyPr>
          <a:lstStyle/>
          <a:p>
            <a:r>
              <a:rPr lang="fr-FR">
                <a:solidFill>
                  <a:srgbClr val="000000"/>
                </a:solidFill>
                <a:latin typeface="Tahoma" pitchFamily="34" charset="0"/>
              </a:rPr>
              <a:t>telle que</a:t>
            </a:r>
          </a:p>
        </p:txBody>
      </p:sp>
      <p:pic>
        <p:nvPicPr>
          <p:cNvPr id="35848" name="Picture 28" descr="txp_fig"/>
          <p:cNvPicPr>
            <a:picLocks noChangeAspect="1" noChangeArrowheads="1"/>
          </p:cNvPicPr>
          <p:nvPr>
            <p:custDataLst>
              <p:tags r:id="rId2"/>
            </p:custDataLst>
          </p:nvPr>
        </p:nvPicPr>
        <p:blipFill>
          <a:blip r:embed="rId10"/>
          <a:srcRect/>
          <a:stretch>
            <a:fillRect/>
          </a:stretch>
        </p:blipFill>
        <p:spPr bwMode="auto">
          <a:xfrm>
            <a:off x="6400800" y="3686175"/>
            <a:ext cx="454025" cy="201613"/>
          </a:xfrm>
          <a:prstGeom prst="rect">
            <a:avLst/>
          </a:prstGeom>
          <a:noFill/>
          <a:ln w="9525">
            <a:noFill/>
            <a:miter lim="800000"/>
            <a:headEnd/>
            <a:tailEnd/>
          </a:ln>
        </p:spPr>
      </p:pic>
      <p:pic>
        <p:nvPicPr>
          <p:cNvPr id="35849" name="Picture 29" descr="txp_fig"/>
          <p:cNvPicPr>
            <a:picLocks noChangeAspect="1" noChangeArrowheads="1"/>
          </p:cNvPicPr>
          <p:nvPr>
            <p:custDataLst>
              <p:tags r:id="rId3"/>
            </p:custDataLst>
          </p:nvPr>
        </p:nvPicPr>
        <p:blipFill>
          <a:blip r:embed="rId11"/>
          <a:srcRect/>
          <a:stretch>
            <a:fillRect/>
          </a:stretch>
        </p:blipFill>
        <p:spPr bwMode="auto">
          <a:xfrm>
            <a:off x="4343400" y="4497388"/>
            <a:ext cx="230188" cy="149225"/>
          </a:xfrm>
          <a:prstGeom prst="rect">
            <a:avLst/>
          </a:prstGeom>
          <a:noFill/>
          <a:ln w="9525">
            <a:noFill/>
            <a:miter lim="800000"/>
            <a:headEnd/>
            <a:tailEnd/>
          </a:ln>
        </p:spPr>
      </p:pic>
      <p:pic>
        <p:nvPicPr>
          <p:cNvPr id="35850" name="Picture 30" descr="txp_fig"/>
          <p:cNvPicPr>
            <a:picLocks noChangeAspect="1" noChangeArrowheads="1"/>
          </p:cNvPicPr>
          <p:nvPr>
            <p:custDataLst>
              <p:tags r:id="rId4"/>
            </p:custDataLst>
          </p:nvPr>
        </p:nvPicPr>
        <p:blipFill>
          <a:blip r:embed="rId12"/>
          <a:srcRect/>
          <a:stretch>
            <a:fillRect/>
          </a:stretch>
        </p:blipFill>
        <p:spPr bwMode="auto">
          <a:xfrm>
            <a:off x="4724400" y="4497388"/>
            <a:ext cx="590550" cy="160337"/>
          </a:xfrm>
          <a:prstGeom prst="rect">
            <a:avLst/>
          </a:prstGeom>
          <a:noFill/>
          <a:ln w="9525">
            <a:noFill/>
            <a:miter lim="800000"/>
            <a:headEnd/>
            <a:tailEnd/>
          </a:ln>
        </p:spPr>
      </p:pic>
      <p:pic>
        <p:nvPicPr>
          <p:cNvPr id="35851" name="Picture 31" descr="txp_fig"/>
          <p:cNvPicPr>
            <a:picLocks noChangeAspect="1" noChangeArrowheads="1"/>
          </p:cNvPicPr>
          <p:nvPr>
            <p:custDataLst>
              <p:tags r:id="rId5"/>
            </p:custDataLst>
          </p:nvPr>
        </p:nvPicPr>
        <p:blipFill>
          <a:blip r:embed="rId13"/>
          <a:srcRect/>
          <a:stretch>
            <a:fillRect/>
          </a:stretch>
        </p:blipFill>
        <p:spPr bwMode="auto">
          <a:xfrm>
            <a:off x="2667000" y="4264025"/>
            <a:ext cx="1109663"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e 12"/>
          <p:cNvGrpSpPr>
            <a:grpSpLocks/>
          </p:cNvGrpSpPr>
          <p:nvPr/>
        </p:nvGrpSpPr>
        <p:grpSpPr bwMode="auto">
          <a:xfrm>
            <a:off x="0" y="0"/>
            <a:ext cx="9144000" cy="6858000"/>
            <a:chOff x="0" y="0"/>
            <a:chExt cx="9144000" cy="6858000"/>
          </a:xfrm>
        </p:grpSpPr>
        <p:grpSp>
          <p:nvGrpSpPr>
            <p:cNvPr id="37921" name="Groupe 29"/>
            <p:cNvGrpSpPr>
              <a:grpSpLocks/>
            </p:cNvGrpSpPr>
            <p:nvPr/>
          </p:nvGrpSpPr>
          <p:grpSpPr bwMode="auto">
            <a:xfrm>
              <a:off x="0" y="0"/>
              <a:ext cx="9144000" cy="6858000"/>
              <a:chOff x="0" y="0"/>
              <a:chExt cx="9144000" cy="6858000"/>
            </a:xfrm>
          </p:grpSpPr>
          <p:sp>
            <p:nvSpPr>
              <p:cNvPr id="16" name="Rectangle 1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7" name="Picture 2"/>
              <p:cNvPicPr>
                <a:picLocks noChangeAspect="1" noChangeArrowheads="1"/>
              </p:cNvPicPr>
              <p:nvPr/>
            </p:nvPicPr>
            <p:blipFill>
              <a:blip r:embed="rId1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8" name="ZoneTexte 17"/>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37926" name="Picture 2"/>
              <p:cNvPicPr>
                <a:picLocks noChangeAspect="1" noChangeArrowheads="1"/>
              </p:cNvPicPr>
              <p:nvPr/>
            </p:nvPicPr>
            <p:blipFill>
              <a:blip r:embed="rId14"/>
              <a:srcRect t="25648" b="62086"/>
              <a:stretch>
                <a:fillRect/>
              </a:stretch>
            </p:blipFill>
            <p:spPr bwMode="auto">
              <a:xfrm>
                <a:off x="0" y="6638922"/>
                <a:ext cx="9144000" cy="219078"/>
              </a:xfrm>
              <a:prstGeom prst="rect">
                <a:avLst/>
              </a:prstGeom>
              <a:noFill/>
              <a:ln w="9525">
                <a:noFill/>
                <a:miter lim="800000"/>
                <a:headEnd/>
                <a:tailEnd/>
              </a:ln>
            </p:spPr>
          </p:pic>
        </p:grpSp>
        <p:sp>
          <p:nvSpPr>
            <p:cNvPr id="15" name="ZoneTexte 14"/>
            <p:cNvSpPr txBox="1"/>
            <p:nvPr/>
          </p:nvSpPr>
          <p:spPr>
            <a:xfrm>
              <a:off x="4645025" y="0"/>
              <a:ext cx="3797300" cy="549275"/>
            </a:xfrm>
            <a:prstGeom prst="rect">
              <a:avLst/>
            </a:prstGeom>
            <a:noFill/>
          </p:spPr>
          <p:txBody>
            <a:bodyPr>
              <a:spAutoFit/>
            </a:bodyPr>
            <a:lstStyle/>
            <a:p>
              <a:pPr>
                <a:defRPr/>
              </a:pPr>
              <a:endParaRPr lang="fr-FR" sz="1600">
                <a:solidFill>
                  <a:srgbClr val="F2F2F2"/>
                </a:solidFill>
                <a:effectLst>
                  <a:outerShdw blurRad="38100" dist="38100" dir="2700000" algn="tl">
                    <a:srgbClr val="C0C0C0"/>
                  </a:outerShdw>
                </a:effectLst>
                <a:latin typeface="Calibri" pitchFamily="34" charset="0"/>
              </a:endParaRPr>
            </a:p>
            <a:p>
              <a:pPr>
                <a:defRPr/>
              </a:pPr>
              <a:endParaRPr lang="fr-FR" sz="1400" b="1">
                <a:solidFill>
                  <a:schemeClr val="bg1"/>
                </a:solidFill>
                <a:latin typeface="Calibri" pitchFamily="34" charset="0"/>
              </a:endParaRPr>
            </a:p>
          </p:txBody>
        </p:sp>
      </p:grpSp>
      <p:sp>
        <p:nvSpPr>
          <p:cNvPr id="37890" name="Titre 2"/>
          <p:cNvSpPr txBox="1">
            <a:spLocks/>
          </p:cNvSpPr>
          <p:nvPr/>
        </p:nvSpPr>
        <p:spPr bwMode="auto">
          <a:xfrm>
            <a:off x="665163" y="1092200"/>
            <a:ext cx="6718300" cy="1022350"/>
          </a:xfrm>
          <a:prstGeom prst="rect">
            <a:avLst/>
          </a:prstGeom>
          <a:noFill/>
          <a:ln w="9525">
            <a:noFill/>
            <a:miter lim="800000"/>
            <a:headEnd/>
            <a:tailEnd/>
          </a:ln>
        </p:spPr>
        <p:txBody>
          <a:bodyPr anchor="ctr"/>
          <a:lstStyle/>
          <a:p>
            <a:r>
              <a:rPr lang="fr-FR" sz="4000">
                <a:solidFill>
                  <a:schemeClr val="tx2"/>
                </a:solidFill>
                <a:latin typeface="Calibri" pitchFamily="34" charset="0"/>
              </a:rPr>
              <a:t>Ecriture générale</a:t>
            </a:r>
            <a:r>
              <a:rPr lang="fr-FR" sz="4800">
                <a:solidFill>
                  <a:schemeClr val="tx2"/>
                </a:solidFill>
                <a:latin typeface="Calibri" pitchFamily="34" charset="0"/>
              </a:rPr>
              <a:t/>
            </a:r>
            <a:br>
              <a:rPr lang="fr-FR" sz="4800">
                <a:solidFill>
                  <a:schemeClr val="tx2"/>
                </a:solidFill>
                <a:latin typeface="Calibri" pitchFamily="34" charset="0"/>
              </a:rPr>
            </a:br>
            <a:endParaRPr lang="fr-FR" sz="4800">
              <a:solidFill>
                <a:schemeClr val="tx2"/>
              </a:solidFill>
              <a:latin typeface="Calibri" pitchFamily="34" charset="0"/>
            </a:endParaRPr>
          </a:p>
        </p:txBody>
      </p:sp>
      <p:sp>
        <p:nvSpPr>
          <p:cNvPr id="37891" name="Text Box 19"/>
          <p:cNvSpPr txBox="1">
            <a:spLocks noChangeArrowheads="1"/>
          </p:cNvSpPr>
          <p:nvPr/>
        </p:nvSpPr>
        <p:spPr bwMode="auto">
          <a:xfrm>
            <a:off x="684213" y="1557338"/>
            <a:ext cx="4306887" cy="366712"/>
          </a:xfrm>
          <a:prstGeom prst="rect">
            <a:avLst/>
          </a:prstGeom>
          <a:noFill/>
          <a:ln w="9525">
            <a:noFill/>
            <a:miter lim="800000"/>
            <a:headEnd/>
            <a:tailEnd/>
          </a:ln>
        </p:spPr>
        <p:txBody>
          <a:bodyPr wrap="none">
            <a:spAutoFit/>
          </a:bodyPr>
          <a:lstStyle/>
          <a:p>
            <a:r>
              <a:rPr lang="fr-FR" u="sng">
                <a:latin typeface="Tahoma" pitchFamily="34" charset="0"/>
              </a:rPr>
              <a:t>Cas particulier de la stabilité quadratique</a:t>
            </a:r>
          </a:p>
        </p:txBody>
      </p:sp>
      <p:sp>
        <p:nvSpPr>
          <p:cNvPr id="37892" name="Text Box 20"/>
          <p:cNvSpPr txBox="1">
            <a:spLocks noChangeArrowheads="1"/>
          </p:cNvSpPr>
          <p:nvPr/>
        </p:nvSpPr>
        <p:spPr bwMode="auto">
          <a:xfrm>
            <a:off x="827088" y="2198688"/>
            <a:ext cx="5024437" cy="366712"/>
          </a:xfrm>
          <a:prstGeom prst="rect">
            <a:avLst/>
          </a:prstGeom>
          <a:noFill/>
          <a:ln w="9525">
            <a:noFill/>
            <a:miter lim="800000"/>
            <a:headEnd/>
            <a:tailEnd/>
          </a:ln>
        </p:spPr>
        <p:txBody>
          <a:bodyPr wrap="none">
            <a:spAutoFit/>
          </a:bodyPr>
          <a:lstStyle/>
          <a:p>
            <a:r>
              <a:rPr lang="fr-FR">
                <a:latin typeface="Tahoma" pitchFamily="34" charset="0"/>
              </a:rPr>
              <a:t>On considère une fonction de Lyapunov du type</a:t>
            </a:r>
          </a:p>
        </p:txBody>
      </p:sp>
      <p:pic>
        <p:nvPicPr>
          <p:cNvPr id="37893" name="Picture 21" descr="txp_fig"/>
          <p:cNvPicPr>
            <a:picLocks noChangeAspect="1" noChangeArrowheads="1"/>
          </p:cNvPicPr>
          <p:nvPr>
            <p:custDataLst>
              <p:tags r:id="rId1"/>
            </p:custDataLst>
          </p:nvPr>
        </p:nvPicPr>
        <p:blipFill>
          <a:blip r:embed="rId15"/>
          <a:srcRect/>
          <a:stretch>
            <a:fillRect/>
          </a:stretch>
        </p:blipFill>
        <p:spPr bwMode="auto">
          <a:xfrm>
            <a:off x="2686050" y="2773363"/>
            <a:ext cx="1335088" cy="252412"/>
          </a:xfrm>
          <a:prstGeom prst="rect">
            <a:avLst/>
          </a:prstGeom>
          <a:noFill/>
          <a:ln w="9525">
            <a:noFill/>
            <a:miter lim="800000"/>
            <a:headEnd/>
            <a:tailEnd/>
          </a:ln>
        </p:spPr>
      </p:pic>
      <p:pic>
        <p:nvPicPr>
          <p:cNvPr id="37894" name="Picture 22" descr="txp_fig"/>
          <p:cNvPicPr>
            <a:picLocks noChangeAspect="1" noChangeArrowheads="1"/>
          </p:cNvPicPr>
          <p:nvPr>
            <p:custDataLst>
              <p:tags r:id="rId2"/>
            </p:custDataLst>
          </p:nvPr>
        </p:nvPicPr>
        <p:blipFill>
          <a:blip r:embed="rId16"/>
          <a:srcRect/>
          <a:stretch>
            <a:fillRect/>
          </a:stretch>
        </p:blipFill>
        <p:spPr bwMode="auto">
          <a:xfrm>
            <a:off x="5156200" y="2778125"/>
            <a:ext cx="1187450" cy="223838"/>
          </a:xfrm>
          <a:prstGeom prst="rect">
            <a:avLst/>
          </a:prstGeom>
          <a:noFill/>
          <a:ln w="9525">
            <a:noFill/>
            <a:miter lim="800000"/>
            <a:headEnd/>
            <a:tailEnd/>
          </a:ln>
        </p:spPr>
      </p:pic>
      <p:sp>
        <p:nvSpPr>
          <p:cNvPr id="37895" name="Text Box 23"/>
          <p:cNvSpPr txBox="1">
            <a:spLocks noChangeArrowheads="1"/>
          </p:cNvSpPr>
          <p:nvPr/>
        </p:nvSpPr>
        <p:spPr bwMode="auto">
          <a:xfrm>
            <a:off x="4375150" y="2697163"/>
            <a:ext cx="506413" cy="366712"/>
          </a:xfrm>
          <a:prstGeom prst="rect">
            <a:avLst/>
          </a:prstGeom>
          <a:noFill/>
          <a:ln w="9525">
            <a:noFill/>
            <a:miter lim="800000"/>
            <a:headEnd/>
            <a:tailEnd/>
          </a:ln>
        </p:spPr>
        <p:txBody>
          <a:bodyPr wrap="none">
            <a:spAutoFit/>
          </a:bodyPr>
          <a:lstStyle/>
          <a:p>
            <a:r>
              <a:rPr lang="fr-FR">
                <a:latin typeface="Tahoma" pitchFamily="34" charset="0"/>
              </a:rPr>
              <a:t>où </a:t>
            </a:r>
          </a:p>
        </p:txBody>
      </p:sp>
      <p:pic>
        <p:nvPicPr>
          <p:cNvPr id="37896" name="Picture 24" descr="txp_fig"/>
          <p:cNvPicPr>
            <a:picLocks noChangeAspect="1" noChangeArrowheads="1"/>
          </p:cNvPicPr>
          <p:nvPr>
            <p:custDataLst>
              <p:tags r:id="rId3"/>
            </p:custDataLst>
          </p:nvPr>
        </p:nvPicPr>
        <p:blipFill>
          <a:blip r:embed="rId17"/>
          <a:srcRect/>
          <a:stretch>
            <a:fillRect/>
          </a:stretch>
        </p:blipFill>
        <p:spPr bwMode="auto">
          <a:xfrm>
            <a:off x="3429000" y="4162425"/>
            <a:ext cx="187325" cy="73025"/>
          </a:xfrm>
          <a:prstGeom prst="rect">
            <a:avLst/>
          </a:prstGeom>
          <a:noFill/>
          <a:ln w="9525">
            <a:noFill/>
            <a:miter lim="800000"/>
            <a:headEnd/>
            <a:tailEnd/>
          </a:ln>
        </p:spPr>
      </p:pic>
      <p:pic>
        <p:nvPicPr>
          <p:cNvPr id="37897" name="Picture 25" descr="txp_fig"/>
          <p:cNvPicPr>
            <a:picLocks noChangeAspect="1" noChangeArrowheads="1"/>
          </p:cNvPicPr>
          <p:nvPr>
            <p:custDataLst>
              <p:tags r:id="rId4"/>
            </p:custDataLst>
          </p:nvPr>
        </p:nvPicPr>
        <p:blipFill>
          <a:blip r:embed="rId18"/>
          <a:srcRect/>
          <a:stretch>
            <a:fillRect/>
          </a:stretch>
        </p:blipFill>
        <p:spPr bwMode="auto">
          <a:xfrm>
            <a:off x="4419600" y="4149725"/>
            <a:ext cx="142875" cy="20638"/>
          </a:xfrm>
          <a:prstGeom prst="rect">
            <a:avLst/>
          </a:prstGeom>
          <a:noFill/>
          <a:ln w="9525">
            <a:noFill/>
            <a:miter lim="800000"/>
            <a:headEnd/>
            <a:tailEnd/>
          </a:ln>
        </p:spPr>
      </p:pic>
      <p:pic>
        <p:nvPicPr>
          <p:cNvPr id="37898" name="Picture 26" descr="txp_fig"/>
          <p:cNvPicPr>
            <a:picLocks noChangeAspect="1" noChangeArrowheads="1"/>
          </p:cNvPicPr>
          <p:nvPr>
            <p:custDataLst>
              <p:tags r:id="rId5"/>
            </p:custDataLst>
          </p:nvPr>
        </p:nvPicPr>
        <p:blipFill>
          <a:blip r:embed="rId18"/>
          <a:srcRect/>
          <a:stretch>
            <a:fillRect/>
          </a:stretch>
        </p:blipFill>
        <p:spPr bwMode="auto">
          <a:xfrm>
            <a:off x="6105525" y="4141788"/>
            <a:ext cx="142875" cy="20637"/>
          </a:xfrm>
          <a:prstGeom prst="rect">
            <a:avLst/>
          </a:prstGeom>
          <a:noFill/>
          <a:ln w="9525">
            <a:noFill/>
            <a:miter lim="800000"/>
            <a:headEnd/>
            <a:tailEnd/>
          </a:ln>
        </p:spPr>
      </p:pic>
      <p:pic>
        <p:nvPicPr>
          <p:cNvPr id="37899" name="Picture 27" descr="txp_fig"/>
          <p:cNvPicPr>
            <a:picLocks noChangeAspect="1" noChangeArrowheads="1"/>
          </p:cNvPicPr>
          <p:nvPr>
            <p:custDataLst>
              <p:tags r:id="rId6"/>
            </p:custDataLst>
          </p:nvPr>
        </p:nvPicPr>
        <p:blipFill>
          <a:blip r:embed="rId19"/>
          <a:srcRect/>
          <a:stretch>
            <a:fillRect/>
          </a:stretch>
        </p:blipFill>
        <p:spPr bwMode="auto">
          <a:xfrm>
            <a:off x="5314950" y="4067175"/>
            <a:ext cx="184150" cy="174625"/>
          </a:xfrm>
          <a:prstGeom prst="rect">
            <a:avLst/>
          </a:prstGeom>
          <a:noFill/>
          <a:ln w="9525">
            <a:noFill/>
            <a:miter lim="800000"/>
            <a:headEnd/>
            <a:tailEnd/>
          </a:ln>
        </p:spPr>
      </p:pic>
      <p:grpSp>
        <p:nvGrpSpPr>
          <p:cNvPr id="37900" name="Group 28"/>
          <p:cNvGrpSpPr>
            <a:grpSpLocks/>
          </p:cNvGrpSpPr>
          <p:nvPr/>
        </p:nvGrpSpPr>
        <p:grpSpPr bwMode="auto">
          <a:xfrm>
            <a:off x="2178050" y="4003675"/>
            <a:ext cx="1066800" cy="1736725"/>
            <a:chOff x="1372" y="2732"/>
            <a:chExt cx="672" cy="1094"/>
          </a:xfrm>
        </p:grpSpPr>
        <p:pic>
          <p:nvPicPr>
            <p:cNvPr id="37918" name="Picture 29" descr="txp_fig"/>
            <p:cNvPicPr>
              <a:picLocks noChangeAspect="1" noChangeArrowheads="1"/>
            </p:cNvPicPr>
            <p:nvPr>
              <p:custDataLst>
                <p:tags r:id="rId11"/>
              </p:custDataLst>
            </p:nvPr>
          </p:nvPicPr>
          <p:blipFill>
            <a:blip r:embed="rId20"/>
            <a:srcRect/>
            <a:stretch>
              <a:fillRect/>
            </a:stretch>
          </p:blipFill>
          <p:spPr bwMode="auto">
            <a:xfrm>
              <a:off x="1699" y="2732"/>
              <a:ext cx="345" cy="281"/>
            </a:xfrm>
            <a:prstGeom prst="rect">
              <a:avLst/>
            </a:prstGeom>
            <a:noFill/>
            <a:ln w="9525">
              <a:noFill/>
              <a:miter lim="800000"/>
              <a:headEnd/>
              <a:tailEnd/>
            </a:ln>
          </p:spPr>
        </p:pic>
        <p:sp>
          <p:nvSpPr>
            <p:cNvPr id="37919" name="Text Box 30"/>
            <p:cNvSpPr txBox="1">
              <a:spLocks noChangeArrowheads="1"/>
            </p:cNvSpPr>
            <p:nvPr/>
          </p:nvSpPr>
          <p:spPr bwMode="auto">
            <a:xfrm>
              <a:off x="1372" y="3306"/>
              <a:ext cx="672" cy="520"/>
            </a:xfrm>
            <a:prstGeom prst="rect">
              <a:avLst/>
            </a:prstGeom>
            <a:noFill/>
            <a:ln w="9525">
              <a:noFill/>
              <a:miter lim="800000"/>
              <a:headEnd/>
              <a:tailEnd/>
            </a:ln>
          </p:spPr>
          <p:txBody>
            <a:bodyPr wrap="none">
              <a:spAutoFit/>
            </a:bodyPr>
            <a:lstStyle/>
            <a:p>
              <a:pPr algn="ctr"/>
              <a:r>
                <a:rPr lang="fr-FR" sz="1600">
                  <a:solidFill>
                    <a:srgbClr val="000000"/>
                  </a:solidFill>
                  <a:latin typeface="Tahoma" pitchFamily="34" charset="0"/>
                </a:rPr>
                <a:t>variation </a:t>
              </a:r>
            </a:p>
            <a:p>
              <a:pPr algn="ctr"/>
              <a:r>
                <a:rPr lang="fr-FR" sz="1600">
                  <a:solidFill>
                    <a:srgbClr val="000000"/>
                  </a:solidFill>
                  <a:latin typeface="Tahoma" pitchFamily="34" charset="0"/>
                </a:rPr>
                <a:t>d’énergie </a:t>
              </a:r>
            </a:p>
            <a:p>
              <a:pPr algn="ctr"/>
              <a:r>
                <a:rPr lang="fr-FR" sz="1600">
                  <a:solidFill>
                    <a:srgbClr val="000000"/>
                  </a:solidFill>
                  <a:latin typeface="Tahoma" pitchFamily="34" charset="0"/>
                </a:rPr>
                <a:t>interne</a:t>
              </a:r>
            </a:p>
          </p:txBody>
        </p:sp>
        <p:sp>
          <p:nvSpPr>
            <p:cNvPr id="37920" name="Line 31"/>
            <p:cNvSpPr>
              <a:spLocks noChangeShapeType="1"/>
            </p:cNvSpPr>
            <p:nvPr/>
          </p:nvSpPr>
          <p:spPr bwMode="auto">
            <a:xfrm flipH="1">
              <a:off x="1699" y="3072"/>
              <a:ext cx="173" cy="238"/>
            </a:xfrm>
            <a:prstGeom prst="line">
              <a:avLst/>
            </a:prstGeom>
            <a:noFill/>
            <a:ln w="9525">
              <a:solidFill>
                <a:schemeClr val="tx1"/>
              </a:solidFill>
              <a:miter lim="800000"/>
              <a:headEnd/>
              <a:tailEnd type="triangle" w="med" len="med"/>
            </a:ln>
          </p:spPr>
          <p:txBody>
            <a:bodyPr wrap="none"/>
            <a:lstStyle/>
            <a:p>
              <a:endParaRPr lang="fr-FR"/>
            </a:p>
          </p:txBody>
        </p:sp>
      </p:grpSp>
      <p:grpSp>
        <p:nvGrpSpPr>
          <p:cNvPr id="37901" name="Group 32"/>
          <p:cNvGrpSpPr>
            <a:grpSpLocks/>
          </p:cNvGrpSpPr>
          <p:nvPr/>
        </p:nvGrpSpPr>
        <p:grpSpPr bwMode="auto">
          <a:xfrm>
            <a:off x="3624263" y="4054475"/>
            <a:ext cx="938212" cy="1441450"/>
            <a:chOff x="2283" y="2764"/>
            <a:chExt cx="591" cy="908"/>
          </a:xfrm>
        </p:grpSpPr>
        <p:pic>
          <p:nvPicPr>
            <p:cNvPr id="37915" name="Picture 33" descr="txp_fig"/>
            <p:cNvPicPr>
              <a:picLocks noChangeAspect="1" noChangeArrowheads="1"/>
            </p:cNvPicPr>
            <p:nvPr>
              <p:custDataLst>
                <p:tags r:id="rId10"/>
              </p:custDataLst>
            </p:nvPr>
          </p:nvPicPr>
          <p:blipFill>
            <a:blip r:embed="rId21"/>
            <a:srcRect/>
            <a:stretch>
              <a:fillRect/>
            </a:stretch>
          </p:blipFill>
          <p:spPr bwMode="auto">
            <a:xfrm>
              <a:off x="2448" y="2764"/>
              <a:ext cx="206" cy="116"/>
            </a:xfrm>
            <a:prstGeom prst="rect">
              <a:avLst/>
            </a:prstGeom>
            <a:noFill/>
            <a:ln w="9525">
              <a:noFill/>
              <a:miter lim="800000"/>
              <a:headEnd/>
              <a:tailEnd/>
            </a:ln>
          </p:spPr>
        </p:pic>
        <p:sp>
          <p:nvSpPr>
            <p:cNvPr id="37916" name="Text Box 34"/>
            <p:cNvSpPr txBox="1">
              <a:spLocks noChangeArrowheads="1"/>
            </p:cNvSpPr>
            <p:nvPr/>
          </p:nvSpPr>
          <p:spPr bwMode="auto">
            <a:xfrm>
              <a:off x="2283" y="3306"/>
              <a:ext cx="591" cy="366"/>
            </a:xfrm>
            <a:prstGeom prst="rect">
              <a:avLst/>
            </a:prstGeom>
            <a:noFill/>
            <a:ln w="9525">
              <a:noFill/>
              <a:miter lim="800000"/>
              <a:headEnd/>
              <a:tailEnd/>
            </a:ln>
          </p:spPr>
          <p:txBody>
            <a:bodyPr wrap="none">
              <a:spAutoFit/>
            </a:bodyPr>
            <a:lstStyle/>
            <a:p>
              <a:pPr algn="ctr"/>
              <a:r>
                <a:rPr lang="fr-FR" sz="1600">
                  <a:solidFill>
                    <a:srgbClr val="000000"/>
                  </a:solidFill>
                  <a:latin typeface="Tahoma" pitchFamily="34" charset="0"/>
                </a:rPr>
                <a:t>énergie </a:t>
              </a:r>
            </a:p>
            <a:p>
              <a:pPr algn="ctr"/>
              <a:r>
                <a:rPr lang="fr-FR" sz="1600">
                  <a:solidFill>
                    <a:srgbClr val="000000"/>
                  </a:solidFill>
                  <a:latin typeface="Tahoma" pitchFamily="34" charset="0"/>
                </a:rPr>
                <a:t>entrante</a:t>
              </a:r>
            </a:p>
          </p:txBody>
        </p:sp>
        <p:sp>
          <p:nvSpPr>
            <p:cNvPr id="37917" name="Line 35"/>
            <p:cNvSpPr>
              <a:spLocks noChangeShapeType="1"/>
            </p:cNvSpPr>
            <p:nvPr/>
          </p:nvSpPr>
          <p:spPr bwMode="auto">
            <a:xfrm>
              <a:off x="2533" y="3013"/>
              <a:ext cx="0" cy="293"/>
            </a:xfrm>
            <a:prstGeom prst="line">
              <a:avLst/>
            </a:prstGeom>
            <a:noFill/>
            <a:ln w="9525">
              <a:solidFill>
                <a:schemeClr val="tx1"/>
              </a:solidFill>
              <a:miter lim="800000"/>
              <a:headEnd/>
              <a:tailEnd type="triangle" w="med" len="med"/>
            </a:ln>
          </p:spPr>
          <p:txBody>
            <a:bodyPr wrap="none"/>
            <a:lstStyle/>
            <a:p>
              <a:endParaRPr lang="fr-FR"/>
            </a:p>
          </p:txBody>
        </p:sp>
      </p:grpSp>
      <p:grpSp>
        <p:nvGrpSpPr>
          <p:cNvPr id="37902" name="Group 36"/>
          <p:cNvGrpSpPr>
            <a:grpSpLocks/>
          </p:cNvGrpSpPr>
          <p:nvPr/>
        </p:nvGrpSpPr>
        <p:grpSpPr bwMode="auto">
          <a:xfrm>
            <a:off x="4695825" y="4048125"/>
            <a:ext cx="920750" cy="1447800"/>
            <a:chOff x="2958" y="2760"/>
            <a:chExt cx="580" cy="912"/>
          </a:xfrm>
        </p:grpSpPr>
        <p:pic>
          <p:nvPicPr>
            <p:cNvPr id="37912" name="Picture 37" descr="txp_fig"/>
            <p:cNvPicPr>
              <a:picLocks noChangeAspect="1" noChangeArrowheads="1"/>
            </p:cNvPicPr>
            <p:nvPr>
              <p:custDataLst>
                <p:tags r:id="rId9"/>
              </p:custDataLst>
            </p:nvPr>
          </p:nvPicPr>
          <p:blipFill>
            <a:blip r:embed="rId22"/>
            <a:srcRect/>
            <a:stretch>
              <a:fillRect/>
            </a:stretch>
          </p:blipFill>
          <p:spPr bwMode="auto">
            <a:xfrm>
              <a:off x="3006" y="2760"/>
              <a:ext cx="258" cy="116"/>
            </a:xfrm>
            <a:prstGeom prst="rect">
              <a:avLst/>
            </a:prstGeom>
            <a:noFill/>
            <a:ln w="9525">
              <a:noFill/>
              <a:miter lim="800000"/>
              <a:headEnd/>
              <a:tailEnd/>
            </a:ln>
          </p:spPr>
        </p:pic>
        <p:sp>
          <p:nvSpPr>
            <p:cNvPr id="37913" name="Text Box 38"/>
            <p:cNvSpPr txBox="1">
              <a:spLocks noChangeArrowheads="1"/>
            </p:cNvSpPr>
            <p:nvPr/>
          </p:nvSpPr>
          <p:spPr bwMode="auto">
            <a:xfrm>
              <a:off x="2958" y="3306"/>
              <a:ext cx="580" cy="366"/>
            </a:xfrm>
            <a:prstGeom prst="rect">
              <a:avLst/>
            </a:prstGeom>
            <a:noFill/>
            <a:ln w="9525">
              <a:noFill/>
              <a:miter lim="800000"/>
              <a:headEnd/>
              <a:tailEnd/>
            </a:ln>
          </p:spPr>
          <p:txBody>
            <a:bodyPr wrap="none">
              <a:spAutoFit/>
            </a:bodyPr>
            <a:lstStyle/>
            <a:p>
              <a:pPr algn="ctr"/>
              <a:r>
                <a:rPr lang="fr-FR" sz="1600">
                  <a:solidFill>
                    <a:srgbClr val="000000"/>
                  </a:solidFill>
                  <a:latin typeface="Tahoma" pitchFamily="34" charset="0"/>
                </a:rPr>
                <a:t>énergie </a:t>
              </a:r>
            </a:p>
            <a:p>
              <a:pPr algn="ctr"/>
              <a:r>
                <a:rPr lang="fr-FR" sz="1600">
                  <a:solidFill>
                    <a:srgbClr val="000000"/>
                  </a:solidFill>
                  <a:latin typeface="Tahoma" pitchFamily="34" charset="0"/>
                </a:rPr>
                <a:t>sortante</a:t>
              </a:r>
            </a:p>
          </p:txBody>
        </p:sp>
        <p:sp>
          <p:nvSpPr>
            <p:cNvPr id="37914" name="Line 39"/>
            <p:cNvSpPr>
              <a:spLocks noChangeShapeType="1"/>
            </p:cNvSpPr>
            <p:nvPr/>
          </p:nvSpPr>
          <p:spPr bwMode="auto">
            <a:xfrm>
              <a:off x="3120" y="3019"/>
              <a:ext cx="0" cy="293"/>
            </a:xfrm>
            <a:prstGeom prst="line">
              <a:avLst/>
            </a:prstGeom>
            <a:noFill/>
            <a:ln w="9525">
              <a:solidFill>
                <a:schemeClr val="tx1"/>
              </a:solidFill>
              <a:miter lim="800000"/>
              <a:headEnd/>
              <a:tailEnd type="triangle" w="med" len="med"/>
            </a:ln>
          </p:spPr>
          <p:txBody>
            <a:bodyPr wrap="none"/>
            <a:lstStyle/>
            <a:p>
              <a:endParaRPr lang="fr-FR"/>
            </a:p>
          </p:txBody>
        </p:sp>
      </p:grpSp>
      <p:grpSp>
        <p:nvGrpSpPr>
          <p:cNvPr id="37903" name="Group 40"/>
          <p:cNvGrpSpPr>
            <a:grpSpLocks/>
          </p:cNvGrpSpPr>
          <p:nvPr/>
        </p:nvGrpSpPr>
        <p:grpSpPr bwMode="auto">
          <a:xfrm>
            <a:off x="5634038" y="4067175"/>
            <a:ext cx="919162" cy="1924050"/>
            <a:chOff x="3549" y="2772"/>
            <a:chExt cx="579" cy="1212"/>
          </a:xfrm>
        </p:grpSpPr>
        <p:pic>
          <p:nvPicPr>
            <p:cNvPr id="37909" name="Picture 41" descr="txp_fig"/>
            <p:cNvPicPr>
              <a:picLocks noChangeAspect="1" noChangeArrowheads="1"/>
            </p:cNvPicPr>
            <p:nvPr>
              <p:custDataLst>
                <p:tags r:id="rId8"/>
              </p:custDataLst>
            </p:nvPr>
          </p:nvPicPr>
          <p:blipFill>
            <a:blip r:embed="rId23"/>
            <a:srcRect/>
            <a:stretch>
              <a:fillRect/>
            </a:stretch>
          </p:blipFill>
          <p:spPr bwMode="auto">
            <a:xfrm>
              <a:off x="3589" y="2772"/>
              <a:ext cx="155" cy="129"/>
            </a:xfrm>
            <a:prstGeom prst="rect">
              <a:avLst/>
            </a:prstGeom>
            <a:noFill/>
            <a:ln w="9525">
              <a:noFill/>
              <a:miter lim="800000"/>
              <a:headEnd/>
              <a:tailEnd/>
            </a:ln>
          </p:spPr>
        </p:pic>
        <p:sp>
          <p:nvSpPr>
            <p:cNvPr id="37910" name="Text Box 42"/>
            <p:cNvSpPr txBox="1">
              <a:spLocks noChangeArrowheads="1"/>
            </p:cNvSpPr>
            <p:nvPr/>
          </p:nvSpPr>
          <p:spPr bwMode="auto">
            <a:xfrm>
              <a:off x="3549" y="3310"/>
              <a:ext cx="579" cy="674"/>
            </a:xfrm>
            <a:prstGeom prst="rect">
              <a:avLst/>
            </a:prstGeom>
            <a:noFill/>
            <a:ln w="9525">
              <a:noFill/>
              <a:miter lim="800000"/>
              <a:headEnd/>
              <a:tailEnd/>
            </a:ln>
          </p:spPr>
          <p:txBody>
            <a:bodyPr wrap="none">
              <a:spAutoFit/>
            </a:bodyPr>
            <a:lstStyle/>
            <a:p>
              <a:pPr algn="ctr"/>
              <a:r>
                <a:rPr lang="fr-FR" sz="1600">
                  <a:solidFill>
                    <a:srgbClr val="000000"/>
                  </a:solidFill>
                  <a:latin typeface="Tahoma" pitchFamily="34" charset="0"/>
                </a:rPr>
                <a:t>énergie </a:t>
              </a:r>
            </a:p>
            <a:p>
              <a:pPr algn="ctr"/>
              <a:r>
                <a:rPr lang="fr-FR" sz="1600">
                  <a:solidFill>
                    <a:srgbClr val="000000"/>
                  </a:solidFill>
                  <a:latin typeface="Tahoma" pitchFamily="34" charset="0"/>
                </a:rPr>
                <a:t>générée</a:t>
              </a:r>
            </a:p>
            <a:p>
              <a:pPr algn="ctr"/>
              <a:r>
                <a:rPr lang="fr-FR" sz="1600">
                  <a:solidFill>
                    <a:srgbClr val="000000"/>
                  </a:solidFill>
                  <a:latin typeface="Tahoma" pitchFamily="34" charset="0"/>
                </a:rPr>
                <a:t>dans le</a:t>
              </a:r>
            </a:p>
            <a:p>
              <a:pPr algn="ctr"/>
              <a:r>
                <a:rPr lang="fr-FR" sz="1600">
                  <a:solidFill>
                    <a:srgbClr val="000000"/>
                  </a:solidFill>
                  <a:latin typeface="Tahoma" pitchFamily="34" charset="0"/>
                </a:rPr>
                <a:t>système</a:t>
              </a:r>
            </a:p>
          </p:txBody>
        </p:sp>
        <p:sp>
          <p:nvSpPr>
            <p:cNvPr id="37911" name="Line 43"/>
            <p:cNvSpPr>
              <a:spLocks noChangeShapeType="1"/>
            </p:cNvSpPr>
            <p:nvPr/>
          </p:nvSpPr>
          <p:spPr bwMode="auto">
            <a:xfrm>
              <a:off x="3648" y="3024"/>
              <a:ext cx="96" cy="293"/>
            </a:xfrm>
            <a:prstGeom prst="line">
              <a:avLst/>
            </a:prstGeom>
            <a:noFill/>
            <a:ln w="9525">
              <a:solidFill>
                <a:schemeClr val="tx1"/>
              </a:solidFill>
              <a:miter lim="800000"/>
              <a:headEnd/>
              <a:tailEnd type="triangle" w="med" len="med"/>
            </a:ln>
          </p:spPr>
          <p:txBody>
            <a:bodyPr wrap="none"/>
            <a:lstStyle/>
            <a:p>
              <a:endParaRPr lang="fr-FR"/>
            </a:p>
          </p:txBody>
        </p:sp>
      </p:grpSp>
      <p:grpSp>
        <p:nvGrpSpPr>
          <p:cNvPr id="37904" name="Group 44"/>
          <p:cNvGrpSpPr>
            <a:grpSpLocks/>
          </p:cNvGrpSpPr>
          <p:nvPr/>
        </p:nvGrpSpPr>
        <p:grpSpPr bwMode="auto">
          <a:xfrm>
            <a:off x="6392863" y="4033838"/>
            <a:ext cx="1198562" cy="1951037"/>
            <a:chOff x="4027" y="2751"/>
            <a:chExt cx="755" cy="1229"/>
          </a:xfrm>
        </p:grpSpPr>
        <p:pic>
          <p:nvPicPr>
            <p:cNvPr id="37906" name="Picture 45" descr="txp_fig"/>
            <p:cNvPicPr>
              <a:picLocks noChangeAspect="1" noChangeArrowheads="1"/>
            </p:cNvPicPr>
            <p:nvPr>
              <p:custDataLst>
                <p:tags r:id="rId7"/>
              </p:custDataLst>
            </p:nvPr>
          </p:nvPicPr>
          <p:blipFill>
            <a:blip r:embed="rId24"/>
            <a:srcRect/>
            <a:stretch>
              <a:fillRect/>
            </a:stretch>
          </p:blipFill>
          <p:spPr bwMode="auto">
            <a:xfrm>
              <a:off x="4027" y="2751"/>
              <a:ext cx="245" cy="129"/>
            </a:xfrm>
            <a:prstGeom prst="rect">
              <a:avLst/>
            </a:prstGeom>
            <a:noFill/>
            <a:ln w="9525">
              <a:noFill/>
              <a:miter lim="800000"/>
              <a:headEnd/>
              <a:tailEnd/>
            </a:ln>
          </p:spPr>
        </p:pic>
        <p:sp>
          <p:nvSpPr>
            <p:cNvPr id="37907" name="Text Box 46"/>
            <p:cNvSpPr txBox="1">
              <a:spLocks noChangeArrowheads="1"/>
            </p:cNvSpPr>
            <p:nvPr/>
          </p:nvSpPr>
          <p:spPr bwMode="auto">
            <a:xfrm>
              <a:off x="4128" y="3306"/>
              <a:ext cx="654" cy="674"/>
            </a:xfrm>
            <a:prstGeom prst="rect">
              <a:avLst/>
            </a:prstGeom>
            <a:noFill/>
            <a:ln w="9525">
              <a:noFill/>
              <a:miter lim="800000"/>
              <a:headEnd/>
              <a:tailEnd/>
            </a:ln>
          </p:spPr>
          <p:txBody>
            <a:bodyPr wrap="none">
              <a:spAutoFit/>
            </a:bodyPr>
            <a:lstStyle/>
            <a:p>
              <a:pPr algn="ctr"/>
              <a:r>
                <a:rPr lang="fr-FR" sz="1600">
                  <a:solidFill>
                    <a:srgbClr val="000000"/>
                  </a:solidFill>
                  <a:latin typeface="Tahoma" pitchFamily="34" charset="0"/>
                </a:rPr>
                <a:t>énergie </a:t>
              </a:r>
            </a:p>
            <a:p>
              <a:pPr algn="ctr"/>
              <a:r>
                <a:rPr lang="fr-FR" sz="1600">
                  <a:solidFill>
                    <a:srgbClr val="000000"/>
                  </a:solidFill>
                  <a:latin typeface="Tahoma" pitchFamily="34" charset="0"/>
                </a:rPr>
                <a:t>dépensée</a:t>
              </a:r>
            </a:p>
            <a:p>
              <a:pPr algn="ctr"/>
              <a:r>
                <a:rPr lang="fr-FR" sz="1600">
                  <a:solidFill>
                    <a:srgbClr val="000000"/>
                  </a:solidFill>
                  <a:latin typeface="Tahoma" pitchFamily="34" charset="0"/>
                </a:rPr>
                <a:t>dans le</a:t>
              </a:r>
            </a:p>
            <a:p>
              <a:pPr algn="ctr"/>
              <a:r>
                <a:rPr lang="fr-FR" sz="1600">
                  <a:solidFill>
                    <a:srgbClr val="000000"/>
                  </a:solidFill>
                  <a:latin typeface="Tahoma" pitchFamily="34" charset="0"/>
                </a:rPr>
                <a:t>système</a:t>
              </a:r>
            </a:p>
          </p:txBody>
        </p:sp>
        <p:sp>
          <p:nvSpPr>
            <p:cNvPr id="37908" name="Line 47"/>
            <p:cNvSpPr>
              <a:spLocks noChangeShapeType="1"/>
            </p:cNvSpPr>
            <p:nvPr/>
          </p:nvSpPr>
          <p:spPr bwMode="auto">
            <a:xfrm>
              <a:off x="4176" y="3019"/>
              <a:ext cx="144" cy="298"/>
            </a:xfrm>
            <a:prstGeom prst="line">
              <a:avLst/>
            </a:prstGeom>
            <a:noFill/>
            <a:ln w="9525">
              <a:solidFill>
                <a:schemeClr val="tx1"/>
              </a:solidFill>
              <a:miter lim="800000"/>
              <a:headEnd/>
              <a:tailEnd type="triangle" w="med" len="med"/>
            </a:ln>
          </p:spPr>
          <p:txBody>
            <a:bodyPr wrap="none"/>
            <a:lstStyle/>
            <a:p>
              <a:endParaRPr lang="fr-FR"/>
            </a:p>
          </p:txBody>
        </p:sp>
      </p:grpSp>
      <p:sp>
        <p:nvSpPr>
          <p:cNvPr id="37905" name="Text Box 48"/>
          <p:cNvSpPr txBox="1">
            <a:spLocks noChangeArrowheads="1"/>
          </p:cNvSpPr>
          <p:nvPr/>
        </p:nvSpPr>
        <p:spPr bwMode="auto">
          <a:xfrm>
            <a:off x="915988" y="3352800"/>
            <a:ext cx="1582737" cy="366713"/>
          </a:xfrm>
          <a:prstGeom prst="rect">
            <a:avLst/>
          </a:prstGeom>
          <a:noFill/>
          <a:ln w="9525">
            <a:noFill/>
            <a:miter lim="800000"/>
            <a:headEnd/>
            <a:tailEnd/>
          </a:ln>
        </p:spPr>
        <p:txBody>
          <a:bodyPr wrap="none">
            <a:spAutoFit/>
          </a:bodyPr>
          <a:lstStyle/>
          <a:p>
            <a:r>
              <a:rPr lang="fr-FR" u="sng">
                <a:latin typeface="Tahoma" pitchFamily="34" charset="0"/>
              </a:rPr>
              <a:t>Interprétation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e 12"/>
          <p:cNvGrpSpPr>
            <a:grpSpLocks/>
          </p:cNvGrpSpPr>
          <p:nvPr/>
        </p:nvGrpSpPr>
        <p:grpSpPr bwMode="auto">
          <a:xfrm>
            <a:off x="0" y="0"/>
            <a:ext cx="9144000" cy="6858000"/>
            <a:chOff x="0" y="0"/>
            <a:chExt cx="9144000" cy="6858000"/>
          </a:xfrm>
        </p:grpSpPr>
        <p:grpSp>
          <p:nvGrpSpPr>
            <p:cNvPr id="39947" name="Groupe 29"/>
            <p:cNvGrpSpPr>
              <a:grpSpLocks/>
            </p:cNvGrpSpPr>
            <p:nvPr/>
          </p:nvGrpSpPr>
          <p:grpSpPr bwMode="auto">
            <a:xfrm>
              <a:off x="0" y="0"/>
              <a:ext cx="9144000" cy="6858000"/>
              <a:chOff x="0" y="0"/>
              <a:chExt cx="9144000" cy="6858000"/>
            </a:xfrm>
          </p:grpSpPr>
          <p:sp>
            <p:nvSpPr>
              <p:cNvPr id="16" name="Rectangle 1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7" name="Picture 2"/>
              <p:cNvPicPr>
                <a:picLocks noChangeAspect="1" noChangeArrowheads="1"/>
              </p:cNvPicPr>
              <p:nvPr/>
            </p:nvPicPr>
            <p:blipFill>
              <a:blip r:embed="rId8"/>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8" name="ZoneTexte 17"/>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39952" name="Picture 2"/>
              <p:cNvPicPr>
                <a:picLocks noChangeAspect="1" noChangeArrowheads="1"/>
              </p:cNvPicPr>
              <p:nvPr/>
            </p:nvPicPr>
            <p:blipFill>
              <a:blip r:embed="rId8"/>
              <a:srcRect t="25648" b="62086"/>
              <a:stretch>
                <a:fillRect/>
              </a:stretch>
            </p:blipFill>
            <p:spPr bwMode="auto">
              <a:xfrm>
                <a:off x="0" y="6638922"/>
                <a:ext cx="9144000" cy="219078"/>
              </a:xfrm>
              <a:prstGeom prst="rect">
                <a:avLst/>
              </a:prstGeom>
              <a:noFill/>
              <a:ln w="9525">
                <a:noFill/>
                <a:miter lim="800000"/>
                <a:headEnd/>
                <a:tailEnd/>
              </a:ln>
            </p:spPr>
          </p:pic>
        </p:grpSp>
        <p:sp>
          <p:nvSpPr>
            <p:cNvPr id="15" name="ZoneTexte 14"/>
            <p:cNvSpPr txBox="1"/>
            <p:nvPr/>
          </p:nvSpPr>
          <p:spPr>
            <a:xfrm>
              <a:off x="4645025" y="0"/>
              <a:ext cx="3797300" cy="549275"/>
            </a:xfrm>
            <a:prstGeom prst="rect">
              <a:avLst/>
            </a:prstGeom>
            <a:noFill/>
          </p:spPr>
          <p:txBody>
            <a:bodyPr>
              <a:spAutoFit/>
            </a:bodyPr>
            <a:lstStyle/>
            <a:p>
              <a:pPr>
                <a:defRPr/>
              </a:pPr>
              <a:endParaRPr lang="fr-FR" sz="1600">
                <a:solidFill>
                  <a:srgbClr val="F2F2F2"/>
                </a:solidFill>
                <a:effectLst>
                  <a:outerShdw blurRad="38100" dist="38100" dir="2700000" algn="tl">
                    <a:srgbClr val="C0C0C0"/>
                  </a:outerShdw>
                </a:effectLst>
                <a:latin typeface="Calibri" pitchFamily="34" charset="0"/>
              </a:endParaRPr>
            </a:p>
            <a:p>
              <a:pPr>
                <a:defRPr/>
              </a:pPr>
              <a:endParaRPr lang="fr-FR" sz="1400" b="1">
                <a:solidFill>
                  <a:schemeClr val="bg1"/>
                </a:solidFill>
                <a:latin typeface="Calibri" pitchFamily="34" charset="0"/>
              </a:endParaRPr>
            </a:p>
          </p:txBody>
        </p:sp>
      </p:grpSp>
      <p:sp>
        <p:nvSpPr>
          <p:cNvPr id="39938" name="Titre 2"/>
          <p:cNvSpPr txBox="1">
            <a:spLocks/>
          </p:cNvSpPr>
          <p:nvPr/>
        </p:nvSpPr>
        <p:spPr bwMode="auto">
          <a:xfrm>
            <a:off x="665163" y="1092200"/>
            <a:ext cx="6718300" cy="1022350"/>
          </a:xfrm>
          <a:prstGeom prst="rect">
            <a:avLst/>
          </a:prstGeom>
          <a:noFill/>
          <a:ln w="9525">
            <a:noFill/>
            <a:miter lim="800000"/>
            <a:headEnd/>
            <a:tailEnd/>
          </a:ln>
        </p:spPr>
        <p:txBody>
          <a:bodyPr anchor="ctr"/>
          <a:lstStyle/>
          <a:p>
            <a:r>
              <a:rPr lang="fr-FR" sz="4000">
                <a:solidFill>
                  <a:schemeClr val="tx2"/>
                </a:solidFill>
                <a:latin typeface="Calibri" pitchFamily="34" charset="0"/>
              </a:rPr>
              <a:t>Ecriture générale</a:t>
            </a:r>
            <a:r>
              <a:rPr lang="fr-FR" sz="4800">
                <a:solidFill>
                  <a:schemeClr val="tx2"/>
                </a:solidFill>
                <a:latin typeface="Calibri" pitchFamily="34" charset="0"/>
              </a:rPr>
              <a:t/>
            </a:r>
            <a:br>
              <a:rPr lang="fr-FR" sz="4800">
                <a:solidFill>
                  <a:schemeClr val="tx2"/>
                </a:solidFill>
                <a:latin typeface="Calibri" pitchFamily="34" charset="0"/>
              </a:rPr>
            </a:br>
            <a:endParaRPr lang="fr-FR" sz="4800">
              <a:solidFill>
                <a:schemeClr val="tx2"/>
              </a:solidFill>
              <a:latin typeface="Calibri" pitchFamily="34" charset="0"/>
            </a:endParaRPr>
          </a:p>
        </p:txBody>
      </p:sp>
      <p:pic>
        <p:nvPicPr>
          <p:cNvPr id="39939" name="Picture 40" descr="txp_fig"/>
          <p:cNvPicPr>
            <a:picLocks noChangeAspect="1" noChangeArrowheads="1"/>
          </p:cNvPicPr>
          <p:nvPr>
            <p:custDataLst>
              <p:tags r:id="rId1"/>
            </p:custDataLst>
          </p:nvPr>
        </p:nvPicPr>
        <p:blipFill>
          <a:blip r:embed="rId9"/>
          <a:srcRect/>
          <a:stretch>
            <a:fillRect/>
          </a:stretch>
        </p:blipFill>
        <p:spPr bwMode="auto">
          <a:xfrm>
            <a:off x="4267200" y="2590800"/>
            <a:ext cx="1169988" cy="222250"/>
          </a:xfrm>
          <a:prstGeom prst="rect">
            <a:avLst/>
          </a:prstGeom>
          <a:noFill/>
          <a:ln w="9525">
            <a:noFill/>
            <a:miter lim="800000"/>
            <a:headEnd/>
            <a:tailEnd/>
          </a:ln>
        </p:spPr>
      </p:pic>
      <p:sp>
        <p:nvSpPr>
          <p:cNvPr id="39940" name="Text Box 41"/>
          <p:cNvSpPr txBox="1">
            <a:spLocks noChangeArrowheads="1"/>
          </p:cNvSpPr>
          <p:nvPr/>
        </p:nvSpPr>
        <p:spPr bwMode="auto">
          <a:xfrm>
            <a:off x="1524000" y="1690688"/>
            <a:ext cx="4162425" cy="366712"/>
          </a:xfrm>
          <a:prstGeom prst="rect">
            <a:avLst/>
          </a:prstGeom>
          <a:noFill/>
          <a:ln w="9525">
            <a:noFill/>
            <a:miter lim="800000"/>
            <a:headEnd/>
            <a:tailEnd/>
          </a:ln>
        </p:spPr>
        <p:txBody>
          <a:bodyPr wrap="none">
            <a:spAutoFit/>
          </a:bodyPr>
          <a:lstStyle/>
          <a:p>
            <a:r>
              <a:rPr lang="fr-FR">
                <a:latin typeface="Tahoma" pitchFamily="34" charset="0"/>
              </a:rPr>
              <a:t>est assimilable à une fonction d’énergie</a:t>
            </a:r>
          </a:p>
        </p:txBody>
      </p:sp>
      <p:pic>
        <p:nvPicPr>
          <p:cNvPr id="39941" name="Picture 42" descr="txp_fig"/>
          <p:cNvPicPr>
            <a:picLocks noChangeAspect="1" noChangeArrowheads="1"/>
          </p:cNvPicPr>
          <p:nvPr>
            <p:custDataLst>
              <p:tags r:id="rId2"/>
            </p:custDataLst>
          </p:nvPr>
        </p:nvPicPr>
        <p:blipFill>
          <a:blip r:embed="rId10"/>
          <a:srcRect/>
          <a:stretch>
            <a:fillRect/>
          </a:stretch>
        </p:blipFill>
        <p:spPr bwMode="auto">
          <a:xfrm>
            <a:off x="993775" y="1778000"/>
            <a:ext cx="454025" cy="201613"/>
          </a:xfrm>
          <a:prstGeom prst="rect">
            <a:avLst/>
          </a:prstGeom>
          <a:noFill/>
          <a:ln w="9525">
            <a:noFill/>
            <a:miter lim="800000"/>
            <a:headEnd/>
            <a:tailEnd/>
          </a:ln>
        </p:spPr>
      </p:pic>
      <p:grpSp>
        <p:nvGrpSpPr>
          <p:cNvPr id="39942" name="Group 43"/>
          <p:cNvGrpSpPr>
            <a:grpSpLocks/>
          </p:cNvGrpSpPr>
          <p:nvPr/>
        </p:nvGrpSpPr>
        <p:grpSpPr bwMode="auto">
          <a:xfrm>
            <a:off x="2463800" y="3316288"/>
            <a:ext cx="4483100" cy="222250"/>
            <a:chOff x="680" y="2162"/>
            <a:chExt cx="2824" cy="140"/>
          </a:xfrm>
        </p:grpSpPr>
        <p:pic>
          <p:nvPicPr>
            <p:cNvPr id="39944" name="Picture 44" descr="txp_fig"/>
            <p:cNvPicPr>
              <a:picLocks noChangeAspect="1" noChangeArrowheads="1"/>
            </p:cNvPicPr>
            <p:nvPr>
              <p:custDataLst>
                <p:tags r:id="rId3"/>
              </p:custDataLst>
            </p:nvPr>
          </p:nvPicPr>
          <p:blipFill>
            <a:blip r:embed="rId11"/>
            <a:srcRect/>
            <a:stretch>
              <a:fillRect/>
            </a:stretch>
          </p:blipFill>
          <p:spPr bwMode="auto">
            <a:xfrm>
              <a:off x="680" y="2162"/>
              <a:ext cx="559" cy="140"/>
            </a:xfrm>
            <a:prstGeom prst="rect">
              <a:avLst/>
            </a:prstGeom>
            <a:noFill/>
            <a:ln w="9525">
              <a:noFill/>
              <a:miter lim="800000"/>
              <a:headEnd/>
              <a:tailEnd/>
            </a:ln>
          </p:spPr>
        </p:pic>
        <p:pic>
          <p:nvPicPr>
            <p:cNvPr id="39945" name="Picture 45" descr="txp_fig"/>
            <p:cNvPicPr>
              <a:picLocks noChangeAspect="1" noChangeArrowheads="1"/>
            </p:cNvPicPr>
            <p:nvPr>
              <p:custDataLst>
                <p:tags r:id="rId4"/>
              </p:custDataLst>
            </p:nvPr>
          </p:nvPicPr>
          <p:blipFill>
            <a:blip r:embed="rId12"/>
            <a:srcRect/>
            <a:stretch>
              <a:fillRect/>
            </a:stretch>
          </p:blipFill>
          <p:spPr bwMode="auto">
            <a:xfrm>
              <a:off x="1552" y="2162"/>
              <a:ext cx="320" cy="128"/>
            </a:xfrm>
            <a:prstGeom prst="rect">
              <a:avLst/>
            </a:prstGeom>
            <a:noFill/>
            <a:ln w="9525">
              <a:noFill/>
              <a:miter lim="800000"/>
              <a:headEnd/>
              <a:tailEnd/>
            </a:ln>
          </p:spPr>
        </p:pic>
        <p:pic>
          <p:nvPicPr>
            <p:cNvPr id="39946" name="Picture 46" descr="txp_fig"/>
            <p:cNvPicPr>
              <a:picLocks noChangeAspect="1" noChangeArrowheads="1"/>
            </p:cNvPicPr>
            <p:nvPr>
              <p:custDataLst>
                <p:tags r:id="rId5"/>
              </p:custDataLst>
            </p:nvPr>
          </p:nvPicPr>
          <p:blipFill>
            <a:blip r:embed="rId13"/>
            <a:srcRect/>
            <a:stretch>
              <a:fillRect/>
            </a:stretch>
          </p:blipFill>
          <p:spPr bwMode="auto">
            <a:xfrm>
              <a:off x="2094" y="2171"/>
              <a:ext cx="1410" cy="127"/>
            </a:xfrm>
            <a:prstGeom prst="rect">
              <a:avLst/>
            </a:prstGeom>
            <a:noFill/>
            <a:ln w="9525">
              <a:noFill/>
              <a:miter lim="800000"/>
              <a:headEnd/>
              <a:tailEnd/>
            </a:ln>
          </p:spPr>
        </p:pic>
      </p:grpSp>
      <p:sp>
        <p:nvSpPr>
          <p:cNvPr id="39943" name="Text Box 47"/>
          <p:cNvSpPr txBox="1">
            <a:spLocks noChangeArrowheads="1"/>
          </p:cNvSpPr>
          <p:nvPr/>
        </p:nvSpPr>
        <p:spPr bwMode="auto">
          <a:xfrm>
            <a:off x="995363" y="4114800"/>
            <a:ext cx="6719887" cy="366713"/>
          </a:xfrm>
          <a:prstGeom prst="rect">
            <a:avLst/>
          </a:prstGeom>
          <a:noFill/>
          <a:ln w="9525">
            <a:noFill/>
            <a:miter lim="800000"/>
            <a:headEnd/>
            <a:tailEnd/>
          </a:ln>
        </p:spPr>
        <p:txBody>
          <a:bodyPr wrap="none">
            <a:spAutoFit/>
          </a:bodyPr>
          <a:lstStyle/>
          <a:p>
            <a:r>
              <a:rPr lang="fr-FR">
                <a:latin typeface="Tahoma" pitchFamily="34" charset="0"/>
              </a:rPr>
              <a:t>Un système est stable s’il dépense plus d’énergie qu’il n’en reçoit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16386" name="Titre 2"/>
          <p:cNvSpPr txBox="1">
            <a:spLocks/>
          </p:cNvSpPr>
          <p:nvPr/>
        </p:nvSpPr>
        <p:spPr bwMode="auto">
          <a:xfrm>
            <a:off x="665163" y="1130300"/>
            <a:ext cx="7772400" cy="1470025"/>
          </a:xfrm>
          <a:prstGeom prst="rect">
            <a:avLst/>
          </a:prstGeom>
          <a:noFill/>
          <a:ln w="9525">
            <a:noFill/>
            <a:miter lim="800000"/>
            <a:headEnd/>
            <a:tailEnd/>
          </a:ln>
        </p:spPr>
        <p:txBody>
          <a:bodyPr anchor="ctr"/>
          <a:lstStyle/>
          <a:p>
            <a:r>
              <a:rPr lang="fr-FR" sz="4000">
                <a:solidFill>
                  <a:schemeClr val="tx2"/>
                </a:solidFill>
                <a:latin typeface="Calibri" pitchFamily="34" charset="0"/>
              </a:rPr>
              <a:t>Introduction à l’étude des systèmes Non Linéaire</a:t>
            </a:r>
            <a:r>
              <a:rPr lang="fr-FR"/>
              <a:t> </a:t>
            </a:r>
            <a:r>
              <a:rPr lang="fr-FR" sz="4000">
                <a:solidFill>
                  <a:schemeClr val="tx2"/>
                </a:solidFill>
                <a:latin typeface="Calibri" pitchFamily="34" charset="0"/>
              </a:rPr>
              <a:t/>
            </a:r>
            <a:br>
              <a:rPr lang="fr-FR" sz="4000">
                <a:solidFill>
                  <a:schemeClr val="tx2"/>
                </a:solidFill>
                <a:latin typeface="Calibri" pitchFamily="34" charset="0"/>
              </a:rPr>
            </a:br>
            <a:endParaRPr lang="fr-FR" sz="4000">
              <a:solidFill>
                <a:schemeClr val="tx2"/>
              </a:solidFill>
              <a:latin typeface="Calibri" pitchFamily="34" charset="0"/>
            </a:endParaRPr>
          </a:p>
        </p:txBody>
      </p:sp>
      <p:sp>
        <p:nvSpPr>
          <p:cNvPr id="10" name="Espace réservé du numéro de diapositive 9"/>
          <p:cNvSpPr>
            <a:spLocks noGrp="1"/>
          </p:cNvSpPr>
          <p:nvPr>
            <p:ph type="sldNum" sz="quarter" idx="12"/>
          </p:nvPr>
        </p:nvSpPr>
        <p:spPr/>
        <p:txBody>
          <a:bodyPr/>
          <a:lstStyle/>
          <a:p>
            <a:pPr>
              <a:defRPr/>
            </a:pPr>
            <a:fld id="{A87A5720-6418-4C0B-A96C-F0ECFFB7F383}" type="slidenum">
              <a:rPr lang="fr-FR"/>
              <a:pPr>
                <a:defRPr/>
              </a:pPr>
              <a:t>2</a:t>
            </a:fld>
            <a:endParaRPr lang="fr-FR"/>
          </a:p>
        </p:txBody>
      </p:sp>
      <p:grpSp>
        <p:nvGrpSpPr>
          <p:cNvPr id="16388" name="Groupe 11"/>
          <p:cNvGrpSpPr>
            <a:grpSpLocks/>
          </p:cNvGrpSpPr>
          <p:nvPr/>
        </p:nvGrpSpPr>
        <p:grpSpPr bwMode="auto">
          <a:xfrm>
            <a:off x="0" y="0"/>
            <a:ext cx="9144000" cy="6858000"/>
            <a:chOff x="0" y="0"/>
            <a:chExt cx="9144000" cy="6858000"/>
          </a:xfrm>
        </p:grpSpPr>
        <p:sp>
          <p:nvSpPr>
            <p:cNvPr id="13" name="Rectangle 12"/>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4"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5" name="ZoneTexte 14"/>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6393"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6389" name="Rectangle 13"/>
          <p:cNvSpPr>
            <a:spLocks noChangeArrowheads="1"/>
          </p:cNvSpPr>
          <p:nvPr/>
        </p:nvSpPr>
        <p:spPr bwMode="auto">
          <a:xfrm>
            <a:off x="323850" y="2601913"/>
            <a:ext cx="8535988" cy="3743325"/>
          </a:xfrm>
          <a:prstGeom prst="rect">
            <a:avLst/>
          </a:prstGeom>
          <a:noFill/>
          <a:ln w="25400">
            <a:noFill/>
            <a:miter lim="800000"/>
            <a:headEnd/>
            <a:tailEnd/>
          </a:ln>
        </p:spPr>
        <p:txBody>
          <a:bodyPr>
            <a:spAutoFit/>
          </a:bodyPr>
          <a:lstStyle/>
          <a:p>
            <a:pPr marL="457200" indent="-457200" eaLnBrk="0" hangingPunct="0"/>
            <a:r>
              <a:rPr lang="fr-FR" sz="2400"/>
              <a:t> Identification :</a:t>
            </a:r>
            <a:endParaRPr lang="fr-FR" sz="2400">
              <a:latin typeface="Times New Roman" pitchFamily="18" charset="0"/>
            </a:endParaRPr>
          </a:p>
          <a:p>
            <a:pPr marL="457200" indent="-457200" eaLnBrk="0" hangingPunct="0"/>
            <a:endParaRPr lang="fr-FR" sz="2400">
              <a:latin typeface="Times New Roman" pitchFamily="18" charset="0"/>
            </a:endParaRPr>
          </a:p>
          <a:p>
            <a:pPr marL="457200" indent="-457200" eaLnBrk="0" hangingPunct="0">
              <a:buFontTx/>
              <a:buAutoNum type="arabicParenR"/>
            </a:pPr>
            <a:r>
              <a:rPr lang="fr-FR" sz="2400">
                <a:latin typeface="Times New Roman" pitchFamily="18" charset="0"/>
              </a:rPr>
              <a:t>Modèle mathématique réalisant un compromis entre sa fidélité de comportement qualitatif et quantitatif et sa simplicité de mise en oeuvre à des fins d’analyse et de synthèse.</a:t>
            </a:r>
          </a:p>
          <a:p>
            <a:pPr marL="457200" indent="-457200" eaLnBrk="0" hangingPunct="0">
              <a:buFontTx/>
              <a:buAutoNum type="arabicParenR"/>
            </a:pPr>
            <a:r>
              <a:rPr lang="fr-FR" sz="2400">
                <a:latin typeface="Times New Roman" pitchFamily="18" charset="0"/>
              </a:rPr>
              <a:t>La modélisation entraîne obligatoirement des approximations et des simplifications afin de permettre une analyse des propriétés du modèle qui ne soit pas trop complexe et une procédure de synthèse de commande efficace.</a:t>
            </a:r>
          </a:p>
          <a:p>
            <a:pPr marL="457200" indent="-457200" eaLnBrk="0" hangingPunct="0"/>
            <a:endParaRPr lang="fr-FR" sz="240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e 12"/>
          <p:cNvGrpSpPr>
            <a:grpSpLocks/>
          </p:cNvGrpSpPr>
          <p:nvPr/>
        </p:nvGrpSpPr>
        <p:grpSpPr bwMode="auto">
          <a:xfrm>
            <a:off x="0" y="0"/>
            <a:ext cx="9144000" cy="6858000"/>
            <a:chOff x="0" y="0"/>
            <a:chExt cx="9144000" cy="6858000"/>
          </a:xfrm>
        </p:grpSpPr>
        <p:grpSp>
          <p:nvGrpSpPr>
            <p:cNvPr id="41999" name="Groupe 29"/>
            <p:cNvGrpSpPr>
              <a:grpSpLocks/>
            </p:cNvGrpSpPr>
            <p:nvPr/>
          </p:nvGrpSpPr>
          <p:grpSpPr bwMode="auto">
            <a:xfrm>
              <a:off x="0" y="0"/>
              <a:ext cx="9144000" cy="6858000"/>
              <a:chOff x="0" y="0"/>
              <a:chExt cx="9144000" cy="6858000"/>
            </a:xfrm>
          </p:grpSpPr>
          <p:sp>
            <p:nvSpPr>
              <p:cNvPr id="16" name="Rectangle 1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7" name="Picture 2"/>
              <p:cNvPicPr>
                <a:picLocks noChangeAspect="1" noChangeArrowheads="1"/>
              </p:cNvPicPr>
              <p:nvPr/>
            </p:nvPicPr>
            <p:blipFill>
              <a:blip r:embed="rId8"/>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8" name="ZoneTexte 17"/>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42004" name="Picture 2"/>
              <p:cNvPicPr>
                <a:picLocks noChangeAspect="1" noChangeArrowheads="1"/>
              </p:cNvPicPr>
              <p:nvPr/>
            </p:nvPicPr>
            <p:blipFill>
              <a:blip r:embed="rId8"/>
              <a:srcRect t="25648" b="62086"/>
              <a:stretch>
                <a:fillRect/>
              </a:stretch>
            </p:blipFill>
            <p:spPr bwMode="auto">
              <a:xfrm>
                <a:off x="0" y="6638922"/>
                <a:ext cx="9144000" cy="219078"/>
              </a:xfrm>
              <a:prstGeom prst="rect">
                <a:avLst/>
              </a:prstGeom>
              <a:noFill/>
              <a:ln w="9525">
                <a:noFill/>
                <a:miter lim="800000"/>
                <a:headEnd/>
                <a:tailEnd/>
              </a:ln>
            </p:spPr>
          </p:pic>
        </p:grpSp>
        <p:sp>
          <p:nvSpPr>
            <p:cNvPr id="15" name="ZoneTexte 14"/>
            <p:cNvSpPr txBox="1"/>
            <p:nvPr/>
          </p:nvSpPr>
          <p:spPr>
            <a:xfrm>
              <a:off x="4645025" y="0"/>
              <a:ext cx="3797300" cy="549275"/>
            </a:xfrm>
            <a:prstGeom prst="rect">
              <a:avLst/>
            </a:prstGeom>
            <a:noFill/>
          </p:spPr>
          <p:txBody>
            <a:bodyPr>
              <a:spAutoFit/>
            </a:bodyPr>
            <a:lstStyle/>
            <a:p>
              <a:pPr>
                <a:defRPr/>
              </a:pPr>
              <a:endParaRPr lang="fr-FR" sz="1600">
                <a:solidFill>
                  <a:srgbClr val="F2F2F2"/>
                </a:solidFill>
                <a:effectLst>
                  <a:outerShdw blurRad="38100" dist="38100" dir="2700000" algn="tl">
                    <a:srgbClr val="C0C0C0"/>
                  </a:outerShdw>
                </a:effectLst>
                <a:latin typeface="Calibri" pitchFamily="34" charset="0"/>
              </a:endParaRPr>
            </a:p>
            <a:p>
              <a:pPr>
                <a:defRPr/>
              </a:pPr>
              <a:endParaRPr lang="fr-FR" sz="1400" b="1">
                <a:solidFill>
                  <a:schemeClr val="bg1"/>
                </a:solidFill>
                <a:latin typeface="Calibri" pitchFamily="34" charset="0"/>
              </a:endParaRPr>
            </a:p>
          </p:txBody>
        </p:sp>
      </p:grpSp>
      <p:sp>
        <p:nvSpPr>
          <p:cNvPr id="41986" name="Titre 2"/>
          <p:cNvSpPr txBox="1">
            <a:spLocks/>
          </p:cNvSpPr>
          <p:nvPr/>
        </p:nvSpPr>
        <p:spPr bwMode="auto">
          <a:xfrm>
            <a:off x="665163" y="1092200"/>
            <a:ext cx="6718300" cy="1022350"/>
          </a:xfrm>
          <a:prstGeom prst="rect">
            <a:avLst/>
          </a:prstGeom>
          <a:noFill/>
          <a:ln w="9525">
            <a:noFill/>
            <a:miter lim="800000"/>
            <a:headEnd/>
            <a:tailEnd/>
          </a:ln>
        </p:spPr>
        <p:txBody>
          <a:bodyPr anchor="ctr"/>
          <a:lstStyle/>
          <a:p>
            <a:r>
              <a:rPr lang="fr-FR" sz="4000">
                <a:solidFill>
                  <a:schemeClr val="tx2"/>
                </a:solidFill>
                <a:latin typeface="Calibri" pitchFamily="34" charset="0"/>
              </a:rPr>
              <a:t>Ecriture générale</a:t>
            </a:r>
            <a:r>
              <a:rPr lang="fr-FR" sz="4800">
                <a:solidFill>
                  <a:schemeClr val="tx2"/>
                </a:solidFill>
                <a:latin typeface="Calibri" pitchFamily="34" charset="0"/>
              </a:rPr>
              <a:t/>
            </a:r>
            <a:br>
              <a:rPr lang="fr-FR" sz="4800">
                <a:solidFill>
                  <a:schemeClr val="tx2"/>
                </a:solidFill>
                <a:latin typeface="Calibri" pitchFamily="34" charset="0"/>
              </a:rPr>
            </a:br>
            <a:endParaRPr lang="fr-FR" sz="4800">
              <a:solidFill>
                <a:schemeClr val="tx2"/>
              </a:solidFill>
              <a:latin typeface="Calibri" pitchFamily="34" charset="0"/>
            </a:endParaRPr>
          </a:p>
        </p:txBody>
      </p:sp>
      <p:sp>
        <p:nvSpPr>
          <p:cNvPr id="41987" name="Text Box 18"/>
          <p:cNvSpPr txBox="1">
            <a:spLocks noChangeArrowheads="1"/>
          </p:cNvSpPr>
          <p:nvPr/>
        </p:nvSpPr>
        <p:spPr bwMode="auto">
          <a:xfrm>
            <a:off x="679450" y="1652588"/>
            <a:ext cx="2452688" cy="336550"/>
          </a:xfrm>
          <a:prstGeom prst="rect">
            <a:avLst/>
          </a:prstGeom>
          <a:noFill/>
          <a:ln w="9525">
            <a:noFill/>
            <a:miter lim="800000"/>
            <a:headEnd/>
            <a:tailEnd/>
          </a:ln>
        </p:spPr>
        <p:txBody>
          <a:bodyPr wrap="none">
            <a:spAutoFit/>
          </a:bodyPr>
          <a:lstStyle/>
          <a:p>
            <a:r>
              <a:rPr lang="fr-FR" sz="1600" u="sng">
                <a:latin typeface="Tahoma" pitchFamily="34" charset="0"/>
              </a:rPr>
              <a:t>Cas d’un système linéaire</a:t>
            </a:r>
          </a:p>
        </p:txBody>
      </p:sp>
      <p:pic>
        <p:nvPicPr>
          <p:cNvPr id="41988" name="Picture 19" descr="txp_fig"/>
          <p:cNvPicPr>
            <a:picLocks noChangeAspect="1" noChangeArrowheads="1"/>
          </p:cNvPicPr>
          <p:nvPr>
            <p:custDataLst>
              <p:tags r:id="rId1"/>
            </p:custDataLst>
          </p:nvPr>
        </p:nvPicPr>
        <p:blipFill>
          <a:blip r:embed="rId9"/>
          <a:srcRect/>
          <a:stretch>
            <a:fillRect/>
          </a:stretch>
        </p:blipFill>
        <p:spPr bwMode="auto">
          <a:xfrm>
            <a:off x="1138238" y="2447925"/>
            <a:ext cx="2168525" cy="252413"/>
          </a:xfrm>
          <a:prstGeom prst="rect">
            <a:avLst/>
          </a:prstGeom>
          <a:noFill/>
          <a:ln w="9525">
            <a:noFill/>
            <a:miter lim="800000"/>
            <a:headEnd/>
            <a:tailEnd/>
          </a:ln>
        </p:spPr>
      </p:pic>
      <p:sp>
        <p:nvSpPr>
          <p:cNvPr id="41989" name="Text Box 20"/>
          <p:cNvSpPr txBox="1">
            <a:spLocks noChangeArrowheads="1"/>
          </p:cNvSpPr>
          <p:nvPr/>
        </p:nvSpPr>
        <p:spPr bwMode="auto">
          <a:xfrm>
            <a:off x="3810000" y="2363788"/>
            <a:ext cx="592138" cy="336550"/>
          </a:xfrm>
          <a:prstGeom prst="rect">
            <a:avLst/>
          </a:prstGeom>
          <a:noFill/>
          <a:ln w="9525">
            <a:noFill/>
            <a:miter lim="800000"/>
            <a:headEnd/>
            <a:tailEnd/>
          </a:ln>
        </p:spPr>
        <p:txBody>
          <a:bodyPr wrap="none">
            <a:spAutoFit/>
          </a:bodyPr>
          <a:lstStyle/>
          <a:p>
            <a:r>
              <a:rPr lang="fr-FR" sz="1600">
                <a:latin typeface="Tahoma" pitchFamily="34" charset="0"/>
              </a:rPr>
              <a:t>avec</a:t>
            </a:r>
          </a:p>
        </p:txBody>
      </p:sp>
      <p:pic>
        <p:nvPicPr>
          <p:cNvPr id="41990" name="Picture 21" descr="txp_fig"/>
          <p:cNvPicPr>
            <a:picLocks noChangeAspect="1" noChangeArrowheads="1"/>
          </p:cNvPicPr>
          <p:nvPr>
            <p:custDataLst>
              <p:tags r:id="rId2"/>
            </p:custDataLst>
          </p:nvPr>
        </p:nvPicPr>
        <p:blipFill>
          <a:blip r:embed="rId10"/>
          <a:srcRect/>
          <a:stretch>
            <a:fillRect/>
          </a:stretch>
        </p:blipFill>
        <p:spPr bwMode="auto">
          <a:xfrm>
            <a:off x="4800600" y="2471738"/>
            <a:ext cx="706438" cy="161925"/>
          </a:xfrm>
          <a:prstGeom prst="rect">
            <a:avLst/>
          </a:prstGeom>
          <a:noFill/>
          <a:ln w="9525">
            <a:noFill/>
            <a:miter lim="800000"/>
            <a:headEnd/>
            <a:tailEnd/>
          </a:ln>
        </p:spPr>
      </p:pic>
      <p:sp>
        <p:nvSpPr>
          <p:cNvPr id="41991" name="Text Box 22"/>
          <p:cNvSpPr txBox="1">
            <a:spLocks noChangeArrowheads="1"/>
          </p:cNvSpPr>
          <p:nvPr/>
        </p:nvSpPr>
        <p:spPr bwMode="auto">
          <a:xfrm>
            <a:off x="990600" y="3157538"/>
            <a:ext cx="5848350" cy="336550"/>
          </a:xfrm>
          <a:prstGeom prst="rect">
            <a:avLst/>
          </a:prstGeom>
          <a:noFill/>
          <a:ln w="9525">
            <a:noFill/>
            <a:miter lim="800000"/>
            <a:headEnd/>
            <a:tailEnd/>
          </a:ln>
        </p:spPr>
        <p:txBody>
          <a:bodyPr wrap="none">
            <a:spAutoFit/>
          </a:bodyPr>
          <a:lstStyle/>
          <a:p>
            <a:r>
              <a:rPr lang="fr-FR" sz="1600">
                <a:latin typeface="Tahoma" pitchFamily="34" charset="0"/>
              </a:rPr>
              <a:t>d’où la condition de stabilité quadratique d’un système linéaire:</a:t>
            </a:r>
          </a:p>
        </p:txBody>
      </p:sp>
      <p:pic>
        <p:nvPicPr>
          <p:cNvPr id="41992" name="Picture 23" descr="txp_fig"/>
          <p:cNvPicPr>
            <a:picLocks noChangeAspect="1" noChangeArrowheads="1"/>
          </p:cNvPicPr>
          <p:nvPr>
            <p:custDataLst>
              <p:tags r:id="rId3"/>
            </p:custDataLst>
          </p:nvPr>
        </p:nvPicPr>
        <p:blipFill>
          <a:blip r:embed="rId11"/>
          <a:srcRect/>
          <a:stretch>
            <a:fillRect/>
          </a:stretch>
        </p:blipFill>
        <p:spPr bwMode="auto">
          <a:xfrm>
            <a:off x="3665538" y="3840163"/>
            <a:ext cx="1473200" cy="231775"/>
          </a:xfrm>
          <a:prstGeom prst="rect">
            <a:avLst/>
          </a:prstGeom>
          <a:noFill/>
          <a:ln w="9525">
            <a:noFill/>
            <a:miter lim="800000"/>
            <a:headEnd/>
            <a:tailEnd/>
          </a:ln>
        </p:spPr>
      </p:pic>
      <p:sp>
        <p:nvSpPr>
          <p:cNvPr id="41993" name="Text Box 24"/>
          <p:cNvSpPr txBox="1">
            <a:spLocks noChangeArrowheads="1"/>
          </p:cNvSpPr>
          <p:nvPr/>
        </p:nvSpPr>
        <p:spPr bwMode="auto">
          <a:xfrm>
            <a:off x="1036638" y="4573588"/>
            <a:ext cx="4540250" cy="336550"/>
          </a:xfrm>
          <a:prstGeom prst="rect">
            <a:avLst/>
          </a:prstGeom>
          <a:noFill/>
          <a:ln w="9525">
            <a:noFill/>
            <a:miter lim="800000"/>
            <a:headEnd/>
            <a:tailEnd/>
          </a:ln>
        </p:spPr>
        <p:txBody>
          <a:bodyPr wrap="none">
            <a:spAutoFit/>
          </a:bodyPr>
          <a:lstStyle/>
          <a:p>
            <a:r>
              <a:rPr lang="fr-FR" sz="1600">
                <a:latin typeface="Tahoma" pitchFamily="34" charset="0"/>
              </a:rPr>
              <a:t>une condition nécessaire et suffisante est d’avoir</a:t>
            </a:r>
          </a:p>
        </p:txBody>
      </p:sp>
      <p:pic>
        <p:nvPicPr>
          <p:cNvPr id="41994" name="Picture 25" descr="txp_fig"/>
          <p:cNvPicPr>
            <a:picLocks noChangeAspect="1" noChangeArrowheads="1"/>
          </p:cNvPicPr>
          <p:nvPr>
            <p:custDataLst>
              <p:tags r:id="rId4"/>
            </p:custDataLst>
          </p:nvPr>
        </p:nvPicPr>
        <p:blipFill>
          <a:blip r:embed="rId12"/>
          <a:srcRect/>
          <a:stretch>
            <a:fillRect/>
          </a:stretch>
        </p:blipFill>
        <p:spPr bwMode="auto">
          <a:xfrm>
            <a:off x="4122738" y="5286375"/>
            <a:ext cx="557212" cy="161925"/>
          </a:xfrm>
          <a:prstGeom prst="rect">
            <a:avLst/>
          </a:prstGeom>
          <a:noFill/>
          <a:ln w="9525">
            <a:noFill/>
            <a:miter lim="800000"/>
            <a:headEnd/>
            <a:tailEnd/>
          </a:ln>
        </p:spPr>
      </p:pic>
      <p:grpSp>
        <p:nvGrpSpPr>
          <p:cNvPr id="41995" name="Group 26"/>
          <p:cNvGrpSpPr>
            <a:grpSpLocks/>
          </p:cNvGrpSpPr>
          <p:nvPr/>
        </p:nvGrpSpPr>
        <p:grpSpPr bwMode="auto">
          <a:xfrm>
            <a:off x="990600" y="5900738"/>
            <a:ext cx="7866063" cy="336550"/>
            <a:chOff x="624" y="3312"/>
            <a:chExt cx="4955" cy="212"/>
          </a:xfrm>
        </p:grpSpPr>
        <p:sp>
          <p:nvSpPr>
            <p:cNvPr id="41996" name="Text Box 27"/>
            <p:cNvSpPr txBox="1">
              <a:spLocks noChangeArrowheads="1"/>
            </p:cNvSpPr>
            <p:nvPr/>
          </p:nvSpPr>
          <p:spPr bwMode="auto">
            <a:xfrm>
              <a:off x="624" y="3312"/>
              <a:ext cx="2066" cy="212"/>
            </a:xfrm>
            <a:prstGeom prst="rect">
              <a:avLst/>
            </a:prstGeom>
            <a:noFill/>
            <a:ln w="9525">
              <a:noFill/>
              <a:miter lim="800000"/>
              <a:headEnd/>
              <a:tailEnd/>
            </a:ln>
          </p:spPr>
          <p:txBody>
            <a:bodyPr wrap="none">
              <a:spAutoFit/>
            </a:bodyPr>
            <a:lstStyle/>
            <a:p>
              <a:r>
                <a:rPr lang="fr-FR" sz="1600">
                  <a:latin typeface="Tahoma" pitchFamily="34" charset="0"/>
                </a:rPr>
                <a:t>et donc que les valeurs propres de</a:t>
              </a:r>
            </a:p>
          </p:txBody>
        </p:sp>
        <p:sp>
          <p:nvSpPr>
            <p:cNvPr id="41997" name="Text Box 28"/>
            <p:cNvSpPr txBox="1">
              <a:spLocks noChangeArrowheads="1"/>
            </p:cNvSpPr>
            <p:nvPr/>
          </p:nvSpPr>
          <p:spPr bwMode="auto">
            <a:xfrm>
              <a:off x="2948" y="3312"/>
              <a:ext cx="2631" cy="212"/>
            </a:xfrm>
            <a:prstGeom prst="rect">
              <a:avLst/>
            </a:prstGeom>
            <a:noFill/>
            <a:ln w="9525">
              <a:noFill/>
              <a:miter lim="800000"/>
              <a:headEnd/>
              <a:tailEnd/>
            </a:ln>
          </p:spPr>
          <p:txBody>
            <a:bodyPr wrap="none">
              <a:spAutoFit/>
            </a:bodyPr>
            <a:lstStyle/>
            <a:p>
              <a:r>
                <a:rPr lang="fr-FR" sz="1600">
                  <a:latin typeface="Tahoma" pitchFamily="34" charset="0"/>
                </a:rPr>
                <a:t>soient à parties réelles strictement négatives</a:t>
              </a:r>
            </a:p>
          </p:txBody>
        </p:sp>
        <p:pic>
          <p:nvPicPr>
            <p:cNvPr id="41998" name="Picture 29" descr="txp_fig"/>
            <p:cNvPicPr>
              <a:picLocks noChangeAspect="1" noChangeArrowheads="1"/>
            </p:cNvPicPr>
            <p:nvPr>
              <p:custDataLst>
                <p:tags r:id="rId5"/>
              </p:custDataLst>
            </p:nvPr>
          </p:nvPicPr>
          <p:blipFill>
            <a:blip r:embed="rId13"/>
            <a:srcRect/>
            <a:stretch>
              <a:fillRect/>
            </a:stretch>
          </p:blipFill>
          <p:spPr bwMode="auto">
            <a:xfrm>
              <a:off x="2736" y="3354"/>
              <a:ext cx="102" cy="1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10" name="Titre 2"/>
          <p:cNvSpPr txBox="1">
            <a:spLocks/>
          </p:cNvSpPr>
          <p:nvPr/>
        </p:nvSpPr>
        <p:spPr>
          <a:xfrm>
            <a:off x="1714500" y="2357438"/>
            <a:ext cx="6983413" cy="1470025"/>
          </a:xfrm>
          <a:prstGeom prst="rect">
            <a:avLst/>
          </a:prstGeom>
        </p:spPr>
        <p:txBody>
          <a:bodyPr anchor="ctr">
            <a:normAutofit fontScale="25000" lnSpcReduction="20000"/>
          </a:bodyPr>
          <a:lstStyle/>
          <a:p>
            <a:pPr fontAlgn="auto">
              <a:spcAft>
                <a:spcPts val="0"/>
              </a:spcAft>
              <a:buFont typeface="Arial" pitchFamily="34" charset="0"/>
              <a:buChar char="•"/>
              <a:defRPr/>
            </a:pPr>
            <a:endParaRPr lang="fr-FR" sz="7400" dirty="0">
              <a:latin typeface="+mn-lt"/>
              <a:ea typeface="+mj-ea"/>
              <a:cs typeface="+mj-cs"/>
            </a:endParaRPr>
          </a:p>
          <a:p>
            <a:pPr marL="1371600" indent="-1371600" fontAlgn="auto">
              <a:spcAft>
                <a:spcPts val="0"/>
              </a:spcAft>
              <a:buFont typeface="Arial" pitchFamily="34" charset="0"/>
              <a:buChar char="•"/>
              <a:defRPr/>
            </a:pPr>
            <a:r>
              <a:rPr lang="fr-FR" sz="11200" dirty="0">
                <a:latin typeface="+mn-lt"/>
                <a:ea typeface="+mj-ea"/>
                <a:cs typeface="+mj-cs"/>
              </a:rPr>
              <a:t>Qu’est ce que le chaos ?</a:t>
            </a:r>
          </a:p>
          <a:p>
            <a:pPr marL="1371600" indent="-1371600" fontAlgn="auto">
              <a:spcAft>
                <a:spcPts val="0"/>
              </a:spcAft>
              <a:buFont typeface="Arial" pitchFamily="34" charset="0"/>
              <a:buChar char="•"/>
              <a:defRPr/>
            </a:pPr>
            <a:r>
              <a:rPr lang="fr-FR" sz="11200" dirty="0">
                <a:latin typeface="+mn-lt"/>
                <a:ea typeface="+mj-ea"/>
                <a:cs typeface="+mj-cs"/>
              </a:rPr>
              <a:t>Pourquoi l’utiliser ?</a:t>
            </a:r>
          </a:p>
          <a:p>
            <a:pPr marL="1371600" indent="-1371600" fontAlgn="auto">
              <a:spcAft>
                <a:spcPts val="0"/>
              </a:spcAft>
              <a:buFont typeface="Arial" pitchFamily="34" charset="0"/>
              <a:buChar char="•"/>
              <a:defRPr/>
            </a:pPr>
            <a:r>
              <a:rPr lang="fr-FR" sz="11200" dirty="0">
                <a:latin typeface="+mn-lt"/>
                <a:ea typeface="+mj-ea"/>
                <a:cs typeface="+mj-cs"/>
              </a:rPr>
              <a:t>Objectif de ce travail de thèse.</a:t>
            </a:r>
            <a:r>
              <a:rPr lang="fr-FR" sz="4000" dirty="0">
                <a:latin typeface="+mn-lt"/>
                <a:ea typeface="+mj-ea"/>
                <a:cs typeface="+mj-cs"/>
              </a:rPr>
              <a:t/>
            </a:r>
            <a:br>
              <a:rPr lang="fr-FR" sz="4000" dirty="0">
                <a:latin typeface="+mn-lt"/>
                <a:ea typeface="+mj-ea"/>
                <a:cs typeface="+mj-cs"/>
              </a:rPr>
            </a:br>
            <a:endParaRPr lang="fr-FR" sz="4000" dirty="0">
              <a:latin typeface="+mn-lt"/>
              <a:ea typeface="+mj-ea"/>
              <a:cs typeface="+mj-cs"/>
            </a:endParaRPr>
          </a:p>
        </p:txBody>
      </p:sp>
      <p:sp>
        <p:nvSpPr>
          <p:cNvPr id="44035" name="Espace réservé du numéro de diapositive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D3A3D1F-591E-4028-9274-4DFA8CC3D35F}" type="slidenum">
              <a:rPr lang="fr-FR" sz="1200">
                <a:latin typeface="Calibri" pitchFamily="34" charset="0"/>
              </a:rPr>
              <a:pPr algn="r"/>
              <a:t>21</a:t>
            </a:fld>
            <a:endParaRPr lang="fr-FR" sz="1200">
              <a:latin typeface="Calibri" pitchFamily="34" charset="0"/>
            </a:endParaRPr>
          </a:p>
        </p:txBody>
      </p:sp>
      <p:grpSp>
        <p:nvGrpSpPr>
          <p:cNvPr id="44036" name="Groupe 12"/>
          <p:cNvGrpSpPr>
            <a:grpSpLocks/>
          </p:cNvGrpSpPr>
          <p:nvPr/>
        </p:nvGrpSpPr>
        <p:grpSpPr bwMode="auto">
          <a:xfrm>
            <a:off x="0" y="0"/>
            <a:ext cx="9144000" cy="6858000"/>
            <a:chOff x="0" y="0"/>
            <a:chExt cx="9144000" cy="6858000"/>
          </a:xfrm>
        </p:grpSpPr>
        <p:grpSp>
          <p:nvGrpSpPr>
            <p:cNvPr id="44038" name="Groupe 29"/>
            <p:cNvGrpSpPr>
              <a:grpSpLocks/>
            </p:cNvGrpSpPr>
            <p:nvPr/>
          </p:nvGrpSpPr>
          <p:grpSpPr bwMode="auto">
            <a:xfrm>
              <a:off x="0" y="0"/>
              <a:ext cx="9144000" cy="6858000"/>
              <a:chOff x="0" y="0"/>
              <a:chExt cx="9144000" cy="6858000"/>
            </a:xfrm>
          </p:grpSpPr>
          <p:sp>
            <p:nvSpPr>
              <p:cNvPr id="16" name="Rectangle 1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7"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8" name="ZoneTexte 17"/>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44043"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5" name="ZoneTexte 14"/>
            <p:cNvSpPr txBox="1"/>
            <p:nvPr/>
          </p:nvSpPr>
          <p:spPr>
            <a:xfrm>
              <a:off x="4645025" y="0"/>
              <a:ext cx="3797300" cy="1046163"/>
            </a:xfrm>
            <a:prstGeom prst="rect">
              <a:avLst/>
            </a:prstGeom>
            <a:noFill/>
          </p:spPr>
          <p:txBody>
            <a:bodyPr>
              <a:spAutoFit/>
            </a:bodyPr>
            <a:lstStyle/>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Qu’est-ce que le chaos?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Pourquoi l’utiliser?</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Objectif de ce travail de thèse.</a:t>
              </a:r>
            </a:p>
            <a:p>
              <a:pPr fontAlgn="auto">
                <a:spcBef>
                  <a:spcPts val="0"/>
                </a:spcBef>
                <a:spcAft>
                  <a:spcPts val="0"/>
                </a:spcAft>
                <a:defRPr/>
              </a:pPr>
              <a:endParaRPr lang="fr-FR" sz="1400" b="1" dirty="0">
                <a:solidFill>
                  <a:schemeClr val="bg1"/>
                </a:solidFill>
                <a:latin typeface="+mn-lt"/>
              </a:endParaRPr>
            </a:p>
          </p:txBody>
        </p:sp>
      </p:grpSp>
      <p:sp>
        <p:nvSpPr>
          <p:cNvPr id="20" name="Titre 2"/>
          <p:cNvSpPr txBox="1">
            <a:spLocks/>
          </p:cNvSpPr>
          <p:nvPr/>
        </p:nvSpPr>
        <p:spPr>
          <a:xfrm>
            <a:off x="665163" y="1092200"/>
            <a:ext cx="6718300" cy="1022350"/>
          </a:xfrm>
          <a:prstGeom prst="rect">
            <a:avLst/>
          </a:prstGeom>
        </p:spPr>
        <p:txBody>
          <a:bodyPr anchor="ctr"/>
          <a:lstStyle/>
          <a:p>
            <a:pPr fontAlgn="auto">
              <a:spcAft>
                <a:spcPts val="0"/>
              </a:spcAft>
              <a:defRPr/>
            </a:pPr>
            <a:r>
              <a:rPr lang="fr-FR" sz="4000" dirty="0">
                <a:solidFill>
                  <a:schemeClr val="tx2"/>
                </a:solidFill>
                <a:latin typeface="+mn-lt"/>
                <a:ea typeface="+mj-ea"/>
                <a:cs typeface="+mj-cs"/>
              </a:rPr>
              <a:t>Introduction</a:t>
            </a:r>
            <a:r>
              <a:rPr lang="fr-FR" sz="4800" dirty="0">
                <a:solidFill>
                  <a:schemeClr val="tx2"/>
                </a:solidFill>
                <a:latin typeface="+mn-lt"/>
                <a:ea typeface="+mj-ea"/>
                <a:cs typeface="+mj-cs"/>
              </a:rPr>
              <a:t/>
            </a:r>
            <a:br>
              <a:rPr lang="fr-FR" sz="4800" dirty="0">
                <a:solidFill>
                  <a:schemeClr val="tx2"/>
                </a:solidFill>
                <a:latin typeface="+mn-lt"/>
                <a:ea typeface="+mj-ea"/>
                <a:cs typeface="+mj-cs"/>
              </a:rPr>
            </a:br>
            <a:endParaRPr lang="fr-FR" sz="48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46082" name="Titre 2"/>
          <p:cNvSpPr txBox="1">
            <a:spLocks/>
          </p:cNvSpPr>
          <p:nvPr/>
        </p:nvSpPr>
        <p:spPr bwMode="auto">
          <a:xfrm>
            <a:off x="1714500" y="2357438"/>
            <a:ext cx="6983413" cy="1470025"/>
          </a:xfrm>
          <a:prstGeom prst="rect">
            <a:avLst/>
          </a:prstGeom>
          <a:noFill/>
          <a:ln w="9525">
            <a:noFill/>
            <a:miter lim="800000"/>
            <a:headEnd/>
            <a:tailEnd/>
          </a:ln>
        </p:spPr>
        <p:txBody>
          <a:bodyPr anchor="ctr"/>
          <a:lstStyle/>
          <a:p>
            <a:pPr>
              <a:lnSpc>
                <a:spcPct val="80000"/>
              </a:lnSpc>
              <a:buFont typeface="Arial" charset="0"/>
              <a:buChar char="•"/>
            </a:pPr>
            <a:endParaRPr lang="fr-FR" sz="1900">
              <a:latin typeface="Calibri" pitchFamily="34" charset="0"/>
            </a:endParaRPr>
          </a:p>
          <a:p>
            <a:pPr>
              <a:lnSpc>
                <a:spcPct val="80000"/>
              </a:lnSpc>
              <a:buFont typeface="Arial" charset="0"/>
              <a:buChar char="•"/>
            </a:pPr>
            <a:r>
              <a:rPr lang="fr-FR" sz="2800">
                <a:latin typeface="Calibri" pitchFamily="34" charset="0"/>
              </a:rPr>
              <a:t>Qu’est ce que le chaos ?</a:t>
            </a:r>
          </a:p>
          <a:p>
            <a:pPr>
              <a:lnSpc>
                <a:spcPct val="80000"/>
              </a:lnSpc>
              <a:buFont typeface="Arial" charset="0"/>
              <a:buChar char="•"/>
            </a:pPr>
            <a:r>
              <a:rPr lang="fr-FR" sz="2800">
                <a:latin typeface="Calibri" pitchFamily="34" charset="0"/>
              </a:rPr>
              <a:t>Pourquoi l’utiliser ?</a:t>
            </a:r>
          </a:p>
          <a:p>
            <a:pPr>
              <a:lnSpc>
                <a:spcPct val="80000"/>
              </a:lnSpc>
              <a:buFont typeface="Arial" charset="0"/>
              <a:buChar char="•"/>
            </a:pPr>
            <a:r>
              <a:rPr lang="fr-FR" sz="1000">
                <a:latin typeface="Calibri" pitchFamily="34" charset="0"/>
              </a:rPr>
              <a:t/>
            </a:r>
            <a:br>
              <a:rPr lang="fr-FR" sz="1000">
                <a:latin typeface="Calibri" pitchFamily="34" charset="0"/>
              </a:rPr>
            </a:br>
            <a:endParaRPr lang="fr-FR" sz="1000">
              <a:latin typeface="Calibri" pitchFamily="34" charset="0"/>
            </a:endParaRPr>
          </a:p>
        </p:txBody>
      </p:sp>
      <p:sp>
        <p:nvSpPr>
          <p:cNvPr id="19459" name="Espace réservé du numéro de diapositive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1E7CB6-D63C-4685-A4B9-E065AC4394CE}" type="slidenum">
              <a:rPr lang="fr-FR">
                <a:solidFill>
                  <a:schemeClr val="tx1"/>
                </a:solidFill>
              </a:rPr>
              <a:pPr fontAlgn="base">
                <a:spcBef>
                  <a:spcPct val="0"/>
                </a:spcBef>
                <a:spcAft>
                  <a:spcPct val="0"/>
                </a:spcAft>
                <a:defRPr/>
              </a:pPr>
              <a:t>22</a:t>
            </a:fld>
            <a:endParaRPr lang="fr-FR">
              <a:solidFill>
                <a:schemeClr val="tx1"/>
              </a:solidFill>
            </a:endParaRPr>
          </a:p>
        </p:txBody>
      </p:sp>
      <p:grpSp>
        <p:nvGrpSpPr>
          <p:cNvPr id="46084" name="Groupe 12"/>
          <p:cNvGrpSpPr>
            <a:grpSpLocks/>
          </p:cNvGrpSpPr>
          <p:nvPr/>
        </p:nvGrpSpPr>
        <p:grpSpPr bwMode="auto">
          <a:xfrm>
            <a:off x="0" y="0"/>
            <a:ext cx="9144000" cy="6858000"/>
            <a:chOff x="0" y="0"/>
            <a:chExt cx="9144000" cy="6858000"/>
          </a:xfrm>
        </p:grpSpPr>
        <p:grpSp>
          <p:nvGrpSpPr>
            <p:cNvPr id="46086" name="Groupe 29"/>
            <p:cNvGrpSpPr>
              <a:grpSpLocks/>
            </p:cNvGrpSpPr>
            <p:nvPr/>
          </p:nvGrpSpPr>
          <p:grpSpPr bwMode="auto">
            <a:xfrm>
              <a:off x="0" y="0"/>
              <a:ext cx="9144000" cy="6858000"/>
              <a:chOff x="0" y="0"/>
              <a:chExt cx="9144000" cy="6858000"/>
            </a:xfrm>
          </p:grpSpPr>
          <p:sp>
            <p:nvSpPr>
              <p:cNvPr id="16" name="Rectangle 1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7"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8" name="ZoneTexte 17"/>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46091"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5" name="ZoneTexte 14"/>
            <p:cNvSpPr txBox="1"/>
            <p:nvPr/>
          </p:nvSpPr>
          <p:spPr>
            <a:xfrm>
              <a:off x="4645025" y="0"/>
              <a:ext cx="3797300" cy="793750"/>
            </a:xfrm>
            <a:prstGeom prst="rect">
              <a:avLst/>
            </a:prstGeom>
            <a:noFill/>
          </p:spPr>
          <p:txBody>
            <a:bodyPr>
              <a:spAutoFit/>
            </a:bodyPr>
            <a:lstStyle/>
            <a:p>
              <a:pPr>
                <a:defRPr/>
              </a:pPr>
              <a:r>
                <a:rPr lang="fr-FR" sz="1600">
                  <a:solidFill>
                    <a:srgbClr val="F2F2F2"/>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
        <p:nvSpPr>
          <p:cNvPr id="20" name="Titre 2"/>
          <p:cNvSpPr txBox="1">
            <a:spLocks/>
          </p:cNvSpPr>
          <p:nvPr/>
        </p:nvSpPr>
        <p:spPr>
          <a:xfrm>
            <a:off x="665163" y="1092200"/>
            <a:ext cx="6718300" cy="1022350"/>
          </a:xfrm>
          <a:prstGeom prst="rect">
            <a:avLst/>
          </a:prstGeom>
        </p:spPr>
        <p:txBody>
          <a:bodyPr anchor="ctr"/>
          <a:lstStyle/>
          <a:p>
            <a:pPr fontAlgn="auto">
              <a:spcAft>
                <a:spcPts val="0"/>
              </a:spcAft>
              <a:defRPr/>
            </a:pPr>
            <a:r>
              <a:rPr lang="fr-FR" sz="4000" dirty="0">
                <a:solidFill>
                  <a:schemeClr val="tx2"/>
                </a:solidFill>
                <a:latin typeface="+mn-lt"/>
                <a:ea typeface="+mj-ea"/>
                <a:cs typeface="+mj-cs"/>
              </a:rPr>
              <a:t>Introduction</a:t>
            </a:r>
            <a:r>
              <a:rPr lang="fr-FR" sz="4800" dirty="0">
                <a:solidFill>
                  <a:schemeClr val="tx2"/>
                </a:solidFill>
                <a:latin typeface="+mn-lt"/>
                <a:ea typeface="+mj-ea"/>
                <a:cs typeface="+mj-cs"/>
              </a:rPr>
              <a:t/>
            </a:r>
            <a:br>
              <a:rPr lang="fr-FR" sz="4800" dirty="0">
                <a:solidFill>
                  <a:schemeClr val="tx2"/>
                </a:solidFill>
                <a:latin typeface="+mn-lt"/>
                <a:ea typeface="+mj-ea"/>
                <a:cs typeface="+mj-cs"/>
              </a:rPr>
            </a:br>
            <a:endParaRPr lang="fr-FR" sz="48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 name="Titre 2"/>
          <p:cNvSpPr txBox="1">
            <a:spLocks/>
          </p:cNvSpPr>
          <p:nvPr/>
        </p:nvSpPr>
        <p:spPr>
          <a:xfrm>
            <a:off x="257175" y="909638"/>
            <a:ext cx="8886825" cy="1470025"/>
          </a:xfrm>
          <a:prstGeom prst="rect">
            <a:avLst/>
          </a:prstGeom>
        </p:spPr>
        <p:txBody>
          <a:bodyPr anchor="ctr">
            <a:normAutofit/>
          </a:bodyPr>
          <a:lstStyle/>
          <a:p>
            <a:pPr fontAlgn="auto">
              <a:spcAft>
                <a:spcPts val="0"/>
              </a:spcAft>
              <a:defRPr/>
            </a:pPr>
            <a:endParaRPr lang="fr-FR" sz="4000" dirty="0">
              <a:latin typeface="+mn-lt"/>
              <a:ea typeface="+mj-ea"/>
              <a:cs typeface="+mj-cs"/>
            </a:endParaRPr>
          </a:p>
        </p:txBody>
      </p:sp>
      <p:grpSp>
        <p:nvGrpSpPr>
          <p:cNvPr id="48131" name="Groupe 7"/>
          <p:cNvGrpSpPr>
            <a:grpSpLocks/>
          </p:cNvGrpSpPr>
          <p:nvPr/>
        </p:nvGrpSpPr>
        <p:grpSpPr bwMode="auto">
          <a:xfrm>
            <a:off x="847725" y="1857375"/>
            <a:ext cx="7858125" cy="400050"/>
            <a:chOff x="714348" y="1728777"/>
            <a:chExt cx="7858180" cy="400110"/>
          </a:xfrm>
        </p:grpSpPr>
        <p:sp>
          <p:nvSpPr>
            <p:cNvPr id="48146" name="ZoneTexte 6"/>
            <p:cNvSpPr txBox="1">
              <a:spLocks noChangeArrowheads="1"/>
            </p:cNvSpPr>
            <p:nvPr/>
          </p:nvSpPr>
          <p:spPr bwMode="auto">
            <a:xfrm>
              <a:off x="714348" y="1728777"/>
              <a:ext cx="7858180" cy="400110"/>
            </a:xfrm>
            <a:prstGeom prst="rect">
              <a:avLst/>
            </a:prstGeom>
            <a:noFill/>
            <a:ln w="9525">
              <a:noFill/>
              <a:miter lim="800000"/>
              <a:headEnd/>
              <a:tailEnd/>
            </a:ln>
          </p:spPr>
          <p:txBody>
            <a:bodyPr>
              <a:spAutoFit/>
            </a:bodyPr>
            <a:lstStyle/>
            <a:p>
              <a:r>
                <a:rPr lang="fr-FR" sz="2000">
                  <a:latin typeface="Calibri" pitchFamily="34" charset="0"/>
                </a:rPr>
                <a:t>Exemple discret de la suite logistique </a:t>
              </a:r>
            </a:p>
          </p:txBody>
        </p:sp>
        <p:pic>
          <p:nvPicPr>
            <p:cNvPr id="48147" name="Picture 2"/>
            <p:cNvPicPr>
              <a:picLocks noChangeAspect="1" noChangeArrowheads="1"/>
            </p:cNvPicPr>
            <p:nvPr/>
          </p:nvPicPr>
          <p:blipFill>
            <a:blip r:embed="rId3"/>
            <a:srcRect/>
            <a:stretch>
              <a:fillRect/>
            </a:stretch>
          </p:blipFill>
          <p:spPr bwMode="auto">
            <a:xfrm>
              <a:off x="4700584" y="1839893"/>
              <a:ext cx="1571625" cy="200025"/>
            </a:xfrm>
            <a:prstGeom prst="rect">
              <a:avLst/>
            </a:prstGeom>
            <a:noFill/>
            <a:ln w="9525">
              <a:noFill/>
              <a:miter lim="800000"/>
              <a:headEnd/>
              <a:tailEnd/>
            </a:ln>
          </p:spPr>
        </p:pic>
      </p:grpSp>
      <p:pic>
        <p:nvPicPr>
          <p:cNvPr id="48132" name="Picture 8"/>
          <p:cNvPicPr>
            <a:picLocks noChangeAspect="1" noChangeArrowheads="1"/>
          </p:cNvPicPr>
          <p:nvPr/>
        </p:nvPicPr>
        <p:blipFill>
          <a:blip r:embed="rId4"/>
          <a:srcRect/>
          <a:stretch>
            <a:fillRect/>
          </a:stretch>
        </p:blipFill>
        <p:spPr bwMode="auto">
          <a:xfrm>
            <a:off x="928688" y="2238375"/>
            <a:ext cx="3076575" cy="4048125"/>
          </a:xfrm>
          <a:prstGeom prst="rect">
            <a:avLst/>
          </a:prstGeom>
          <a:noFill/>
          <a:ln w="9525">
            <a:noFill/>
            <a:miter lim="800000"/>
            <a:headEnd/>
            <a:tailEnd/>
          </a:ln>
        </p:spPr>
      </p:pic>
      <p:sp>
        <p:nvSpPr>
          <p:cNvPr id="13" name="Rectangle 12"/>
          <p:cNvSpPr/>
          <p:nvPr/>
        </p:nvSpPr>
        <p:spPr>
          <a:xfrm>
            <a:off x="6357938" y="6072188"/>
            <a:ext cx="428625"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48134" name="ZoneTexte 13"/>
          <p:cNvSpPr txBox="1">
            <a:spLocks noChangeArrowheads="1"/>
          </p:cNvSpPr>
          <p:nvPr/>
        </p:nvSpPr>
        <p:spPr bwMode="auto">
          <a:xfrm>
            <a:off x="1143000" y="6215063"/>
            <a:ext cx="3000375" cy="369887"/>
          </a:xfrm>
          <a:prstGeom prst="rect">
            <a:avLst/>
          </a:prstGeom>
          <a:noFill/>
          <a:ln w="9525">
            <a:noFill/>
            <a:miter lim="800000"/>
            <a:headEnd/>
            <a:tailEnd/>
          </a:ln>
        </p:spPr>
        <p:txBody>
          <a:bodyPr>
            <a:spAutoFit/>
          </a:bodyPr>
          <a:lstStyle/>
          <a:p>
            <a:r>
              <a:rPr lang="fr-FR">
                <a:latin typeface="Calibri" pitchFamily="34" charset="0"/>
              </a:rPr>
              <a:t>Eléments de construction</a:t>
            </a:r>
          </a:p>
        </p:txBody>
      </p:sp>
      <p:sp>
        <p:nvSpPr>
          <p:cNvPr id="18" name="Rectangle 17"/>
          <p:cNvSpPr/>
          <p:nvPr/>
        </p:nvSpPr>
        <p:spPr>
          <a:xfrm>
            <a:off x="774700" y="2357438"/>
            <a:ext cx="2571750"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48136" name="ZoneTexte 18"/>
          <p:cNvSpPr txBox="1">
            <a:spLocks noChangeArrowheads="1"/>
          </p:cNvSpPr>
          <p:nvPr/>
        </p:nvSpPr>
        <p:spPr bwMode="auto">
          <a:xfrm>
            <a:off x="847725" y="2428875"/>
            <a:ext cx="7900988" cy="769938"/>
          </a:xfrm>
          <a:prstGeom prst="rect">
            <a:avLst/>
          </a:prstGeom>
          <a:noFill/>
          <a:ln w="9525">
            <a:noFill/>
            <a:miter lim="800000"/>
            <a:headEnd/>
            <a:tailEnd/>
          </a:ln>
        </p:spPr>
        <p:txBody>
          <a:bodyPr>
            <a:spAutoFit/>
          </a:bodyPr>
          <a:lstStyle/>
          <a:p>
            <a:r>
              <a:rPr lang="fr-FR" sz="2000">
                <a:solidFill>
                  <a:schemeClr val="accent1"/>
                </a:solidFill>
                <a:latin typeface="Calibri" pitchFamily="34" charset="0"/>
              </a:rPr>
              <a:t>Pour </a:t>
            </a:r>
            <a:r>
              <a:rPr lang="el-GR" sz="2000">
                <a:solidFill>
                  <a:schemeClr val="accent1"/>
                </a:solidFill>
                <a:latin typeface="Calibri" pitchFamily="34" charset="0"/>
              </a:rPr>
              <a:t>μ</a:t>
            </a:r>
            <a:r>
              <a:rPr lang="fr-FR" sz="2000">
                <a:solidFill>
                  <a:schemeClr val="accent1"/>
                </a:solidFill>
                <a:latin typeface="Calibri" pitchFamily="34" charset="0"/>
              </a:rPr>
              <a:t>= 1.6, la suite converge vers un point fixe de valeur 0,375.</a:t>
            </a:r>
          </a:p>
          <a:p>
            <a:endParaRPr lang="fr-FR" sz="2400">
              <a:latin typeface="Calibri" pitchFamily="34" charset="0"/>
            </a:endParaRPr>
          </a:p>
        </p:txBody>
      </p:sp>
      <p:sp>
        <p:nvSpPr>
          <p:cNvPr id="21513" name="Espace réservé du numéro de diapositive 15"/>
          <p:cNvSpPr>
            <a:spLocks noGrp="1"/>
          </p:cNvSpPr>
          <p:nvPr>
            <p:ph type="sldNum" sz="quarter" idx="12"/>
          </p:nvPr>
        </p:nvSpPr>
        <p:spPr bwMode="auto">
          <a:xfrm>
            <a:off x="8150225" y="6276975"/>
            <a:ext cx="7620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76F8A58-0F80-4B97-921D-D39ED04839D2}" type="slidenum">
              <a:rPr lang="fr-FR">
                <a:solidFill>
                  <a:schemeClr val="tx1"/>
                </a:solidFill>
              </a:rPr>
              <a:pPr fontAlgn="base">
                <a:spcBef>
                  <a:spcPct val="0"/>
                </a:spcBef>
                <a:spcAft>
                  <a:spcPct val="0"/>
                </a:spcAft>
                <a:defRPr/>
              </a:pPr>
              <a:t>23</a:t>
            </a:fld>
            <a:endParaRPr lang="fr-FR">
              <a:solidFill>
                <a:schemeClr val="tx1"/>
              </a:solidFill>
            </a:endParaRPr>
          </a:p>
        </p:txBody>
      </p:sp>
      <p:grpSp>
        <p:nvGrpSpPr>
          <p:cNvPr id="48138" name="Groupe 23"/>
          <p:cNvGrpSpPr>
            <a:grpSpLocks/>
          </p:cNvGrpSpPr>
          <p:nvPr/>
        </p:nvGrpSpPr>
        <p:grpSpPr bwMode="auto">
          <a:xfrm>
            <a:off x="0" y="0"/>
            <a:ext cx="9144000" cy="6858000"/>
            <a:chOff x="0" y="0"/>
            <a:chExt cx="9144000" cy="6858000"/>
          </a:xfrm>
        </p:grpSpPr>
        <p:grpSp>
          <p:nvGrpSpPr>
            <p:cNvPr id="48140" name="Groupe 29"/>
            <p:cNvGrpSpPr>
              <a:grpSpLocks/>
            </p:cNvGrpSpPr>
            <p:nvPr/>
          </p:nvGrpSpPr>
          <p:grpSpPr bwMode="auto">
            <a:xfrm>
              <a:off x="0" y="0"/>
              <a:ext cx="9144000" cy="6858000"/>
              <a:chOff x="0" y="0"/>
              <a:chExt cx="9144000" cy="6858000"/>
            </a:xfrm>
          </p:grpSpPr>
          <p:sp>
            <p:nvSpPr>
              <p:cNvPr id="27" name="Rectangle 2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8" name="Picture 2"/>
              <p:cNvPicPr>
                <a:picLocks noChangeAspect="1" noChangeArrowheads="1"/>
              </p:cNvPicPr>
              <p:nvPr/>
            </p:nvPicPr>
            <p:blipFill>
              <a:blip r:embed="rId5"/>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9" name="ZoneTexte 28"/>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48145" name="Picture 2"/>
              <p:cNvPicPr>
                <a:picLocks noChangeAspect="1" noChangeArrowheads="1"/>
              </p:cNvPicPr>
              <p:nvPr/>
            </p:nvPicPr>
            <p:blipFill>
              <a:blip r:embed="rId5"/>
              <a:srcRect t="25648" b="62086"/>
              <a:stretch>
                <a:fillRect/>
              </a:stretch>
            </p:blipFill>
            <p:spPr bwMode="auto">
              <a:xfrm>
                <a:off x="0" y="6638922"/>
                <a:ext cx="9144000" cy="219078"/>
              </a:xfrm>
              <a:prstGeom prst="rect">
                <a:avLst/>
              </a:prstGeom>
              <a:noFill/>
              <a:ln w="9525">
                <a:noFill/>
                <a:miter lim="800000"/>
                <a:headEnd/>
                <a:tailEnd/>
              </a:ln>
            </p:spPr>
          </p:pic>
        </p:grpSp>
        <p:sp>
          <p:nvSpPr>
            <p:cNvPr id="26" name="ZoneTexte 25"/>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D9D9D9"/>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
        <p:nvSpPr>
          <p:cNvPr id="31" name="Titre 2"/>
          <p:cNvSpPr txBox="1">
            <a:spLocks/>
          </p:cNvSpPr>
          <p:nvPr/>
        </p:nvSpPr>
        <p:spPr>
          <a:xfrm>
            <a:off x="815975"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Exemple de la suite logistique</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pic>
        <p:nvPicPr>
          <p:cNvPr id="50178" name="Picture 9"/>
          <p:cNvPicPr>
            <a:picLocks noChangeAspect="1" noChangeArrowheads="1"/>
          </p:cNvPicPr>
          <p:nvPr/>
        </p:nvPicPr>
        <p:blipFill>
          <a:blip r:embed="rId2"/>
          <a:srcRect/>
          <a:stretch>
            <a:fillRect/>
          </a:stretch>
        </p:blipFill>
        <p:spPr bwMode="auto">
          <a:xfrm>
            <a:off x="928688" y="2238375"/>
            <a:ext cx="3076575" cy="4048125"/>
          </a:xfrm>
          <a:prstGeom prst="rect">
            <a:avLst/>
          </a:prstGeom>
          <a:noFill/>
          <a:ln w="9525">
            <a:noFill/>
            <a:miter lim="800000"/>
            <a:headEnd/>
            <a:tailEnd/>
          </a:ln>
        </p:spPr>
      </p:pic>
      <p:pic>
        <p:nvPicPr>
          <p:cNvPr id="50179" name="Picture 4"/>
          <p:cNvPicPr>
            <a:picLocks noChangeAspect="1" noChangeArrowheads="1"/>
          </p:cNvPicPr>
          <p:nvPr/>
        </p:nvPicPr>
        <p:blipFill>
          <a:blip r:embed="rId3"/>
          <a:srcRect/>
          <a:stretch>
            <a:fillRect/>
          </a:stretch>
        </p:blipFill>
        <p:spPr bwMode="auto">
          <a:xfrm>
            <a:off x="4071938" y="3071813"/>
            <a:ext cx="4543425" cy="3214687"/>
          </a:xfrm>
          <a:prstGeom prst="rect">
            <a:avLst/>
          </a:prstGeom>
          <a:noFill/>
          <a:ln w="9525">
            <a:noFill/>
            <a:miter lim="800000"/>
            <a:headEnd/>
            <a:tailEnd/>
          </a:ln>
        </p:spPr>
      </p:pic>
      <p:cxnSp>
        <p:nvCxnSpPr>
          <p:cNvPr id="13" name="Connecteur droit 12"/>
          <p:cNvCxnSpPr/>
          <p:nvPr/>
        </p:nvCxnSpPr>
        <p:spPr>
          <a:xfrm rot="5400000" flipH="1" flipV="1">
            <a:off x="3785394" y="4572794"/>
            <a:ext cx="3430588" cy="0"/>
          </a:xfrm>
          <a:prstGeom prst="line">
            <a:avLst/>
          </a:prstGeom>
        </p:spPr>
        <p:style>
          <a:lnRef idx="3">
            <a:schemeClr val="accent1"/>
          </a:lnRef>
          <a:fillRef idx="0">
            <a:schemeClr val="accent1"/>
          </a:fillRef>
          <a:effectRef idx="2">
            <a:schemeClr val="accent1"/>
          </a:effectRef>
          <a:fontRef idx="minor">
            <a:schemeClr val="tx1"/>
          </a:fontRef>
        </p:style>
      </p:cxnSp>
      <p:sp>
        <p:nvSpPr>
          <p:cNvPr id="24" name="Rectangle 23"/>
          <p:cNvSpPr/>
          <p:nvPr/>
        </p:nvSpPr>
        <p:spPr>
          <a:xfrm>
            <a:off x="857250" y="2357438"/>
            <a:ext cx="2571750"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0182" name="ZoneTexte 24"/>
          <p:cNvSpPr txBox="1">
            <a:spLocks noChangeArrowheads="1"/>
          </p:cNvSpPr>
          <p:nvPr/>
        </p:nvSpPr>
        <p:spPr bwMode="auto">
          <a:xfrm>
            <a:off x="1143000" y="6215063"/>
            <a:ext cx="3000375" cy="369887"/>
          </a:xfrm>
          <a:prstGeom prst="rect">
            <a:avLst/>
          </a:prstGeom>
          <a:noFill/>
          <a:ln w="9525">
            <a:noFill/>
            <a:miter lim="800000"/>
            <a:headEnd/>
            <a:tailEnd/>
          </a:ln>
        </p:spPr>
        <p:txBody>
          <a:bodyPr>
            <a:spAutoFit/>
          </a:bodyPr>
          <a:lstStyle/>
          <a:p>
            <a:r>
              <a:rPr lang="fr-FR">
                <a:latin typeface="Calibri" pitchFamily="34" charset="0"/>
              </a:rPr>
              <a:t>Eléments de construction</a:t>
            </a:r>
          </a:p>
        </p:txBody>
      </p:sp>
      <p:sp>
        <p:nvSpPr>
          <p:cNvPr id="50183" name="ZoneTexte 26"/>
          <p:cNvSpPr txBox="1">
            <a:spLocks noChangeArrowheads="1"/>
          </p:cNvSpPr>
          <p:nvPr/>
        </p:nvSpPr>
        <p:spPr bwMode="auto">
          <a:xfrm>
            <a:off x="5143500" y="6215063"/>
            <a:ext cx="3000375" cy="369887"/>
          </a:xfrm>
          <a:prstGeom prst="rect">
            <a:avLst/>
          </a:prstGeom>
          <a:noFill/>
          <a:ln w="9525">
            <a:noFill/>
            <a:miter lim="800000"/>
            <a:headEnd/>
            <a:tailEnd/>
          </a:ln>
        </p:spPr>
        <p:txBody>
          <a:bodyPr>
            <a:spAutoFit/>
          </a:bodyPr>
          <a:lstStyle/>
          <a:p>
            <a:r>
              <a:rPr lang="fr-FR">
                <a:latin typeface="Calibri" pitchFamily="34" charset="0"/>
              </a:rPr>
              <a:t>Convergence de la suite</a:t>
            </a:r>
          </a:p>
        </p:txBody>
      </p:sp>
      <p:sp>
        <p:nvSpPr>
          <p:cNvPr id="28" name="Rectangle 27"/>
          <p:cNvSpPr/>
          <p:nvPr/>
        </p:nvSpPr>
        <p:spPr>
          <a:xfrm>
            <a:off x="6357938" y="6072188"/>
            <a:ext cx="428625"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018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5018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5018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5018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50189" name="ZoneTexte 37"/>
          <p:cNvSpPr txBox="1">
            <a:spLocks noChangeArrowheads="1"/>
          </p:cNvSpPr>
          <p:nvPr/>
        </p:nvSpPr>
        <p:spPr bwMode="auto">
          <a:xfrm>
            <a:off x="6438900" y="5988050"/>
            <a:ext cx="714375" cy="369888"/>
          </a:xfrm>
          <a:prstGeom prst="rect">
            <a:avLst/>
          </a:prstGeom>
          <a:noFill/>
          <a:ln w="9525">
            <a:noFill/>
            <a:miter lim="800000"/>
            <a:headEnd/>
            <a:tailEnd/>
          </a:ln>
        </p:spPr>
        <p:txBody>
          <a:bodyPr>
            <a:spAutoFit/>
          </a:bodyPr>
          <a:lstStyle/>
          <a:p>
            <a:r>
              <a:rPr lang="el-GR">
                <a:latin typeface="Calibri" pitchFamily="34" charset="0"/>
              </a:rPr>
              <a:t>μ</a:t>
            </a:r>
            <a:endParaRPr lang="fr-FR">
              <a:latin typeface="Calibri" pitchFamily="34" charset="0"/>
            </a:endParaRPr>
          </a:p>
        </p:txBody>
      </p:sp>
      <p:sp>
        <p:nvSpPr>
          <p:cNvPr id="31" name="Espace réservé du numéro de diapositive 30"/>
          <p:cNvSpPr>
            <a:spLocks noGrp="1"/>
          </p:cNvSpPr>
          <p:nvPr>
            <p:ph type="sldNum" sz="quarter" idx="12"/>
          </p:nvPr>
        </p:nvSpPr>
        <p:spPr/>
        <p:txBody>
          <a:bodyPr/>
          <a:lstStyle/>
          <a:p>
            <a:pPr>
              <a:defRPr/>
            </a:pPr>
            <a:fld id="{D996E78F-20C9-4BEC-9FC8-BE8BD3A823B7}" type="slidenum">
              <a:rPr lang="fr-FR"/>
              <a:pPr>
                <a:defRPr/>
              </a:pPr>
              <a:t>24</a:t>
            </a:fld>
            <a:endParaRPr lang="fr-FR"/>
          </a:p>
        </p:txBody>
      </p:sp>
      <p:grpSp>
        <p:nvGrpSpPr>
          <p:cNvPr id="50191" name="Groupe 32"/>
          <p:cNvGrpSpPr>
            <a:grpSpLocks/>
          </p:cNvGrpSpPr>
          <p:nvPr/>
        </p:nvGrpSpPr>
        <p:grpSpPr bwMode="auto">
          <a:xfrm>
            <a:off x="0" y="0"/>
            <a:ext cx="9144000" cy="6858000"/>
            <a:chOff x="0" y="0"/>
            <a:chExt cx="9144000" cy="6858000"/>
          </a:xfrm>
        </p:grpSpPr>
        <p:grpSp>
          <p:nvGrpSpPr>
            <p:cNvPr id="50198" name="Groupe 29"/>
            <p:cNvGrpSpPr>
              <a:grpSpLocks/>
            </p:cNvGrpSpPr>
            <p:nvPr/>
          </p:nvGrpSpPr>
          <p:grpSpPr bwMode="auto">
            <a:xfrm>
              <a:off x="0" y="0"/>
              <a:ext cx="9144000" cy="6858000"/>
              <a:chOff x="0" y="0"/>
              <a:chExt cx="9144000" cy="6858000"/>
            </a:xfrm>
          </p:grpSpPr>
          <p:sp>
            <p:nvSpPr>
              <p:cNvPr id="36" name="Rectangle 3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37"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39" name="ZoneTexte 38"/>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50203"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35" name="ZoneTexte 34"/>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
        <p:nvSpPr>
          <p:cNvPr id="50192" name="ZoneTexte 50"/>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grpSp>
        <p:nvGrpSpPr>
          <p:cNvPr id="50193" name="Groupe 7"/>
          <p:cNvGrpSpPr>
            <a:grpSpLocks/>
          </p:cNvGrpSpPr>
          <p:nvPr/>
        </p:nvGrpSpPr>
        <p:grpSpPr bwMode="auto">
          <a:xfrm>
            <a:off x="847725" y="1857375"/>
            <a:ext cx="7858125" cy="400050"/>
            <a:chOff x="714348" y="1728777"/>
            <a:chExt cx="7858180" cy="400110"/>
          </a:xfrm>
        </p:grpSpPr>
        <p:sp>
          <p:nvSpPr>
            <p:cNvPr id="50196" name="ZoneTexte 52"/>
            <p:cNvSpPr txBox="1">
              <a:spLocks noChangeArrowheads="1"/>
            </p:cNvSpPr>
            <p:nvPr/>
          </p:nvSpPr>
          <p:spPr bwMode="auto">
            <a:xfrm>
              <a:off x="714348" y="1728777"/>
              <a:ext cx="7858180" cy="400110"/>
            </a:xfrm>
            <a:prstGeom prst="rect">
              <a:avLst/>
            </a:prstGeom>
            <a:noFill/>
            <a:ln w="9525">
              <a:noFill/>
              <a:miter lim="800000"/>
              <a:headEnd/>
              <a:tailEnd/>
            </a:ln>
          </p:spPr>
          <p:txBody>
            <a:bodyPr>
              <a:spAutoFit/>
            </a:bodyPr>
            <a:lstStyle/>
            <a:p>
              <a:r>
                <a:rPr lang="fr-FR" sz="2000">
                  <a:latin typeface="Calibri" pitchFamily="34" charset="0"/>
                </a:rPr>
                <a:t>Exemple discret de la suite logistique </a:t>
              </a:r>
            </a:p>
          </p:txBody>
        </p:sp>
        <p:pic>
          <p:nvPicPr>
            <p:cNvPr id="50197" name="Picture 2"/>
            <p:cNvPicPr>
              <a:picLocks noChangeAspect="1" noChangeArrowheads="1"/>
            </p:cNvPicPr>
            <p:nvPr/>
          </p:nvPicPr>
          <p:blipFill>
            <a:blip r:embed="rId5"/>
            <a:srcRect/>
            <a:stretch>
              <a:fillRect/>
            </a:stretch>
          </p:blipFill>
          <p:spPr bwMode="auto">
            <a:xfrm>
              <a:off x="4700584" y="1839893"/>
              <a:ext cx="1571625" cy="200025"/>
            </a:xfrm>
            <a:prstGeom prst="rect">
              <a:avLst/>
            </a:prstGeom>
            <a:noFill/>
            <a:ln w="9525">
              <a:noFill/>
              <a:miter lim="800000"/>
              <a:headEnd/>
              <a:tailEnd/>
            </a:ln>
          </p:spPr>
        </p:pic>
      </p:grpSp>
      <p:sp>
        <p:nvSpPr>
          <p:cNvPr id="50194" name="ZoneTexte 54"/>
          <p:cNvSpPr txBox="1">
            <a:spLocks noChangeArrowheads="1"/>
          </p:cNvSpPr>
          <p:nvPr/>
        </p:nvSpPr>
        <p:spPr bwMode="auto">
          <a:xfrm>
            <a:off x="847725" y="2428875"/>
            <a:ext cx="7900988" cy="769938"/>
          </a:xfrm>
          <a:prstGeom prst="rect">
            <a:avLst/>
          </a:prstGeom>
          <a:noFill/>
          <a:ln w="9525">
            <a:noFill/>
            <a:miter lim="800000"/>
            <a:headEnd/>
            <a:tailEnd/>
          </a:ln>
        </p:spPr>
        <p:txBody>
          <a:bodyPr>
            <a:spAutoFit/>
          </a:bodyPr>
          <a:lstStyle/>
          <a:p>
            <a:r>
              <a:rPr lang="fr-FR" sz="2000">
                <a:solidFill>
                  <a:schemeClr val="accent1"/>
                </a:solidFill>
                <a:latin typeface="Calibri" pitchFamily="34" charset="0"/>
              </a:rPr>
              <a:t>Pour </a:t>
            </a:r>
            <a:r>
              <a:rPr lang="el-GR" sz="2000">
                <a:solidFill>
                  <a:schemeClr val="accent1"/>
                </a:solidFill>
                <a:latin typeface="Calibri" pitchFamily="34" charset="0"/>
              </a:rPr>
              <a:t>μ</a:t>
            </a:r>
            <a:r>
              <a:rPr lang="fr-FR" sz="2000">
                <a:solidFill>
                  <a:schemeClr val="accent1"/>
                </a:solidFill>
                <a:latin typeface="Calibri" pitchFamily="34" charset="0"/>
              </a:rPr>
              <a:t>= 2.8, la suite converge vers un point fixe de valeur 0,64</a:t>
            </a:r>
          </a:p>
          <a:p>
            <a:endParaRPr lang="fr-FR" sz="2400">
              <a:latin typeface="Calibri" pitchFamily="34" charset="0"/>
            </a:endParaRPr>
          </a:p>
        </p:txBody>
      </p:sp>
      <p:sp>
        <p:nvSpPr>
          <p:cNvPr id="56" name="Titre 2"/>
          <p:cNvSpPr txBox="1">
            <a:spLocks/>
          </p:cNvSpPr>
          <p:nvPr/>
        </p:nvSpPr>
        <p:spPr>
          <a:xfrm>
            <a:off x="815975"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Exemple de la suite logistique</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pic>
        <p:nvPicPr>
          <p:cNvPr id="51202" name="Picture 2"/>
          <p:cNvPicPr>
            <a:picLocks noChangeAspect="1" noChangeArrowheads="1"/>
          </p:cNvPicPr>
          <p:nvPr/>
        </p:nvPicPr>
        <p:blipFill>
          <a:blip r:embed="rId2"/>
          <a:srcRect/>
          <a:stretch>
            <a:fillRect/>
          </a:stretch>
        </p:blipFill>
        <p:spPr bwMode="auto">
          <a:xfrm>
            <a:off x="928688" y="2238375"/>
            <a:ext cx="3076575" cy="4048125"/>
          </a:xfrm>
          <a:prstGeom prst="rect">
            <a:avLst/>
          </a:prstGeom>
          <a:noFill/>
          <a:ln w="9525">
            <a:noFill/>
            <a:miter lim="800000"/>
            <a:headEnd/>
            <a:tailEnd/>
          </a:ln>
        </p:spPr>
      </p:pic>
      <p:pic>
        <p:nvPicPr>
          <p:cNvPr id="51203" name="Picture 4"/>
          <p:cNvPicPr>
            <a:picLocks noChangeAspect="1" noChangeArrowheads="1"/>
          </p:cNvPicPr>
          <p:nvPr/>
        </p:nvPicPr>
        <p:blipFill>
          <a:blip r:embed="rId3"/>
          <a:srcRect/>
          <a:stretch>
            <a:fillRect/>
          </a:stretch>
        </p:blipFill>
        <p:spPr bwMode="auto">
          <a:xfrm>
            <a:off x="4071938" y="3071813"/>
            <a:ext cx="4543425" cy="3214687"/>
          </a:xfrm>
          <a:prstGeom prst="rect">
            <a:avLst/>
          </a:prstGeom>
          <a:noFill/>
          <a:ln w="9525">
            <a:noFill/>
            <a:miter lim="800000"/>
            <a:headEnd/>
            <a:tailEnd/>
          </a:ln>
        </p:spPr>
      </p:pic>
      <p:sp>
        <p:nvSpPr>
          <p:cNvPr id="51204"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atin typeface="Calibri" pitchFamily="34" charset="0"/>
            </a:endParaRPr>
          </a:p>
        </p:txBody>
      </p:sp>
      <p:sp>
        <p:nvSpPr>
          <p:cNvPr id="14" name="Rectangle 13"/>
          <p:cNvSpPr/>
          <p:nvPr/>
        </p:nvSpPr>
        <p:spPr>
          <a:xfrm>
            <a:off x="857250" y="2357438"/>
            <a:ext cx="2571750"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14"/>
          <p:cNvSpPr/>
          <p:nvPr/>
        </p:nvSpPr>
        <p:spPr>
          <a:xfrm>
            <a:off x="6357938" y="6072188"/>
            <a:ext cx="428625"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1207" name="ZoneTexte 15"/>
          <p:cNvSpPr txBox="1">
            <a:spLocks noChangeArrowheads="1"/>
          </p:cNvSpPr>
          <p:nvPr/>
        </p:nvSpPr>
        <p:spPr bwMode="auto">
          <a:xfrm>
            <a:off x="1143000" y="6215063"/>
            <a:ext cx="3000375" cy="369887"/>
          </a:xfrm>
          <a:prstGeom prst="rect">
            <a:avLst/>
          </a:prstGeom>
          <a:noFill/>
          <a:ln w="9525">
            <a:noFill/>
            <a:miter lim="800000"/>
            <a:headEnd/>
            <a:tailEnd/>
          </a:ln>
        </p:spPr>
        <p:txBody>
          <a:bodyPr>
            <a:spAutoFit/>
          </a:bodyPr>
          <a:lstStyle/>
          <a:p>
            <a:r>
              <a:rPr lang="fr-FR">
                <a:latin typeface="Calibri" pitchFamily="34" charset="0"/>
              </a:rPr>
              <a:t>Eléments de construction</a:t>
            </a:r>
          </a:p>
        </p:txBody>
      </p:sp>
      <p:sp>
        <p:nvSpPr>
          <p:cNvPr id="51208" name="ZoneTexte 16"/>
          <p:cNvSpPr txBox="1">
            <a:spLocks noChangeArrowheads="1"/>
          </p:cNvSpPr>
          <p:nvPr/>
        </p:nvSpPr>
        <p:spPr bwMode="auto">
          <a:xfrm>
            <a:off x="5143500" y="6215063"/>
            <a:ext cx="3000375" cy="369887"/>
          </a:xfrm>
          <a:prstGeom prst="rect">
            <a:avLst/>
          </a:prstGeom>
          <a:noFill/>
          <a:ln w="9525">
            <a:noFill/>
            <a:miter lim="800000"/>
            <a:headEnd/>
            <a:tailEnd/>
          </a:ln>
        </p:spPr>
        <p:txBody>
          <a:bodyPr>
            <a:spAutoFit/>
          </a:bodyPr>
          <a:lstStyle/>
          <a:p>
            <a:r>
              <a:rPr lang="fr-FR">
                <a:latin typeface="Calibri" pitchFamily="34" charset="0"/>
              </a:rPr>
              <a:t>Convergence de la suite</a:t>
            </a:r>
          </a:p>
        </p:txBody>
      </p:sp>
      <p:sp>
        <p:nvSpPr>
          <p:cNvPr id="51209" name="ZoneTexte 18"/>
          <p:cNvSpPr txBox="1">
            <a:spLocks noChangeArrowheads="1"/>
          </p:cNvSpPr>
          <p:nvPr/>
        </p:nvSpPr>
        <p:spPr bwMode="auto">
          <a:xfrm>
            <a:off x="6438900" y="5988050"/>
            <a:ext cx="714375" cy="369888"/>
          </a:xfrm>
          <a:prstGeom prst="rect">
            <a:avLst/>
          </a:prstGeom>
          <a:noFill/>
          <a:ln w="9525">
            <a:noFill/>
            <a:miter lim="800000"/>
            <a:headEnd/>
            <a:tailEnd/>
          </a:ln>
        </p:spPr>
        <p:txBody>
          <a:bodyPr>
            <a:spAutoFit/>
          </a:bodyPr>
          <a:lstStyle/>
          <a:p>
            <a:r>
              <a:rPr lang="el-GR">
                <a:latin typeface="Calibri" pitchFamily="34" charset="0"/>
              </a:rPr>
              <a:t>μ</a:t>
            </a:r>
            <a:endParaRPr lang="fr-FR">
              <a:latin typeface="Calibri" pitchFamily="34" charset="0"/>
            </a:endParaRPr>
          </a:p>
        </p:txBody>
      </p:sp>
      <p:cxnSp>
        <p:nvCxnSpPr>
          <p:cNvPr id="20" name="Connecteur droit 19"/>
          <p:cNvCxnSpPr/>
          <p:nvPr/>
        </p:nvCxnSpPr>
        <p:spPr>
          <a:xfrm rot="5400000" flipH="1" flipV="1">
            <a:off x="5285581" y="4572794"/>
            <a:ext cx="3430588" cy="0"/>
          </a:xfrm>
          <a:prstGeom prst="line">
            <a:avLst/>
          </a:prstGeom>
        </p:spPr>
        <p:style>
          <a:lnRef idx="3">
            <a:schemeClr val="accent1"/>
          </a:lnRef>
          <a:fillRef idx="0">
            <a:schemeClr val="accent1"/>
          </a:fillRef>
          <a:effectRef idx="2">
            <a:schemeClr val="accent1"/>
          </a:effectRef>
          <a:fontRef idx="minor">
            <a:schemeClr val="tx1"/>
          </a:fontRef>
        </p:style>
      </p:cxnSp>
      <p:sp>
        <p:nvSpPr>
          <p:cNvPr id="23" name="Espace réservé du numéro de diapositive 22"/>
          <p:cNvSpPr>
            <a:spLocks noGrp="1"/>
          </p:cNvSpPr>
          <p:nvPr>
            <p:ph type="sldNum" sz="quarter" idx="12"/>
          </p:nvPr>
        </p:nvSpPr>
        <p:spPr/>
        <p:txBody>
          <a:bodyPr/>
          <a:lstStyle/>
          <a:p>
            <a:pPr>
              <a:defRPr/>
            </a:pPr>
            <a:fld id="{100DC94F-C6FE-4E74-B3DC-40138C1B2EBA}" type="slidenum">
              <a:rPr lang="fr-FR"/>
              <a:pPr>
                <a:defRPr/>
              </a:pPr>
              <a:t>25</a:t>
            </a:fld>
            <a:endParaRPr lang="fr-FR"/>
          </a:p>
        </p:txBody>
      </p:sp>
      <p:grpSp>
        <p:nvGrpSpPr>
          <p:cNvPr id="51212" name="Groupe 24"/>
          <p:cNvGrpSpPr>
            <a:grpSpLocks/>
          </p:cNvGrpSpPr>
          <p:nvPr/>
        </p:nvGrpSpPr>
        <p:grpSpPr bwMode="auto">
          <a:xfrm>
            <a:off x="0" y="0"/>
            <a:ext cx="9144000" cy="6858000"/>
            <a:chOff x="0" y="0"/>
            <a:chExt cx="9144000" cy="6858000"/>
          </a:xfrm>
        </p:grpSpPr>
        <p:grpSp>
          <p:nvGrpSpPr>
            <p:cNvPr id="51219" name="Groupe 29"/>
            <p:cNvGrpSpPr>
              <a:grpSpLocks/>
            </p:cNvGrpSpPr>
            <p:nvPr/>
          </p:nvGrpSpPr>
          <p:grpSpPr bwMode="auto">
            <a:xfrm>
              <a:off x="0" y="0"/>
              <a:ext cx="9144000" cy="6858000"/>
              <a:chOff x="0" y="0"/>
              <a:chExt cx="9144000" cy="6858000"/>
            </a:xfrm>
          </p:grpSpPr>
          <p:sp>
            <p:nvSpPr>
              <p:cNvPr id="28" name="Rectangle 27"/>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9"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30" name="ZoneTexte 29"/>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51224"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27" name="ZoneTexte 26"/>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
        <p:nvSpPr>
          <p:cNvPr id="51213" name="ZoneTexte 31"/>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grpSp>
        <p:nvGrpSpPr>
          <p:cNvPr id="51214" name="Groupe 7"/>
          <p:cNvGrpSpPr>
            <a:grpSpLocks/>
          </p:cNvGrpSpPr>
          <p:nvPr/>
        </p:nvGrpSpPr>
        <p:grpSpPr bwMode="auto">
          <a:xfrm>
            <a:off x="847725" y="1857375"/>
            <a:ext cx="7858125" cy="400050"/>
            <a:chOff x="714348" y="1728777"/>
            <a:chExt cx="7858180" cy="400110"/>
          </a:xfrm>
        </p:grpSpPr>
        <p:sp>
          <p:nvSpPr>
            <p:cNvPr id="51217" name="ZoneTexte 33"/>
            <p:cNvSpPr txBox="1">
              <a:spLocks noChangeArrowheads="1"/>
            </p:cNvSpPr>
            <p:nvPr/>
          </p:nvSpPr>
          <p:spPr bwMode="auto">
            <a:xfrm>
              <a:off x="714348" y="1728777"/>
              <a:ext cx="7858180" cy="400110"/>
            </a:xfrm>
            <a:prstGeom prst="rect">
              <a:avLst/>
            </a:prstGeom>
            <a:noFill/>
            <a:ln w="9525">
              <a:noFill/>
              <a:miter lim="800000"/>
              <a:headEnd/>
              <a:tailEnd/>
            </a:ln>
          </p:spPr>
          <p:txBody>
            <a:bodyPr>
              <a:spAutoFit/>
            </a:bodyPr>
            <a:lstStyle/>
            <a:p>
              <a:r>
                <a:rPr lang="fr-FR" sz="2000">
                  <a:latin typeface="Calibri" pitchFamily="34" charset="0"/>
                </a:rPr>
                <a:t>Exemple discret de la suite logistique </a:t>
              </a:r>
            </a:p>
          </p:txBody>
        </p:sp>
        <p:pic>
          <p:nvPicPr>
            <p:cNvPr id="51218" name="Picture 2"/>
            <p:cNvPicPr>
              <a:picLocks noChangeAspect="1" noChangeArrowheads="1"/>
            </p:cNvPicPr>
            <p:nvPr/>
          </p:nvPicPr>
          <p:blipFill>
            <a:blip r:embed="rId5"/>
            <a:srcRect/>
            <a:stretch>
              <a:fillRect/>
            </a:stretch>
          </p:blipFill>
          <p:spPr bwMode="auto">
            <a:xfrm>
              <a:off x="4700584" y="1839893"/>
              <a:ext cx="1571625" cy="200025"/>
            </a:xfrm>
            <a:prstGeom prst="rect">
              <a:avLst/>
            </a:prstGeom>
            <a:noFill/>
            <a:ln w="9525">
              <a:noFill/>
              <a:miter lim="800000"/>
              <a:headEnd/>
              <a:tailEnd/>
            </a:ln>
          </p:spPr>
        </p:pic>
      </p:grpSp>
      <p:sp>
        <p:nvSpPr>
          <p:cNvPr id="51215" name="ZoneTexte 35"/>
          <p:cNvSpPr txBox="1">
            <a:spLocks noChangeArrowheads="1"/>
          </p:cNvSpPr>
          <p:nvPr/>
        </p:nvSpPr>
        <p:spPr bwMode="auto">
          <a:xfrm>
            <a:off x="847725" y="2428875"/>
            <a:ext cx="7900988" cy="400050"/>
          </a:xfrm>
          <a:prstGeom prst="rect">
            <a:avLst/>
          </a:prstGeom>
          <a:noFill/>
          <a:ln w="9525">
            <a:noFill/>
            <a:miter lim="800000"/>
            <a:headEnd/>
            <a:tailEnd/>
          </a:ln>
        </p:spPr>
        <p:txBody>
          <a:bodyPr>
            <a:spAutoFit/>
          </a:bodyPr>
          <a:lstStyle/>
          <a:p>
            <a:r>
              <a:rPr lang="fr-FR" sz="2000">
                <a:solidFill>
                  <a:schemeClr val="accent1"/>
                </a:solidFill>
                <a:latin typeface="Calibri" pitchFamily="34" charset="0"/>
              </a:rPr>
              <a:t>Pour </a:t>
            </a:r>
            <a:r>
              <a:rPr lang="el-GR" sz="2000">
                <a:solidFill>
                  <a:schemeClr val="accent1"/>
                </a:solidFill>
                <a:latin typeface="Calibri" pitchFamily="34" charset="0"/>
              </a:rPr>
              <a:t>μ</a:t>
            </a:r>
            <a:r>
              <a:rPr lang="fr-FR" sz="2000">
                <a:solidFill>
                  <a:schemeClr val="accent1"/>
                </a:solidFill>
                <a:latin typeface="Calibri" pitchFamily="34" charset="0"/>
              </a:rPr>
              <a:t>= 3.4, la suite oscille entre 0.84 et 0.45</a:t>
            </a:r>
            <a:endParaRPr lang="fr-FR" sz="2400">
              <a:latin typeface="Calibri" pitchFamily="34" charset="0"/>
            </a:endParaRPr>
          </a:p>
        </p:txBody>
      </p:sp>
      <p:sp>
        <p:nvSpPr>
          <p:cNvPr id="37" name="Titre 2"/>
          <p:cNvSpPr txBox="1">
            <a:spLocks/>
          </p:cNvSpPr>
          <p:nvPr/>
        </p:nvSpPr>
        <p:spPr>
          <a:xfrm>
            <a:off x="815975"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Exemple de la suite logistique</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pic>
        <p:nvPicPr>
          <p:cNvPr id="52226" name="Picture 2"/>
          <p:cNvPicPr>
            <a:picLocks noChangeAspect="1" noChangeArrowheads="1"/>
          </p:cNvPicPr>
          <p:nvPr/>
        </p:nvPicPr>
        <p:blipFill>
          <a:blip r:embed="rId2"/>
          <a:srcRect/>
          <a:stretch>
            <a:fillRect/>
          </a:stretch>
        </p:blipFill>
        <p:spPr bwMode="auto">
          <a:xfrm>
            <a:off x="928688" y="2238375"/>
            <a:ext cx="3076575" cy="4048125"/>
          </a:xfrm>
          <a:prstGeom prst="rect">
            <a:avLst/>
          </a:prstGeom>
          <a:noFill/>
          <a:ln w="9525">
            <a:noFill/>
            <a:miter lim="800000"/>
            <a:headEnd/>
            <a:tailEnd/>
          </a:ln>
        </p:spPr>
      </p:pic>
      <p:pic>
        <p:nvPicPr>
          <p:cNvPr id="52227" name="Picture 4"/>
          <p:cNvPicPr>
            <a:picLocks noChangeAspect="1" noChangeArrowheads="1"/>
          </p:cNvPicPr>
          <p:nvPr/>
        </p:nvPicPr>
        <p:blipFill>
          <a:blip r:embed="rId3"/>
          <a:srcRect/>
          <a:stretch>
            <a:fillRect/>
          </a:stretch>
        </p:blipFill>
        <p:spPr bwMode="auto">
          <a:xfrm>
            <a:off x="4071938" y="3071813"/>
            <a:ext cx="4543425" cy="3214687"/>
          </a:xfrm>
          <a:prstGeom prst="rect">
            <a:avLst/>
          </a:prstGeom>
          <a:noFill/>
          <a:ln w="9525">
            <a:noFill/>
            <a:miter lim="800000"/>
            <a:headEnd/>
            <a:tailEnd/>
          </a:ln>
        </p:spPr>
      </p:pic>
      <p:sp>
        <p:nvSpPr>
          <p:cNvPr id="11" name="Rectangle 10"/>
          <p:cNvSpPr/>
          <p:nvPr/>
        </p:nvSpPr>
        <p:spPr>
          <a:xfrm>
            <a:off x="857250" y="2357438"/>
            <a:ext cx="2571750"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2" name="Rectangle 11"/>
          <p:cNvSpPr/>
          <p:nvPr/>
        </p:nvSpPr>
        <p:spPr>
          <a:xfrm>
            <a:off x="6357938" y="6072188"/>
            <a:ext cx="428625"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52230" name="ZoneTexte 12"/>
          <p:cNvSpPr txBox="1">
            <a:spLocks noChangeArrowheads="1"/>
          </p:cNvSpPr>
          <p:nvPr/>
        </p:nvSpPr>
        <p:spPr bwMode="auto">
          <a:xfrm>
            <a:off x="1143000" y="6215063"/>
            <a:ext cx="3000375" cy="369887"/>
          </a:xfrm>
          <a:prstGeom prst="rect">
            <a:avLst/>
          </a:prstGeom>
          <a:noFill/>
          <a:ln w="9525">
            <a:noFill/>
            <a:miter lim="800000"/>
            <a:headEnd/>
            <a:tailEnd/>
          </a:ln>
        </p:spPr>
        <p:txBody>
          <a:bodyPr>
            <a:spAutoFit/>
          </a:bodyPr>
          <a:lstStyle/>
          <a:p>
            <a:r>
              <a:rPr lang="fr-FR">
                <a:latin typeface="Calibri" pitchFamily="34" charset="0"/>
              </a:rPr>
              <a:t>Eléments de construction</a:t>
            </a:r>
          </a:p>
        </p:txBody>
      </p:sp>
      <p:sp>
        <p:nvSpPr>
          <p:cNvPr id="52231" name="ZoneTexte 13"/>
          <p:cNvSpPr txBox="1">
            <a:spLocks noChangeArrowheads="1"/>
          </p:cNvSpPr>
          <p:nvPr/>
        </p:nvSpPr>
        <p:spPr bwMode="auto">
          <a:xfrm>
            <a:off x="5143500" y="6215063"/>
            <a:ext cx="3000375" cy="369887"/>
          </a:xfrm>
          <a:prstGeom prst="rect">
            <a:avLst/>
          </a:prstGeom>
          <a:noFill/>
          <a:ln w="9525">
            <a:noFill/>
            <a:miter lim="800000"/>
            <a:headEnd/>
            <a:tailEnd/>
          </a:ln>
        </p:spPr>
        <p:txBody>
          <a:bodyPr>
            <a:spAutoFit/>
          </a:bodyPr>
          <a:lstStyle/>
          <a:p>
            <a:r>
              <a:rPr lang="fr-FR">
                <a:latin typeface="Calibri" pitchFamily="34" charset="0"/>
              </a:rPr>
              <a:t>Convergence de la suite</a:t>
            </a:r>
          </a:p>
        </p:txBody>
      </p:sp>
      <p:sp>
        <p:nvSpPr>
          <p:cNvPr id="52232" name="ZoneTexte 15"/>
          <p:cNvSpPr txBox="1">
            <a:spLocks noChangeArrowheads="1"/>
          </p:cNvSpPr>
          <p:nvPr/>
        </p:nvSpPr>
        <p:spPr bwMode="auto">
          <a:xfrm>
            <a:off x="6438900" y="5988050"/>
            <a:ext cx="714375" cy="369888"/>
          </a:xfrm>
          <a:prstGeom prst="rect">
            <a:avLst/>
          </a:prstGeom>
          <a:noFill/>
          <a:ln w="9525">
            <a:noFill/>
            <a:miter lim="800000"/>
            <a:headEnd/>
            <a:tailEnd/>
          </a:ln>
        </p:spPr>
        <p:txBody>
          <a:bodyPr>
            <a:spAutoFit/>
          </a:bodyPr>
          <a:lstStyle/>
          <a:p>
            <a:r>
              <a:rPr lang="el-GR">
                <a:latin typeface="Calibri" pitchFamily="34" charset="0"/>
              </a:rPr>
              <a:t>μ</a:t>
            </a:r>
            <a:endParaRPr lang="fr-FR">
              <a:latin typeface="Calibri" pitchFamily="34" charset="0"/>
            </a:endParaRPr>
          </a:p>
        </p:txBody>
      </p:sp>
      <p:cxnSp>
        <p:nvCxnSpPr>
          <p:cNvPr id="17" name="Connecteur droit 16"/>
          <p:cNvCxnSpPr/>
          <p:nvPr/>
        </p:nvCxnSpPr>
        <p:spPr>
          <a:xfrm rot="5400000" flipH="1" flipV="1">
            <a:off x="5499894" y="4572794"/>
            <a:ext cx="3430588" cy="0"/>
          </a:xfrm>
          <a:prstGeom prst="line">
            <a:avLst/>
          </a:prstGeom>
        </p:spPr>
        <p:style>
          <a:lnRef idx="3">
            <a:schemeClr val="accent1"/>
          </a:lnRef>
          <a:fillRef idx="0">
            <a:schemeClr val="accent1"/>
          </a:fillRef>
          <a:effectRef idx="2">
            <a:schemeClr val="accent1"/>
          </a:effectRef>
          <a:fontRef idx="minor">
            <a:schemeClr val="tx1"/>
          </a:fontRef>
        </p:style>
      </p:cxnSp>
      <p:sp>
        <p:nvSpPr>
          <p:cNvPr id="25610" name="Espace réservé du numéro de diapositive 2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56BA0C-2EB7-4A39-A431-F4F9AB52EBB8}" type="slidenum">
              <a:rPr lang="fr-FR">
                <a:solidFill>
                  <a:schemeClr val="tx1"/>
                </a:solidFill>
              </a:rPr>
              <a:pPr fontAlgn="base">
                <a:spcBef>
                  <a:spcPct val="0"/>
                </a:spcBef>
                <a:spcAft>
                  <a:spcPct val="0"/>
                </a:spcAft>
                <a:defRPr/>
              </a:pPr>
              <a:t>26</a:t>
            </a:fld>
            <a:endParaRPr lang="fr-FR">
              <a:solidFill>
                <a:schemeClr val="tx1"/>
              </a:solidFill>
            </a:endParaRPr>
          </a:p>
        </p:txBody>
      </p:sp>
      <p:grpSp>
        <p:nvGrpSpPr>
          <p:cNvPr id="52235" name="Groupe 22"/>
          <p:cNvGrpSpPr>
            <a:grpSpLocks/>
          </p:cNvGrpSpPr>
          <p:nvPr/>
        </p:nvGrpSpPr>
        <p:grpSpPr bwMode="auto">
          <a:xfrm>
            <a:off x="0" y="0"/>
            <a:ext cx="9144000" cy="6858000"/>
            <a:chOff x="0" y="0"/>
            <a:chExt cx="9144000" cy="6858000"/>
          </a:xfrm>
        </p:grpSpPr>
        <p:grpSp>
          <p:nvGrpSpPr>
            <p:cNvPr id="52242" name="Groupe 29"/>
            <p:cNvGrpSpPr>
              <a:grpSpLocks/>
            </p:cNvGrpSpPr>
            <p:nvPr/>
          </p:nvGrpSpPr>
          <p:grpSpPr bwMode="auto">
            <a:xfrm>
              <a:off x="0" y="0"/>
              <a:ext cx="9144000" cy="6858000"/>
              <a:chOff x="0" y="0"/>
              <a:chExt cx="9144000" cy="6858000"/>
            </a:xfrm>
          </p:grpSpPr>
          <p:sp>
            <p:nvSpPr>
              <p:cNvPr id="26" name="Rectangle 2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7"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8" name="ZoneTexte 27"/>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52247"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25" name="ZoneTexte 24"/>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
        <p:nvSpPr>
          <p:cNvPr id="52236" name="ZoneTexte 35"/>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grpSp>
        <p:nvGrpSpPr>
          <p:cNvPr id="52237" name="Groupe 7"/>
          <p:cNvGrpSpPr>
            <a:grpSpLocks/>
          </p:cNvGrpSpPr>
          <p:nvPr/>
        </p:nvGrpSpPr>
        <p:grpSpPr bwMode="auto">
          <a:xfrm>
            <a:off x="847725" y="1857375"/>
            <a:ext cx="7858125" cy="400050"/>
            <a:chOff x="714348" y="1728777"/>
            <a:chExt cx="7858180" cy="400110"/>
          </a:xfrm>
        </p:grpSpPr>
        <p:sp>
          <p:nvSpPr>
            <p:cNvPr id="52240" name="ZoneTexte 37"/>
            <p:cNvSpPr txBox="1">
              <a:spLocks noChangeArrowheads="1"/>
            </p:cNvSpPr>
            <p:nvPr/>
          </p:nvSpPr>
          <p:spPr bwMode="auto">
            <a:xfrm>
              <a:off x="714348" y="1728777"/>
              <a:ext cx="7858180" cy="400110"/>
            </a:xfrm>
            <a:prstGeom prst="rect">
              <a:avLst/>
            </a:prstGeom>
            <a:noFill/>
            <a:ln w="9525">
              <a:noFill/>
              <a:miter lim="800000"/>
              <a:headEnd/>
              <a:tailEnd/>
            </a:ln>
          </p:spPr>
          <p:txBody>
            <a:bodyPr>
              <a:spAutoFit/>
            </a:bodyPr>
            <a:lstStyle/>
            <a:p>
              <a:r>
                <a:rPr lang="fr-FR" sz="2000">
                  <a:latin typeface="Calibri" pitchFamily="34" charset="0"/>
                </a:rPr>
                <a:t>Exemple discret de la suite logistique </a:t>
              </a:r>
            </a:p>
          </p:txBody>
        </p:sp>
        <p:pic>
          <p:nvPicPr>
            <p:cNvPr id="52241" name="Picture 2"/>
            <p:cNvPicPr>
              <a:picLocks noChangeAspect="1" noChangeArrowheads="1"/>
            </p:cNvPicPr>
            <p:nvPr/>
          </p:nvPicPr>
          <p:blipFill>
            <a:blip r:embed="rId5"/>
            <a:srcRect/>
            <a:stretch>
              <a:fillRect/>
            </a:stretch>
          </p:blipFill>
          <p:spPr bwMode="auto">
            <a:xfrm>
              <a:off x="4700584" y="1839893"/>
              <a:ext cx="1571625" cy="200025"/>
            </a:xfrm>
            <a:prstGeom prst="rect">
              <a:avLst/>
            </a:prstGeom>
            <a:noFill/>
            <a:ln w="9525">
              <a:noFill/>
              <a:miter lim="800000"/>
              <a:headEnd/>
              <a:tailEnd/>
            </a:ln>
          </p:spPr>
        </p:pic>
      </p:grpSp>
      <p:sp>
        <p:nvSpPr>
          <p:cNvPr id="52238" name="ZoneTexte 39"/>
          <p:cNvSpPr txBox="1">
            <a:spLocks noChangeArrowheads="1"/>
          </p:cNvSpPr>
          <p:nvPr/>
        </p:nvSpPr>
        <p:spPr bwMode="auto">
          <a:xfrm>
            <a:off x="847725" y="2428875"/>
            <a:ext cx="7900988" cy="769938"/>
          </a:xfrm>
          <a:prstGeom prst="rect">
            <a:avLst/>
          </a:prstGeom>
          <a:noFill/>
          <a:ln w="9525">
            <a:noFill/>
            <a:miter lim="800000"/>
            <a:headEnd/>
            <a:tailEnd/>
          </a:ln>
        </p:spPr>
        <p:txBody>
          <a:bodyPr>
            <a:spAutoFit/>
          </a:bodyPr>
          <a:lstStyle/>
          <a:p>
            <a:r>
              <a:rPr lang="fr-FR" sz="2000">
                <a:solidFill>
                  <a:schemeClr val="accent1"/>
                </a:solidFill>
                <a:latin typeface="Calibri" pitchFamily="34" charset="0"/>
              </a:rPr>
              <a:t>Pour </a:t>
            </a:r>
            <a:r>
              <a:rPr lang="el-GR" sz="2000">
                <a:solidFill>
                  <a:schemeClr val="accent1"/>
                </a:solidFill>
                <a:latin typeface="Calibri" pitchFamily="34" charset="0"/>
              </a:rPr>
              <a:t>μ</a:t>
            </a:r>
            <a:r>
              <a:rPr lang="fr-FR" sz="2000">
                <a:solidFill>
                  <a:schemeClr val="accent1"/>
                </a:solidFill>
                <a:latin typeface="Calibri" pitchFamily="34" charset="0"/>
              </a:rPr>
              <a:t>= 3.47, la suite oscille entre les 4 valeurs 0.47, 0.86, 0.4, 0.84</a:t>
            </a:r>
          </a:p>
          <a:p>
            <a:endParaRPr lang="fr-FR" sz="2400">
              <a:latin typeface="Calibri" pitchFamily="34" charset="0"/>
            </a:endParaRPr>
          </a:p>
        </p:txBody>
      </p:sp>
      <p:sp>
        <p:nvSpPr>
          <p:cNvPr id="41" name="Titre 2"/>
          <p:cNvSpPr txBox="1">
            <a:spLocks/>
          </p:cNvSpPr>
          <p:nvPr/>
        </p:nvSpPr>
        <p:spPr>
          <a:xfrm>
            <a:off x="815975"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Exemple de la suite logistique</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pic>
        <p:nvPicPr>
          <p:cNvPr id="53250" name="Picture 2"/>
          <p:cNvPicPr>
            <a:picLocks noChangeAspect="1" noChangeArrowheads="1"/>
          </p:cNvPicPr>
          <p:nvPr/>
        </p:nvPicPr>
        <p:blipFill>
          <a:blip r:embed="rId2"/>
          <a:srcRect/>
          <a:stretch>
            <a:fillRect/>
          </a:stretch>
        </p:blipFill>
        <p:spPr bwMode="auto">
          <a:xfrm>
            <a:off x="928688" y="2238375"/>
            <a:ext cx="3076575" cy="4048125"/>
          </a:xfrm>
          <a:prstGeom prst="rect">
            <a:avLst/>
          </a:prstGeom>
          <a:noFill/>
          <a:ln w="9525">
            <a:noFill/>
            <a:miter lim="800000"/>
            <a:headEnd/>
            <a:tailEnd/>
          </a:ln>
        </p:spPr>
      </p:pic>
      <p:pic>
        <p:nvPicPr>
          <p:cNvPr id="53251" name="Picture 4"/>
          <p:cNvPicPr>
            <a:picLocks noChangeAspect="1" noChangeArrowheads="1"/>
          </p:cNvPicPr>
          <p:nvPr/>
        </p:nvPicPr>
        <p:blipFill>
          <a:blip r:embed="rId3"/>
          <a:srcRect/>
          <a:stretch>
            <a:fillRect/>
          </a:stretch>
        </p:blipFill>
        <p:spPr bwMode="auto">
          <a:xfrm>
            <a:off x="4071938" y="3071813"/>
            <a:ext cx="4543425" cy="3214687"/>
          </a:xfrm>
          <a:prstGeom prst="rect">
            <a:avLst/>
          </a:prstGeom>
          <a:noFill/>
          <a:ln w="9525">
            <a:noFill/>
            <a:miter lim="800000"/>
            <a:headEnd/>
            <a:tailEnd/>
          </a:ln>
        </p:spPr>
      </p:pic>
      <p:sp>
        <p:nvSpPr>
          <p:cNvPr id="11" name="Rectangle 10"/>
          <p:cNvSpPr/>
          <p:nvPr/>
        </p:nvSpPr>
        <p:spPr>
          <a:xfrm>
            <a:off x="857250" y="2357438"/>
            <a:ext cx="2571750"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2" name="Rectangle 11"/>
          <p:cNvSpPr/>
          <p:nvPr/>
        </p:nvSpPr>
        <p:spPr>
          <a:xfrm>
            <a:off x="6357938" y="6072188"/>
            <a:ext cx="428625"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53254" name="ZoneTexte 20"/>
          <p:cNvSpPr txBox="1">
            <a:spLocks noChangeArrowheads="1"/>
          </p:cNvSpPr>
          <p:nvPr/>
        </p:nvSpPr>
        <p:spPr bwMode="auto">
          <a:xfrm>
            <a:off x="1143000" y="6215063"/>
            <a:ext cx="3000375" cy="369887"/>
          </a:xfrm>
          <a:prstGeom prst="rect">
            <a:avLst/>
          </a:prstGeom>
          <a:noFill/>
          <a:ln w="9525">
            <a:noFill/>
            <a:miter lim="800000"/>
            <a:headEnd/>
            <a:tailEnd/>
          </a:ln>
        </p:spPr>
        <p:txBody>
          <a:bodyPr>
            <a:spAutoFit/>
          </a:bodyPr>
          <a:lstStyle/>
          <a:p>
            <a:r>
              <a:rPr lang="fr-FR">
                <a:latin typeface="Calibri" pitchFamily="34" charset="0"/>
              </a:rPr>
              <a:t>Eléments de construction</a:t>
            </a:r>
          </a:p>
        </p:txBody>
      </p:sp>
      <p:sp>
        <p:nvSpPr>
          <p:cNvPr id="53255" name="ZoneTexte 21"/>
          <p:cNvSpPr txBox="1">
            <a:spLocks noChangeArrowheads="1"/>
          </p:cNvSpPr>
          <p:nvPr/>
        </p:nvSpPr>
        <p:spPr bwMode="auto">
          <a:xfrm>
            <a:off x="5143500" y="6215063"/>
            <a:ext cx="3000375" cy="369887"/>
          </a:xfrm>
          <a:prstGeom prst="rect">
            <a:avLst/>
          </a:prstGeom>
          <a:noFill/>
          <a:ln w="9525">
            <a:noFill/>
            <a:miter lim="800000"/>
            <a:headEnd/>
            <a:tailEnd/>
          </a:ln>
        </p:spPr>
        <p:txBody>
          <a:bodyPr>
            <a:spAutoFit/>
          </a:bodyPr>
          <a:lstStyle/>
          <a:p>
            <a:r>
              <a:rPr lang="fr-FR">
                <a:latin typeface="Calibri" pitchFamily="34" charset="0"/>
              </a:rPr>
              <a:t>Convergence de la suite</a:t>
            </a:r>
          </a:p>
        </p:txBody>
      </p:sp>
      <p:sp>
        <p:nvSpPr>
          <p:cNvPr id="53256" name="ZoneTexte 23"/>
          <p:cNvSpPr txBox="1">
            <a:spLocks noChangeArrowheads="1"/>
          </p:cNvSpPr>
          <p:nvPr/>
        </p:nvSpPr>
        <p:spPr bwMode="auto">
          <a:xfrm>
            <a:off x="6438900" y="5988050"/>
            <a:ext cx="714375" cy="369888"/>
          </a:xfrm>
          <a:prstGeom prst="rect">
            <a:avLst/>
          </a:prstGeom>
          <a:noFill/>
          <a:ln w="9525">
            <a:noFill/>
            <a:miter lim="800000"/>
            <a:headEnd/>
            <a:tailEnd/>
          </a:ln>
        </p:spPr>
        <p:txBody>
          <a:bodyPr>
            <a:spAutoFit/>
          </a:bodyPr>
          <a:lstStyle/>
          <a:p>
            <a:r>
              <a:rPr lang="el-GR">
                <a:latin typeface="Calibri" pitchFamily="34" charset="0"/>
              </a:rPr>
              <a:t>μ</a:t>
            </a:r>
            <a:endParaRPr lang="fr-FR">
              <a:latin typeface="Calibri" pitchFamily="34" charset="0"/>
            </a:endParaRPr>
          </a:p>
        </p:txBody>
      </p:sp>
      <p:cxnSp>
        <p:nvCxnSpPr>
          <p:cNvPr id="25" name="Connecteur droit 24"/>
          <p:cNvCxnSpPr/>
          <p:nvPr/>
        </p:nvCxnSpPr>
        <p:spPr>
          <a:xfrm rot="5400000" flipH="1" flipV="1">
            <a:off x="6500813" y="4572000"/>
            <a:ext cx="3430588" cy="1587"/>
          </a:xfrm>
          <a:prstGeom prst="line">
            <a:avLst/>
          </a:prstGeom>
        </p:spPr>
        <p:style>
          <a:lnRef idx="3">
            <a:schemeClr val="accent1"/>
          </a:lnRef>
          <a:fillRef idx="0">
            <a:schemeClr val="accent1"/>
          </a:fillRef>
          <a:effectRef idx="2">
            <a:schemeClr val="accent1"/>
          </a:effectRef>
          <a:fontRef idx="minor">
            <a:schemeClr val="tx1"/>
          </a:fontRef>
        </p:style>
      </p:cxnSp>
      <p:sp>
        <p:nvSpPr>
          <p:cNvPr id="26634" name="Espace réservé du numéro de diapositive 17"/>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813C5B-E504-4C93-A52D-AA95756F2FF6}" type="slidenum">
              <a:rPr lang="fr-FR">
                <a:solidFill>
                  <a:schemeClr val="tx1"/>
                </a:solidFill>
              </a:rPr>
              <a:pPr fontAlgn="base">
                <a:spcBef>
                  <a:spcPct val="0"/>
                </a:spcBef>
                <a:spcAft>
                  <a:spcPct val="0"/>
                </a:spcAft>
                <a:defRPr/>
              </a:pPr>
              <a:t>27</a:t>
            </a:fld>
            <a:endParaRPr lang="fr-FR">
              <a:solidFill>
                <a:schemeClr val="tx1"/>
              </a:solidFill>
            </a:endParaRPr>
          </a:p>
        </p:txBody>
      </p:sp>
      <p:grpSp>
        <p:nvGrpSpPr>
          <p:cNvPr id="53259" name="Groupe 19"/>
          <p:cNvGrpSpPr>
            <a:grpSpLocks/>
          </p:cNvGrpSpPr>
          <p:nvPr/>
        </p:nvGrpSpPr>
        <p:grpSpPr bwMode="auto">
          <a:xfrm>
            <a:off x="0" y="0"/>
            <a:ext cx="9144000" cy="6858000"/>
            <a:chOff x="0" y="0"/>
            <a:chExt cx="9144000" cy="6858000"/>
          </a:xfrm>
        </p:grpSpPr>
        <p:grpSp>
          <p:nvGrpSpPr>
            <p:cNvPr id="53266" name="Groupe 29"/>
            <p:cNvGrpSpPr>
              <a:grpSpLocks/>
            </p:cNvGrpSpPr>
            <p:nvPr/>
          </p:nvGrpSpPr>
          <p:grpSpPr bwMode="auto">
            <a:xfrm>
              <a:off x="0" y="0"/>
              <a:ext cx="9144000" cy="6858000"/>
              <a:chOff x="0" y="0"/>
              <a:chExt cx="9144000" cy="6858000"/>
            </a:xfrm>
          </p:grpSpPr>
          <p:sp>
            <p:nvSpPr>
              <p:cNvPr id="28" name="Rectangle 27"/>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9"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30" name="ZoneTexte 29"/>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53271"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27" name="ZoneTexte 26"/>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
        <p:nvSpPr>
          <p:cNvPr id="53260" name="ZoneTexte 37"/>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grpSp>
        <p:nvGrpSpPr>
          <p:cNvPr id="53261" name="Groupe 7"/>
          <p:cNvGrpSpPr>
            <a:grpSpLocks/>
          </p:cNvGrpSpPr>
          <p:nvPr/>
        </p:nvGrpSpPr>
        <p:grpSpPr bwMode="auto">
          <a:xfrm>
            <a:off x="847725" y="1857375"/>
            <a:ext cx="7858125" cy="400050"/>
            <a:chOff x="714348" y="1728777"/>
            <a:chExt cx="7858180" cy="400110"/>
          </a:xfrm>
        </p:grpSpPr>
        <p:sp>
          <p:nvSpPr>
            <p:cNvPr id="53264" name="ZoneTexte 39"/>
            <p:cNvSpPr txBox="1">
              <a:spLocks noChangeArrowheads="1"/>
            </p:cNvSpPr>
            <p:nvPr/>
          </p:nvSpPr>
          <p:spPr bwMode="auto">
            <a:xfrm>
              <a:off x="714348" y="1728777"/>
              <a:ext cx="7858180" cy="400110"/>
            </a:xfrm>
            <a:prstGeom prst="rect">
              <a:avLst/>
            </a:prstGeom>
            <a:noFill/>
            <a:ln w="9525">
              <a:noFill/>
              <a:miter lim="800000"/>
              <a:headEnd/>
              <a:tailEnd/>
            </a:ln>
          </p:spPr>
          <p:txBody>
            <a:bodyPr>
              <a:spAutoFit/>
            </a:bodyPr>
            <a:lstStyle/>
            <a:p>
              <a:r>
                <a:rPr lang="fr-FR" sz="2000">
                  <a:latin typeface="Calibri" pitchFamily="34" charset="0"/>
                </a:rPr>
                <a:t>Exemple discret de la suite logistique </a:t>
              </a:r>
            </a:p>
          </p:txBody>
        </p:sp>
        <p:pic>
          <p:nvPicPr>
            <p:cNvPr id="53265" name="Picture 2"/>
            <p:cNvPicPr>
              <a:picLocks noChangeAspect="1" noChangeArrowheads="1"/>
            </p:cNvPicPr>
            <p:nvPr/>
          </p:nvPicPr>
          <p:blipFill>
            <a:blip r:embed="rId5"/>
            <a:srcRect/>
            <a:stretch>
              <a:fillRect/>
            </a:stretch>
          </p:blipFill>
          <p:spPr bwMode="auto">
            <a:xfrm>
              <a:off x="4700584" y="1839893"/>
              <a:ext cx="1571625" cy="200025"/>
            </a:xfrm>
            <a:prstGeom prst="rect">
              <a:avLst/>
            </a:prstGeom>
            <a:noFill/>
            <a:ln w="9525">
              <a:noFill/>
              <a:miter lim="800000"/>
              <a:headEnd/>
              <a:tailEnd/>
            </a:ln>
          </p:spPr>
        </p:pic>
      </p:grpSp>
      <p:sp>
        <p:nvSpPr>
          <p:cNvPr id="53262" name="ZoneTexte 41"/>
          <p:cNvSpPr txBox="1">
            <a:spLocks noChangeArrowheads="1"/>
          </p:cNvSpPr>
          <p:nvPr/>
        </p:nvSpPr>
        <p:spPr bwMode="auto">
          <a:xfrm>
            <a:off x="847725" y="2428875"/>
            <a:ext cx="7900988" cy="769938"/>
          </a:xfrm>
          <a:prstGeom prst="rect">
            <a:avLst/>
          </a:prstGeom>
          <a:noFill/>
          <a:ln w="9525">
            <a:noFill/>
            <a:miter lim="800000"/>
            <a:headEnd/>
            <a:tailEnd/>
          </a:ln>
        </p:spPr>
        <p:txBody>
          <a:bodyPr>
            <a:spAutoFit/>
          </a:bodyPr>
          <a:lstStyle/>
          <a:p>
            <a:r>
              <a:rPr lang="fr-FR" sz="2000">
                <a:solidFill>
                  <a:schemeClr val="accent1"/>
                </a:solidFill>
                <a:latin typeface="Calibri" pitchFamily="34" charset="0"/>
              </a:rPr>
              <a:t>Pour </a:t>
            </a:r>
            <a:r>
              <a:rPr lang="el-GR" sz="2000">
                <a:solidFill>
                  <a:schemeClr val="accent1"/>
                </a:solidFill>
                <a:latin typeface="Calibri" pitchFamily="34" charset="0"/>
              </a:rPr>
              <a:t>μ</a:t>
            </a:r>
            <a:r>
              <a:rPr lang="fr-FR" sz="2000">
                <a:solidFill>
                  <a:schemeClr val="accent1"/>
                </a:solidFill>
                <a:latin typeface="Calibri" pitchFamily="34" charset="0"/>
              </a:rPr>
              <a:t>= 3.9, la suite est apériodique, elle ne converge pas.</a:t>
            </a:r>
          </a:p>
          <a:p>
            <a:endParaRPr lang="fr-FR" sz="2400">
              <a:latin typeface="Calibri" pitchFamily="34" charset="0"/>
            </a:endParaRPr>
          </a:p>
        </p:txBody>
      </p:sp>
      <p:sp>
        <p:nvSpPr>
          <p:cNvPr id="43" name="Titre 2"/>
          <p:cNvSpPr txBox="1">
            <a:spLocks/>
          </p:cNvSpPr>
          <p:nvPr/>
        </p:nvSpPr>
        <p:spPr>
          <a:xfrm>
            <a:off x="815975"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Exemple de la suite logistique</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pic>
        <p:nvPicPr>
          <p:cNvPr id="54274" name="Picture 2"/>
          <p:cNvPicPr>
            <a:picLocks noChangeAspect="1" noChangeArrowheads="1"/>
          </p:cNvPicPr>
          <p:nvPr/>
        </p:nvPicPr>
        <p:blipFill>
          <a:blip r:embed="rId2"/>
          <a:srcRect/>
          <a:stretch>
            <a:fillRect/>
          </a:stretch>
        </p:blipFill>
        <p:spPr bwMode="auto">
          <a:xfrm>
            <a:off x="928688" y="2238375"/>
            <a:ext cx="3076575" cy="4048125"/>
          </a:xfrm>
          <a:prstGeom prst="rect">
            <a:avLst/>
          </a:prstGeom>
          <a:noFill/>
          <a:ln w="9525">
            <a:noFill/>
            <a:miter lim="800000"/>
            <a:headEnd/>
            <a:tailEnd/>
          </a:ln>
        </p:spPr>
      </p:pic>
      <p:pic>
        <p:nvPicPr>
          <p:cNvPr id="54275" name="Picture 4"/>
          <p:cNvPicPr>
            <a:picLocks noChangeAspect="1" noChangeArrowheads="1"/>
          </p:cNvPicPr>
          <p:nvPr/>
        </p:nvPicPr>
        <p:blipFill>
          <a:blip r:embed="rId3"/>
          <a:srcRect/>
          <a:stretch>
            <a:fillRect/>
          </a:stretch>
        </p:blipFill>
        <p:spPr bwMode="auto">
          <a:xfrm>
            <a:off x="4071938" y="3071813"/>
            <a:ext cx="4543425" cy="3214687"/>
          </a:xfrm>
          <a:prstGeom prst="rect">
            <a:avLst/>
          </a:prstGeom>
          <a:noFill/>
          <a:ln w="9525">
            <a:noFill/>
            <a:miter lim="800000"/>
            <a:headEnd/>
            <a:tailEnd/>
          </a:ln>
        </p:spPr>
      </p:pic>
      <p:sp>
        <p:nvSpPr>
          <p:cNvPr id="11" name="Rectangle 10"/>
          <p:cNvSpPr/>
          <p:nvPr/>
        </p:nvSpPr>
        <p:spPr>
          <a:xfrm>
            <a:off x="857250" y="2357438"/>
            <a:ext cx="2571750"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2" name="Rectangle 11"/>
          <p:cNvSpPr/>
          <p:nvPr/>
        </p:nvSpPr>
        <p:spPr>
          <a:xfrm>
            <a:off x="6357938" y="6072188"/>
            <a:ext cx="428625"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54278" name="ZoneTexte 12"/>
          <p:cNvSpPr txBox="1">
            <a:spLocks noChangeArrowheads="1"/>
          </p:cNvSpPr>
          <p:nvPr/>
        </p:nvSpPr>
        <p:spPr bwMode="auto">
          <a:xfrm>
            <a:off x="1143000" y="6215063"/>
            <a:ext cx="3000375" cy="369887"/>
          </a:xfrm>
          <a:prstGeom prst="rect">
            <a:avLst/>
          </a:prstGeom>
          <a:noFill/>
          <a:ln w="9525">
            <a:noFill/>
            <a:miter lim="800000"/>
            <a:headEnd/>
            <a:tailEnd/>
          </a:ln>
        </p:spPr>
        <p:txBody>
          <a:bodyPr>
            <a:spAutoFit/>
          </a:bodyPr>
          <a:lstStyle/>
          <a:p>
            <a:r>
              <a:rPr lang="fr-FR">
                <a:latin typeface="Calibri" pitchFamily="34" charset="0"/>
              </a:rPr>
              <a:t>Eléments de construction</a:t>
            </a:r>
          </a:p>
        </p:txBody>
      </p:sp>
      <p:sp>
        <p:nvSpPr>
          <p:cNvPr id="54279" name="ZoneTexte 13"/>
          <p:cNvSpPr txBox="1">
            <a:spLocks noChangeArrowheads="1"/>
          </p:cNvSpPr>
          <p:nvPr/>
        </p:nvSpPr>
        <p:spPr bwMode="auto">
          <a:xfrm>
            <a:off x="5143500" y="6215063"/>
            <a:ext cx="3000375" cy="369887"/>
          </a:xfrm>
          <a:prstGeom prst="rect">
            <a:avLst/>
          </a:prstGeom>
          <a:noFill/>
          <a:ln w="9525">
            <a:noFill/>
            <a:miter lim="800000"/>
            <a:headEnd/>
            <a:tailEnd/>
          </a:ln>
        </p:spPr>
        <p:txBody>
          <a:bodyPr>
            <a:spAutoFit/>
          </a:bodyPr>
          <a:lstStyle/>
          <a:p>
            <a:r>
              <a:rPr lang="fr-FR">
                <a:latin typeface="Calibri" pitchFamily="34" charset="0"/>
              </a:rPr>
              <a:t>Convergence de la suite</a:t>
            </a:r>
          </a:p>
        </p:txBody>
      </p:sp>
      <p:sp>
        <p:nvSpPr>
          <p:cNvPr id="54280" name="ZoneTexte 15"/>
          <p:cNvSpPr txBox="1">
            <a:spLocks noChangeArrowheads="1"/>
          </p:cNvSpPr>
          <p:nvPr/>
        </p:nvSpPr>
        <p:spPr bwMode="auto">
          <a:xfrm>
            <a:off x="6438900" y="5988050"/>
            <a:ext cx="714375" cy="369888"/>
          </a:xfrm>
          <a:prstGeom prst="rect">
            <a:avLst/>
          </a:prstGeom>
          <a:noFill/>
          <a:ln w="9525">
            <a:noFill/>
            <a:miter lim="800000"/>
            <a:headEnd/>
            <a:tailEnd/>
          </a:ln>
        </p:spPr>
        <p:txBody>
          <a:bodyPr>
            <a:spAutoFit/>
          </a:bodyPr>
          <a:lstStyle/>
          <a:p>
            <a:r>
              <a:rPr lang="el-GR">
                <a:latin typeface="Calibri" pitchFamily="34" charset="0"/>
              </a:rPr>
              <a:t>μ</a:t>
            </a:r>
            <a:endParaRPr lang="fr-FR">
              <a:latin typeface="Calibri" pitchFamily="34" charset="0"/>
            </a:endParaRPr>
          </a:p>
        </p:txBody>
      </p:sp>
      <p:cxnSp>
        <p:nvCxnSpPr>
          <p:cNvPr id="18" name="Connecteur droit 17"/>
          <p:cNvCxnSpPr/>
          <p:nvPr/>
        </p:nvCxnSpPr>
        <p:spPr>
          <a:xfrm rot="5400000" flipH="1" flipV="1">
            <a:off x="6500813" y="4572000"/>
            <a:ext cx="3430588" cy="1587"/>
          </a:xfrm>
          <a:prstGeom prst="line">
            <a:avLst/>
          </a:prstGeom>
        </p:spPr>
        <p:style>
          <a:lnRef idx="1">
            <a:schemeClr val="accent1"/>
          </a:lnRef>
          <a:fillRef idx="0">
            <a:schemeClr val="accent1"/>
          </a:fillRef>
          <a:effectRef idx="0">
            <a:schemeClr val="accent1"/>
          </a:effectRef>
          <a:fontRef idx="minor">
            <a:schemeClr val="tx1"/>
          </a:fontRef>
        </p:style>
      </p:cxnSp>
      <p:sp>
        <p:nvSpPr>
          <p:cNvPr id="27658" name="Espace réservé du numéro de diapositive 2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DD846C-E162-4A9F-BDE4-BB558A286402}" type="slidenum">
              <a:rPr lang="fr-FR">
                <a:solidFill>
                  <a:schemeClr val="tx1"/>
                </a:solidFill>
              </a:rPr>
              <a:pPr fontAlgn="base">
                <a:spcBef>
                  <a:spcPct val="0"/>
                </a:spcBef>
                <a:spcAft>
                  <a:spcPct val="0"/>
                </a:spcAft>
                <a:defRPr/>
              </a:pPr>
              <a:t>28</a:t>
            </a:fld>
            <a:endParaRPr lang="fr-FR">
              <a:solidFill>
                <a:schemeClr val="tx1"/>
              </a:solidFill>
            </a:endParaRPr>
          </a:p>
        </p:txBody>
      </p:sp>
      <p:grpSp>
        <p:nvGrpSpPr>
          <p:cNvPr id="54283" name="Groupe 22"/>
          <p:cNvGrpSpPr>
            <a:grpSpLocks/>
          </p:cNvGrpSpPr>
          <p:nvPr/>
        </p:nvGrpSpPr>
        <p:grpSpPr bwMode="auto">
          <a:xfrm>
            <a:off x="0" y="0"/>
            <a:ext cx="9144000" cy="6858000"/>
            <a:chOff x="0" y="0"/>
            <a:chExt cx="9144000" cy="6858000"/>
          </a:xfrm>
        </p:grpSpPr>
        <p:grpSp>
          <p:nvGrpSpPr>
            <p:cNvPr id="54290" name="Groupe 29"/>
            <p:cNvGrpSpPr>
              <a:grpSpLocks/>
            </p:cNvGrpSpPr>
            <p:nvPr/>
          </p:nvGrpSpPr>
          <p:grpSpPr bwMode="auto">
            <a:xfrm>
              <a:off x="0" y="0"/>
              <a:ext cx="9144000" cy="6858000"/>
              <a:chOff x="0" y="0"/>
              <a:chExt cx="9144000" cy="6858000"/>
            </a:xfrm>
          </p:grpSpPr>
          <p:sp>
            <p:nvSpPr>
              <p:cNvPr id="26" name="Rectangle 2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7"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8" name="ZoneTexte 27"/>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54295"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25" name="ZoneTexte 24"/>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
        <p:nvSpPr>
          <p:cNvPr id="54284" name="ZoneTexte 29"/>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grpSp>
        <p:nvGrpSpPr>
          <p:cNvPr id="54285" name="Groupe 7"/>
          <p:cNvGrpSpPr>
            <a:grpSpLocks/>
          </p:cNvGrpSpPr>
          <p:nvPr/>
        </p:nvGrpSpPr>
        <p:grpSpPr bwMode="auto">
          <a:xfrm>
            <a:off x="847725" y="1857375"/>
            <a:ext cx="7858125" cy="400050"/>
            <a:chOff x="714348" y="1728777"/>
            <a:chExt cx="7858180" cy="400110"/>
          </a:xfrm>
        </p:grpSpPr>
        <p:sp>
          <p:nvSpPr>
            <p:cNvPr id="54288" name="ZoneTexte 31"/>
            <p:cNvSpPr txBox="1">
              <a:spLocks noChangeArrowheads="1"/>
            </p:cNvSpPr>
            <p:nvPr/>
          </p:nvSpPr>
          <p:spPr bwMode="auto">
            <a:xfrm>
              <a:off x="714348" y="1728777"/>
              <a:ext cx="7858180" cy="400110"/>
            </a:xfrm>
            <a:prstGeom prst="rect">
              <a:avLst/>
            </a:prstGeom>
            <a:noFill/>
            <a:ln w="9525">
              <a:noFill/>
              <a:miter lim="800000"/>
              <a:headEnd/>
              <a:tailEnd/>
            </a:ln>
          </p:spPr>
          <p:txBody>
            <a:bodyPr>
              <a:spAutoFit/>
            </a:bodyPr>
            <a:lstStyle/>
            <a:p>
              <a:r>
                <a:rPr lang="fr-FR" sz="2000">
                  <a:latin typeface="Calibri" pitchFamily="34" charset="0"/>
                </a:rPr>
                <a:t>Exemple discret de la suite logistique </a:t>
              </a:r>
            </a:p>
          </p:txBody>
        </p:sp>
        <p:pic>
          <p:nvPicPr>
            <p:cNvPr id="54289" name="Picture 2"/>
            <p:cNvPicPr>
              <a:picLocks noChangeAspect="1" noChangeArrowheads="1"/>
            </p:cNvPicPr>
            <p:nvPr/>
          </p:nvPicPr>
          <p:blipFill>
            <a:blip r:embed="rId5"/>
            <a:srcRect/>
            <a:stretch>
              <a:fillRect/>
            </a:stretch>
          </p:blipFill>
          <p:spPr bwMode="auto">
            <a:xfrm>
              <a:off x="4700584" y="1839893"/>
              <a:ext cx="1571625" cy="200025"/>
            </a:xfrm>
            <a:prstGeom prst="rect">
              <a:avLst/>
            </a:prstGeom>
            <a:noFill/>
            <a:ln w="9525">
              <a:noFill/>
              <a:miter lim="800000"/>
              <a:headEnd/>
              <a:tailEnd/>
            </a:ln>
          </p:spPr>
        </p:pic>
      </p:grpSp>
      <p:sp>
        <p:nvSpPr>
          <p:cNvPr id="54286" name="ZoneTexte 33"/>
          <p:cNvSpPr txBox="1">
            <a:spLocks noChangeArrowheads="1"/>
          </p:cNvSpPr>
          <p:nvPr/>
        </p:nvSpPr>
        <p:spPr bwMode="auto">
          <a:xfrm>
            <a:off x="847725" y="2428875"/>
            <a:ext cx="7900988" cy="769938"/>
          </a:xfrm>
          <a:prstGeom prst="rect">
            <a:avLst/>
          </a:prstGeom>
          <a:noFill/>
          <a:ln w="9525">
            <a:noFill/>
            <a:miter lim="800000"/>
            <a:headEnd/>
            <a:tailEnd/>
          </a:ln>
        </p:spPr>
        <p:txBody>
          <a:bodyPr>
            <a:spAutoFit/>
          </a:bodyPr>
          <a:lstStyle/>
          <a:p>
            <a:r>
              <a:rPr lang="fr-FR" sz="2000">
                <a:solidFill>
                  <a:schemeClr val="accent1"/>
                </a:solidFill>
                <a:latin typeface="Calibri" pitchFamily="34" charset="0"/>
              </a:rPr>
              <a:t>Pour </a:t>
            </a:r>
            <a:r>
              <a:rPr lang="el-GR" sz="2000">
                <a:solidFill>
                  <a:schemeClr val="accent1"/>
                </a:solidFill>
                <a:latin typeface="Calibri" pitchFamily="34" charset="0"/>
              </a:rPr>
              <a:t>μ</a:t>
            </a:r>
            <a:r>
              <a:rPr lang="fr-FR" sz="2000">
                <a:solidFill>
                  <a:schemeClr val="accent1"/>
                </a:solidFill>
                <a:latin typeface="Calibri" pitchFamily="34" charset="0"/>
              </a:rPr>
              <a:t>= 3.9, avec une autre condition initiale, la trajectoire est différente</a:t>
            </a:r>
          </a:p>
          <a:p>
            <a:endParaRPr lang="fr-FR" sz="2400">
              <a:latin typeface="Calibri" pitchFamily="34" charset="0"/>
            </a:endParaRPr>
          </a:p>
        </p:txBody>
      </p:sp>
      <p:sp>
        <p:nvSpPr>
          <p:cNvPr id="35" name="Titre 2"/>
          <p:cNvSpPr txBox="1">
            <a:spLocks/>
          </p:cNvSpPr>
          <p:nvPr/>
        </p:nvSpPr>
        <p:spPr>
          <a:xfrm>
            <a:off x="815975"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Exemple de la suite logistique</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55298" name="ZoneTexte 6"/>
          <p:cNvSpPr txBox="1">
            <a:spLocks noChangeArrowheads="1"/>
          </p:cNvSpPr>
          <p:nvPr/>
        </p:nvSpPr>
        <p:spPr bwMode="auto">
          <a:xfrm>
            <a:off x="847725" y="1857375"/>
            <a:ext cx="7858125" cy="677863"/>
          </a:xfrm>
          <a:prstGeom prst="rect">
            <a:avLst/>
          </a:prstGeom>
          <a:noFill/>
          <a:ln w="9525">
            <a:noFill/>
            <a:miter lim="800000"/>
            <a:headEnd/>
            <a:tailEnd/>
          </a:ln>
        </p:spPr>
        <p:txBody>
          <a:bodyPr>
            <a:spAutoFit/>
          </a:bodyPr>
          <a:lstStyle/>
          <a:p>
            <a:r>
              <a:rPr lang="fr-FR" sz="2000">
                <a:latin typeface="Calibri" pitchFamily="34" charset="0"/>
              </a:rPr>
              <a:t>Exemple continu avec un système dynamique de Chua:</a:t>
            </a:r>
          </a:p>
          <a:p>
            <a:r>
              <a:rPr lang="fr-FR">
                <a:latin typeface="Calibri" pitchFamily="34" charset="0"/>
              </a:rPr>
              <a:t> </a:t>
            </a:r>
          </a:p>
        </p:txBody>
      </p:sp>
      <p:pic>
        <p:nvPicPr>
          <p:cNvPr id="55299" name="Picture 2"/>
          <p:cNvPicPr>
            <a:picLocks noChangeAspect="1" noChangeArrowheads="1"/>
          </p:cNvPicPr>
          <p:nvPr/>
        </p:nvPicPr>
        <p:blipFill>
          <a:blip r:embed="rId2"/>
          <a:srcRect/>
          <a:stretch>
            <a:fillRect/>
          </a:stretch>
        </p:blipFill>
        <p:spPr bwMode="auto">
          <a:xfrm>
            <a:off x="714375" y="2214563"/>
            <a:ext cx="3071813" cy="847725"/>
          </a:xfrm>
          <a:prstGeom prst="rect">
            <a:avLst/>
          </a:prstGeom>
          <a:noFill/>
          <a:ln w="9525">
            <a:noFill/>
            <a:miter lim="800000"/>
            <a:headEnd/>
            <a:tailEnd/>
          </a:ln>
        </p:spPr>
      </p:pic>
      <p:sp>
        <p:nvSpPr>
          <p:cNvPr id="55300" name="ZoneTexte 18"/>
          <p:cNvSpPr txBox="1">
            <a:spLocks noChangeArrowheads="1"/>
          </p:cNvSpPr>
          <p:nvPr/>
        </p:nvSpPr>
        <p:spPr bwMode="auto">
          <a:xfrm>
            <a:off x="876300" y="3143250"/>
            <a:ext cx="7858125" cy="677863"/>
          </a:xfrm>
          <a:prstGeom prst="rect">
            <a:avLst/>
          </a:prstGeom>
          <a:noFill/>
          <a:ln w="9525">
            <a:noFill/>
            <a:miter lim="800000"/>
            <a:headEnd/>
            <a:tailEnd/>
          </a:ln>
        </p:spPr>
        <p:txBody>
          <a:bodyPr>
            <a:spAutoFit/>
          </a:bodyPr>
          <a:lstStyle/>
          <a:p>
            <a:r>
              <a:rPr lang="fr-FR" sz="2000">
                <a:latin typeface="Calibri" pitchFamily="34" charset="0"/>
              </a:rPr>
              <a:t>avec</a:t>
            </a:r>
          </a:p>
          <a:p>
            <a:r>
              <a:rPr lang="fr-FR">
                <a:latin typeface="Calibri" pitchFamily="34" charset="0"/>
              </a:rPr>
              <a:t> </a:t>
            </a:r>
          </a:p>
        </p:txBody>
      </p:sp>
      <p:pic>
        <p:nvPicPr>
          <p:cNvPr id="55301" name="Picture 3"/>
          <p:cNvPicPr>
            <a:picLocks noChangeAspect="1" noChangeArrowheads="1"/>
          </p:cNvPicPr>
          <p:nvPr/>
        </p:nvPicPr>
        <p:blipFill>
          <a:blip r:embed="rId3"/>
          <a:srcRect/>
          <a:stretch>
            <a:fillRect/>
          </a:stretch>
        </p:blipFill>
        <p:spPr bwMode="auto">
          <a:xfrm>
            <a:off x="887413" y="3429000"/>
            <a:ext cx="5072062" cy="1312863"/>
          </a:xfrm>
          <a:prstGeom prst="rect">
            <a:avLst/>
          </a:prstGeom>
          <a:noFill/>
          <a:ln w="9525">
            <a:noFill/>
            <a:miter lim="800000"/>
            <a:headEnd/>
            <a:tailEnd/>
          </a:ln>
        </p:spPr>
      </p:pic>
      <p:sp>
        <p:nvSpPr>
          <p:cNvPr id="55302" name="ZoneTexte 19"/>
          <p:cNvSpPr txBox="1">
            <a:spLocks noChangeArrowheads="1"/>
          </p:cNvSpPr>
          <p:nvPr/>
        </p:nvSpPr>
        <p:spPr bwMode="auto">
          <a:xfrm>
            <a:off x="876300" y="4714875"/>
            <a:ext cx="7858125" cy="646113"/>
          </a:xfrm>
          <a:prstGeom prst="rect">
            <a:avLst/>
          </a:prstGeom>
          <a:noFill/>
          <a:ln w="9525">
            <a:noFill/>
            <a:miter lim="800000"/>
            <a:headEnd/>
            <a:tailEnd/>
          </a:ln>
        </p:spPr>
        <p:txBody>
          <a:bodyPr>
            <a:spAutoFit/>
          </a:bodyPr>
          <a:lstStyle/>
          <a:p>
            <a:r>
              <a:rPr lang="fr-FR">
                <a:latin typeface="Calibri" pitchFamily="34" charset="0"/>
              </a:rPr>
              <a:t>et</a:t>
            </a:r>
          </a:p>
          <a:p>
            <a:r>
              <a:rPr lang="fr-FR">
                <a:latin typeface="Calibri" pitchFamily="34" charset="0"/>
              </a:rPr>
              <a:t> </a:t>
            </a:r>
          </a:p>
        </p:txBody>
      </p:sp>
      <p:pic>
        <p:nvPicPr>
          <p:cNvPr id="55303" name="Picture 4"/>
          <p:cNvPicPr>
            <a:picLocks noChangeAspect="1" noChangeArrowheads="1"/>
          </p:cNvPicPr>
          <p:nvPr/>
        </p:nvPicPr>
        <p:blipFill>
          <a:blip r:embed="rId4"/>
          <a:srcRect/>
          <a:stretch>
            <a:fillRect/>
          </a:stretch>
        </p:blipFill>
        <p:spPr bwMode="auto">
          <a:xfrm>
            <a:off x="774700" y="5143500"/>
            <a:ext cx="6143625" cy="1049338"/>
          </a:xfrm>
          <a:prstGeom prst="rect">
            <a:avLst/>
          </a:prstGeom>
          <a:noFill/>
          <a:ln w="9525">
            <a:noFill/>
            <a:miter lim="800000"/>
            <a:headEnd/>
            <a:tailEnd/>
          </a:ln>
        </p:spPr>
      </p:pic>
      <p:sp>
        <p:nvSpPr>
          <p:cNvPr id="12" name="Espace réservé du numéro de diapositive 11"/>
          <p:cNvSpPr>
            <a:spLocks noGrp="1"/>
          </p:cNvSpPr>
          <p:nvPr>
            <p:ph type="sldNum" sz="quarter" idx="12"/>
          </p:nvPr>
        </p:nvSpPr>
        <p:spPr/>
        <p:txBody>
          <a:bodyPr/>
          <a:lstStyle/>
          <a:p>
            <a:pPr>
              <a:defRPr/>
            </a:pPr>
            <a:fld id="{97442D22-32A8-4E21-8C44-6732DFCF350D}" type="slidenum">
              <a:rPr lang="fr-FR"/>
              <a:pPr>
                <a:defRPr/>
              </a:pPr>
              <a:t>29</a:t>
            </a:fld>
            <a:endParaRPr lang="fr-FR"/>
          </a:p>
        </p:txBody>
      </p:sp>
      <p:grpSp>
        <p:nvGrpSpPr>
          <p:cNvPr id="55305" name="Groupe 13"/>
          <p:cNvGrpSpPr>
            <a:grpSpLocks/>
          </p:cNvGrpSpPr>
          <p:nvPr/>
        </p:nvGrpSpPr>
        <p:grpSpPr bwMode="auto">
          <a:xfrm>
            <a:off x="0" y="0"/>
            <a:ext cx="9144000" cy="6858000"/>
            <a:chOff x="0" y="0"/>
            <a:chExt cx="9144000" cy="6858000"/>
          </a:xfrm>
        </p:grpSpPr>
        <p:grpSp>
          <p:nvGrpSpPr>
            <p:cNvPr id="55307" name="Groupe 29"/>
            <p:cNvGrpSpPr>
              <a:grpSpLocks/>
            </p:cNvGrpSpPr>
            <p:nvPr/>
          </p:nvGrpSpPr>
          <p:grpSpPr bwMode="auto">
            <a:xfrm>
              <a:off x="0" y="0"/>
              <a:ext cx="9144000" cy="6858000"/>
              <a:chOff x="0" y="0"/>
              <a:chExt cx="9144000" cy="6858000"/>
            </a:xfrm>
          </p:grpSpPr>
          <p:sp>
            <p:nvSpPr>
              <p:cNvPr id="17" name="Rectangle 1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8" name="Picture 2"/>
              <p:cNvPicPr>
                <a:picLocks noChangeAspect="1" noChangeArrowheads="1"/>
              </p:cNvPicPr>
              <p:nvPr/>
            </p:nvPicPr>
            <p:blipFill>
              <a:blip r:embed="rId5"/>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1" name="ZoneTexte 20"/>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55312" name="Picture 2"/>
              <p:cNvPicPr>
                <a:picLocks noChangeAspect="1" noChangeArrowheads="1"/>
              </p:cNvPicPr>
              <p:nvPr/>
            </p:nvPicPr>
            <p:blipFill>
              <a:blip r:embed="rId5"/>
              <a:srcRect t="25648" b="62086"/>
              <a:stretch>
                <a:fillRect/>
              </a:stretch>
            </p:blipFill>
            <p:spPr bwMode="auto">
              <a:xfrm>
                <a:off x="0" y="6638922"/>
                <a:ext cx="9144000" cy="219078"/>
              </a:xfrm>
              <a:prstGeom prst="rect">
                <a:avLst/>
              </a:prstGeom>
              <a:noFill/>
              <a:ln w="9525">
                <a:noFill/>
                <a:miter lim="800000"/>
                <a:headEnd/>
                <a:tailEnd/>
              </a:ln>
            </p:spPr>
          </p:pic>
        </p:grpSp>
        <p:sp>
          <p:nvSpPr>
            <p:cNvPr id="16" name="ZoneTexte 15"/>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
        <p:nvSpPr>
          <p:cNvPr id="23" name="Titre 2"/>
          <p:cNvSpPr txBox="1">
            <a:spLocks/>
          </p:cNvSpPr>
          <p:nvPr/>
        </p:nvSpPr>
        <p:spPr>
          <a:xfrm>
            <a:off x="815975" y="836613"/>
            <a:ext cx="8328025"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Exemple avec un système dynamique</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665163"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Contexte général</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
        <p:nvSpPr>
          <p:cNvPr id="14" name="Espace réservé du numéro de diapositive 13"/>
          <p:cNvSpPr>
            <a:spLocks noGrp="1"/>
          </p:cNvSpPr>
          <p:nvPr>
            <p:ph type="sldNum" sz="quarter" idx="12"/>
          </p:nvPr>
        </p:nvSpPr>
        <p:spPr/>
        <p:txBody>
          <a:bodyPr/>
          <a:lstStyle/>
          <a:p>
            <a:pPr>
              <a:defRPr/>
            </a:pPr>
            <a:fld id="{FF89691F-7FF1-403E-A0C5-65A49889A073}" type="slidenum">
              <a:rPr lang="fr-FR"/>
              <a:pPr>
                <a:defRPr/>
              </a:pPr>
              <a:t>3</a:t>
            </a:fld>
            <a:endParaRPr lang="fr-FR"/>
          </a:p>
        </p:txBody>
      </p:sp>
      <p:grpSp>
        <p:nvGrpSpPr>
          <p:cNvPr id="18435" name="Groupe 15"/>
          <p:cNvGrpSpPr>
            <a:grpSpLocks/>
          </p:cNvGrpSpPr>
          <p:nvPr/>
        </p:nvGrpSpPr>
        <p:grpSpPr bwMode="auto">
          <a:xfrm>
            <a:off x="0" y="0"/>
            <a:ext cx="9144000" cy="6858000"/>
            <a:chOff x="0" y="0"/>
            <a:chExt cx="9144000" cy="6858000"/>
          </a:xfrm>
        </p:grpSpPr>
        <p:sp>
          <p:nvSpPr>
            <p:cNvPr id="17" name="Rectangle 1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8441"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8436" name="Rectangle 35"/>
          <p:cNvSpPr>
            <a:spLocks noChangeArrowheads="1"/>
          </p:cNvSpPr>
          <p:nvPr/>
        </p:nvSpPr>
        <p:spPr bwMode="auto">
          <a:xfrm>
            <a:off x="250825" y="1552575"/>
            <a:ext cx="8194675" cy="3013075"/>
          </a:xfrm>
          <a:prstGeom prst="rect">
            <a:avLst/>
          </a:prstGeom>
          <a:noFill/>
          <a:ln w="25400">
            <a:noFill/>
            <a:miter lim="800000"/>
            <a:headEnd/>
            <a:tailEnd/>
          </a:ln>
        </p:spPr>
        <p:txBody>
          <a:bodyPr>
            <a:spAutoFit/>
          </a:bodyPr>
          <a:lstStyle/>
          <a:p>
            <a:pPr marL="457200" indent="-457200" eaLnBrk="0" hangingPunct="0"/>
            <a:r>
              <a:rPr lang="fr-FR" sz="2400"/>
              <a:t> 	</a:t>
            </a:r>
            <a:r>
              <a:rPr lang="fr-FR" sz="2400">
                <a:latin typeface="Times New Roman" pitchFamily="18" charset="0"/>
              </a:rPr>
              <a:t>Par hypothèses, (approximation des faibles déviations autour d’un ”mouvement” nominal), certains systèmes peuvent être décrits par un modèle mathématique linéaire,</a:t>
            </a:r>
          </a:p>
          <a:p>
            <a:pPr marL="457200" indent="-457200" eaLnBrk="0" hangingPunct="0"/>
            <a:endParaRPr lang="fr-FR" sz="2400">
              <a:latin typeface="Times New Roman" pitchFamily="18" charset="0"/>
            </a:endParaRPr>
          </a:p>
          <a:p>
            <a:pPr marL="457200" indent="-457200" eaLnBrk="0" hangingPunct="0"/>
            <a:r>
              <a:rPr lang="fr-FR" sz="2400">
                <a:latin typeface="Times New Roman" pitchFamily="18" charset="0"/>
              </a:rPr>
              <a:t>	</a:t>
            </a:r>
            <a:r>
              <a:rPr lang="fr-FR" sz="2400" b="1" u="sng">
                <a:latin typeface="Times New Roman" pitchFamily="18" charset="0"/>
              </a:rPr>
              <a:t>Les méthodes fréquentielles d’analyse et de synthèse:</a:t>
            </a:r>
          </a:p>
          <a:p>
            <a:pPr marL="457200" indent="-457200" eaLnBrk="0" hangingPunct="0"/>
            <a:endParaRPr lang="fr-FR" sz="2400" b="1"/>
          </a:p>
          <a:p>
            <a:pPr marL="457200" indent="-457200" eaLnBrk="0" hangingPunct="0"/>
            <a:endParaRPr lang="fr-FR" sz="2400" b="1"/>
          </a:p>
          <a:p>
            <a:pPr marL="457200" indent="-457200" eaLnBrk="0" hangingPunct="0"/>
            <a:endParaRPr lang="fr-FR" sz="2400">
              <a:latin typeface="Times New Roman" pitchFamily="18" charset="0"/>
            </a:endParaRPr>
          </a:p>
        </p:txBody>
      </p:sp>
      <p:pic>
        <p:nvPicPr>
          <p:cNvPr id="18437" name="Picture 36"/>
          <p:cNvPicPr>
            <a:picLocks noChangeAspect="1" noChangeArrowheads="1"/>
          </p:cNvPicPr>
          <p:nvPr/>
        </p:nvPicPr>
        <p:blipFill>
          <a:blip r:embed="rId3"/>
          <a:srcRect/>
          <a:stretch>
            <a:fillRect/>
          </a:stretch>
        </p:blipFill>
        <p:spPr bwMode="auto">
          <a:xfrm>
            <a:off x="1766888" y="4005263"/>
            <a:ext cx="6661150" cy="1843087"/>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pic>
        <p:nvPicPr>
          <p:cNvPr id="56322" name="Picture 7"/>
          <p:cNvPicPr>
            <a:picLocks noChangeAspect="1" noChangeArrowheads="1"/>
          </p:cNvPicPr>
          <p:nvPr/>
        </p:nvPicPr>
        <p:blipFill>
          <a:blip r:embed="rId2"/>
          <a:srcRect/>
          <a:stretch>
            <a:fillRect/>
          </a:stretch>
        </p:blipFill>
        <p:spPr bwMode="auto">
          <a:xfrm>
            <a:off x="714375" y="1019175"/>
            <a:ext cx="7772400" cy="5524500"/>
          </a:xfrm>
          <a:prstGeom prst="rect">
            <a:avLst/>
          </a:prstGeom>
          <a:noFill/>
          <a:ln w="9525">
            <a:noFill/>
            <a:miter lim="800000"/>
            <a:headEnd/>
            <a:tailEnd/>
          </a:ln>
        </p:spPr>
      </p:pic>
      <p:sp>
        <p:nvSpPr>
          <p:cNvPr id="29699" name="Espace réservé du numéro de diapositive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168339-F572-4D7C-A82E-6E889CBFEF8C}" type="slidenum">
              <a:rPr lang="fr-FR">
                <a:solidFill>
                  <a:schemeClr val="tx1"/>
                </a:solidFill>
              </a:rPr>
              <a:pPr fontAlgn="base">
                <a:spcBef>
                  <a:spcPct val="0"/>
                </a:spcBef>
                <a:spcAft>
                  <a:spcPct val="0"/>
                </a:spcAft>
                <a:defRPr/>
              </a:pPr>
              <a:t>30</a:t>
            </a:fld>
            <a:endParaRPr lang="fr-FR">
              <a:solidFill>
                <a:schemeClr val="tx1"/>
              </a:solidFill>
            </a:endParaRPr>
          </a:p>
        </p:txBody>
      </p:sp>
      <p:grpSp>
        <p:nvGrpSpPr>
          <p:cNvPr id="56324" name="Groupe 10"/>
          <p:cNvGrpSpPr>
            <a:grpSpLocks/>
          </p:cNvGrpSpPr>
          <p:nvPr/>
        </p:nvGrpSpPr>
        <p:grpSpPr bwMode="auto">
          <a:xfrm>
            <a:off x="0" y="0"/>
            <a:ext cx="9144000" cy="6858000"/>
            <a:chOff x="0" y="0"/>
            <a:chExt cx="9144000" cy="6858000"/>
          </a:xfrm>
        </p:grpSpPr>
        <p:grpSp>
          <p:nvGrpSpPr>
            <p:cNvPr id="56326" name="Groupe 29"/>
            <p:cNvGrpSpPr>
              <a:grpSpLocks/>
            </p:cNvGrpSpPr>
            <p:nvPr/>
          </p:nvGrpSpPr>
          <p:grpSpPr bwMode="auto">
            <a:xfrm>
              <a:off x="0" y="0"/>
              <a:ext cx="9144000" cy="6858000"/>
              <a:chOff x="0" y="0"/>
              <a:chExt cx="9144000" cy="6858000"/>
            </a:xfrm>
          </p:grpSpPr>
          <p:sp>
            <p:nvSpPr>
              <p:cNvPr id="14" name="Rectangle 13"/>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5"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6" name="ZoneTexte 15"/>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56331"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3" name="ZoneTexte 12"/>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
        <p:nvSpPr>
          <p:cNvPr id="19" name="Titre 2"/>
          <p:cNvSpPr txBox="1">
            <a:spLocks/>
          </p:cNvSpPr>
          <p:nvPr/>
        </p:nvSpPr>
        <p:spPr>
          <a:xfrm>
            <a:off x="815975" y="836613"/>
            <a:ext cx="8328025" cy="1470025"/>
          </a:xfrm>
          <a:prstGeom prst="rect">
            <a:avLst/>
          </a:prstGeom>
        </p:spPr>
        <p:txBody>
          <a:bodyPr anchor="ctr">
            <a:normAutofit fontScale="92500"/>
          </a:bodyPr>
          <a:lstStyle/>
          <a:p>
            <a:pPr fontAlgn="auto">
              <a:spcAft>
                <a:spcPts val="0"/>
              </a:spcAft>
              <a:defRPr/>
            </a:pPr>
            <a:r>
              <a:rPr lang="fr-FR" sz="4000" dirty="0">
                <a:solidFill>
                  <a:schemeClr val="tx2"/>
                </a:solidFill>
                <a:latin typeface="+mn-lt"/>
                <a:ea typeface="+mj-ea"/>
                <a:cs typeface="+mj-cs"/>
              </a:rPr>
              <a:t>Trajectoires produites en fonction des C.I</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pic>
        <p:nvPicPr>
          <p:cNvPr id="57346" name="Picture 2"/>
          <p:cNvPicPr>
            <a:picLocks noChangeAspect="1" noChangeArrowheads="1"/>
          </p:cNvPicPr>
          <p:nvPr/>
        </p:nvPicPr>
        <p:blipFill>
          <a:blip r:embed="rId2"/>
          <a:srcRect/>
          <a:stretch>
            <a:fillRect/>
          </a:stretch>
        </p:blipFill>
        <p:spPr bwMode="auto">
          <a:xfrm>
            <a:off x="823913" y="2071688"/>
            <a:ext cx="5500687" cy="1500187"/>
          </a:xfrm>
          <a:prstGeom prst="rect">
            <a:avLst/>
          </a:prstGeom>
          <a:noFill/>
          <a:ln w="9525">
            <a:noFill/>
            <a:miter lim="800000"/>
            <a:headEnd/>
            <a:tailEnd/>
          </a:ln>
        </p:spPr>
      </p:pic>
      <p:pic>
        <p:nvPicPr>
          <p:cNvPr id="57347" name="Picture 5"/>
          <p:cNvPicPr>
            <a:picLocks noChangeAspect="1" noChangeArrowheads="1"/>
          </p:cNvPicPr>
          <p:nvPr/>
        </p:nvPicPr>
        <p:blipFill>
          <a:blip r:embed="rId3"/>
          <a:srcRect/>
          <a:stretch>
            <a:fillRect/>
          </a:stretch>
        </p:blipFill>
        <p:spPr bwMode="auto">
          <a:xfrm>
            <a:off x="4286250" y="3500438"/>
            <a:ext cx="3929063" cy="3074987"/>
          </a:xfrm>
          <a:prstGeom prst="rect">
            <a:avLst/>
          </a:prstGeom>
          <a:noFill/>
          <a:ln w="9525">
            <a:noFill/>
            <a:miter lim="800000"/>
            <a:headEnd/>
            <a:tailEnd/>
          </a:ln>
        </p:spPr>
      </p:pic>
      <p:sp>
        <p:nvSpPr>
          <p:cNvPr id="57348" name="ZoneTexte 13"/>
          <p:cNvSpPr txBox="1">
            <a:spLocks noChangeArrowheads="1"/>
          </p:cNvSpPr>
          <p:nvPr/>
        </p:nvSpPr>
        <p:spPr bwMode="auto">
          <a:xfrm>
            <a:off x="857250" y="4143375"/>
            <a:ext cx="6143625" cy="923925"/>
          </a:xfrm>
          <a:prstGeom prst="rect">
            <a:avLst/>
          </a:prstGeom>
          <a:noFill/>
          <a:ln w="9525">
            <a:noFill/>
            <a:miter lim="800000"/>
            <a:headEnd/>
            <a:tailEnd/>
          </a:ln>
        </p:spPr>
        <p:txBody>
          <a:bodyPr>
            <a:spAutoFit/>
          </a:bodyPr>
          <a:lstStyle/>
          <a:p>
            <a:r>
              <a:rPr lang="fr-FR">
                <a:latin typeface="Calibri" pitchFamily="34" charset="0"/>
              </a:rPr>
              <a:t>Représentation du générateur </a:t>
            </a:r>
          </a:p>
          <a:p>
            <a:r>
              <a:rPr lang="fr-FR">
                <a:latin typeface="Calibri" pitchFamily="34" charset="0"/>
              </a:rPr>
              <a:t>sous forme de treillis:</a:t>
            </a:r>
          </a:p>
          <a:p>
            <a:r>
              <a:rPr lang="fr-FR">
                <a:latin typeface="Calibri" pitchFamily="34" charset="0"/>
              </a:rPr>
              <a:t> </a:t>
            </a:r>
          </a:p>
        </p:txBody>
      </p:sp>
      <p:pic>
        <p:nvPicPr>
          <p:cNvPr id="57349" name="Picture 2"/>
          <p:cNvPicPr>
            <a:picLocks noChangeAspect="1" noChangeArrowheads="1"/>
          </p:cNvPicPr>
          <p:nvPr/>
        </p:nvPicPr>
        <p:blipFill>
          <a:blip r:embed="rId4"/>
          <a:srcRect/>
          <a:stretch>
            <a:fillRect/>
          </a:stretch>
        </p:blipFill>
        <p:spPr bwMode="auto">
          <a:xfrm>
            <a:off x="6357938" y="2071688"/>
            <a:ext cx="1674812" cy="1357312"/>
          </a:xfrm>
          <a:prstGeom prst="rect">
            <a:avLst/>
          </a:prstGeom>
          <a:noFill/>
          <a:ln w="9525">
            <a:noFill/>
            <a:miter lim="800000"/>
            <a:headEnd/>
            <a:tailEnd/>
          </a:ln>
        </p:spPr>
      </p:pic>
      <p:sp>
        <p:nvSpPr>
          <p:cNvPr id="30726" name="Espace réservé du numéro de diapositive 1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0DDB3E-DCD6-4AD9-8F77-F7D614B501B0}" type="slidenum">
              <a:rPr lang="fr-FR">
                <a:solidFill>
                  <a:schemeClr val="tx1"/>
                </a:solidFill>
              </a:rPr>
              <a:pPr fontAlgn="base">
                <a:spcBef>
                  <a:spcPct val="0"/>
                </a:spcBef>
                <a:spcAft>
                  <a:spcPct val="0"/>
                </a:spcAft>
                <a:defRPr/>
              </a:pPr>
              <a:t>31</a:t>
            </a:fld>
            <a:endParaRPr lang="fr-FR">
              <a:solidFill>
                <a:schemeClr val="tx1"/>
              </a:solidFill>
            </a:endParaRPr>
          </a:p>
        </p:txBody>
      </p:sp>
      <p:grpSp>
        <p:nvGrpSpPr>
          <p:cNvPr id="57351" name="Groupe 15"/>
          <p:cNvGrpSpPr>
            <a:grpSpLocks/>
          </p:cNvGrpSpPr>
          <p:nvPr/>
        </p:nvGrpSpPr>
        <p:grpSpPr bwMode="auto">
          <a:xfrm>
            <a:off x="0" y="0"/>
            <a:ext cx="9144000" cy="6858000"/>
            <a:chOff x="0" y="0"/>
            <a:chExt cx="9144000" cy="6858000"/>
          </a:xfrm>
        </p:grpSpPr>
        <p:grpSp>
          <p:nvGrpSpPr>
            <p:cNvPr id="57353" name="Groupe 29"/>
            <p:cNvGrpSpPr>
              <a:grpSpLocks/>
            </p:cNvGrpSpPr>
            <p:nvPr/>
          </p:nvGrpSpPr>
          <p:grpSpPr bwMode="auto">
            <a:xfrm>
              <a:off x="0" y="0"/>
              <a:ext cx="9144000" cy="6858000"/>
              <a:chOff x="0" y="0"/>
              <a:chExt cx="9144000" cy="6858000"/>
            </a:xfrm>
          </p:grpSpPr>
          <p:sp>
            <p:nvSpPr>
              <p:cNvPr id="19" name="Rectangle 18"/>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0" name="Picture 2"/>
              <p:cNvPicPr>
                <a:picLocks noChangeAspect="1" noChangeArrowheads="1"/>
              </p:cNvPicPr>
              <p:nvPr/>
            </p:nvPicPr>
            <p:blipFill>
              <a:blip r:embed="rId5"/>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1" name="ZoneTexte 20"/>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57358" name="Picture 2"/>
              <p:cNvPicPr>
                <a:picLocks noChangeAspect="1" noChangeArrowheads="1"/>
              </p:cNvPicPr>
              <p:nvPr/>
            </p:nvPicPr>
            <p:blipFill>
              <a:blip r:embed="rId5"/>
              <a:srcRect t="25648" b="62086"/>
              <a:stretch>
                <a:fillRect/>
              </a:stretch>
            </p:blipFill>
            <p:spPr bwMode="auto">
              <a:xfrm>
                <a:off x="0" y="6638922"/>
                <a:ext cx="9144000" cy="219078"/>
              </a:xfrm>
              <a:prstGeom prst="rect">
                <a:avLst/>
              </a:prstGeom>
              <a:noFill/>
              <a:ln w="9525">
                <a:noFill/>
                <a:miter lim="800000"/>
                <a:headEnd/>
                <a:tailEnd/>
              </a:ln>
            </p:spPr>
          </p:pic>
        </p:grpSp>
        <p:sp>
          <p:nvSpPr>
            <p:cNvPr id="18" name="ZoneTexte 17"/>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
        <p:nvSpPr>
          <p:cNvPr id="23" name="Titre 2"/>
          <p:cNvSpPr txBox="1">
            <a:spLocks/>
          </p:cNvSpPr>
          <p:nvPr/>
        </p:nvSpPr>
        <p:spPr>
          <a:xfrm>
            <a:off x="815975" y="836613"/>
            <a:ext cx="7772400" cy="1470025"/>
          </a:xfrm>
          <a:prstGeom prst="rect">
            <a:avLst/>
          </a:prstGeom>
        </p:spPr>
        <p:txBody>
          <a:bodyPr anchor="ctr">
            <a:normAutofit fontScale="92500" lnSpcReduction="10000"/>
          </a:bodyPr>
          <a:lstStyle/>
          <a:p>
            <a:pPr fontAlgn="auto">
              <a:spcAft>
                <a:spcPts val="0"/>
              </a:spcAft>
              <a:defRPr/>
            </a:pPr>
            <a:r>
              <a:rPr lang="fr-FR" sz="3000" dirty="0">
                <a:solidFill>
                  <a:schemeClr val="tx2"/>
                </a:solidFill>
                <a:latin typeface="+mn-lt"/>
              </a:rPr>
              <a:t>Exemple de génération de pseudo-chaos avec un circuit électronique : </a:t>
            </a:r>
            <a:r>
              <a:rPr lang="fr-FR" sz="4000" dirty="0">
                <a:solidFill>
                  <a:schemeClr val="tx2"/>
                </a:solidFill>
                <a:latin typeface="+mn-lt"/>
                <a:ea typeface="+mj-ea"/>
                <a:cs typeface="+mj-cs"/>
              </a:rPr>
              <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5"/>
          <p:cNvPicPr>
            <a:picLocks noChangeAspect="1" noChangeArrowheads="1"/>
          </p:cNvPicPr>
          <p:nvPr/>
        </p:nvPicPr>
        <p:blipFill>
          <a:blip r:embed="rId2"/>
          <a:srcRect/>
          <a:stretch>
            <a:fillRect/>
          </a:stretch>
        </p:blipFill>
        <p:spPr bwMode="auto">
          <a:xfrm>
            <a:off x="1973263" y="1749425"/>
            <a:ext cx="5081587" cy="2154238"/>
          </a:xfrm>
          <a:prstGeom prst="rect">
            <a:avLst/>
          </a:prstGeom>
          <a:noFill/>
          <a:ln w="9525">
            <a:noFill/>
            <a:miter lim="800000"/>
            <a:headEnd/>
            <a:tailEnd/>
          </a:ln>
        </p:spPr>
      </p:pic>
      <p:sp>
        <p:nvSpPr>
          <p:cNvPr id="58370"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pic>
        <p:nvPicPr>
          <p:cNvPr id="58371" name="Picture 4"/>
          <p:cNvPicPr>
            <a:picLocks noChangeAspect="1" noChangeArrowheads="1"/>
          </p:cNvPicPr>
          <p:nvPr/>
        </p:nvPicPr>
        <p:blipFill>
          <a:blip r:embed="rId3"/>
          <a:srcRect/>
          <a:stretch>
            <a:fillRect/>
          </a:stretch>
        </p:blipFill>
        <p:spPr bwMode="auto">
          <a:xfrm>
            <a:off x="2344738" y="3721100"/>
            <a:ext cx="4308475" cy="2921000"/>
          </a:xfrm>
          <a:prstGeom prst="rect">
            <a:avLst/>
          </a:prstGeom>
          <a:noFill/>
          <a:ln w="9525">
            <a:noFill/>
            <a:miter lim="800000"/>
            <a:headEnd/>
            <a:tailEnd/>
          </a:ln>
        </p:spPr>
      </p:pic>
      <p:sp>
        <p:nvSpPr>
          <p:cNvPr id="58372" name="ZoneTexte 6"/>
          <p:cNvSpPr txBox="1">
            <a:spLocks noChangeArrowheads="1"/>
          </p:cNvSpPr>
          <p:nvPr/>
        </p:nvSpPr>
        <p:spPr bwMode="auto">
          <a:xfrm>
            <a:off x="957263" y="982663"/>
            <a:ext cx="7192962" cy="1108075"/>
          </a:xfrm>
          <a:prstGeom prst="rect">
            <a:avLst/>
          </a:prstGeom>
          <a:noFill/>
          <a:ln w="9525">
            <a:noFill/>
            <a:miter lim="800000"/>
            <a:headEnd/>
            <a:tailEnd/>
          </a:ln>
        </p:spPr>
        <p:txBody>
          <a:bodyPr>
            <a:spAutoFit/>
          </a:bodyPr>
          <a:lstStyle/>
          <a:p>
            <a:pPr algn="just"/>
            <a:r>
              <a:rPr lang="fr-FR" sz="2400">
                <a:solidFill>
                  <a:schemeClr val="tx2"/>
                </a:solidFill>
                <a:latin typeface="Calibri" pitchFamily="34" charset="0"/>
              </a:rPr>
              <a:t>Exemple de génération de séquences à 100 Mega Symboles/s sur 256 niveaux</a:t>
            </a:r>
          </a:p>
          <a:p>
            <a:r>
              <a:rPr lang="fr-FR">
                <a:latin typeface="Calibri" pitchFamily="34" charset="0"/>
              </a:rPr>
              <a:t> </a:t>
            </a:r>
          </a:p>
        </p:txBody>
      </p:sp>
      <p:sp>
        <p:nvSpPr>
          <p:cNvPr id="31749" name="Espace réservé du numéro de diapositive 9"/>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467383-A85C-40BA-8AC2-961713F8B8F2}" type="slidenum">
              <a:rPr lang="fr-FR">
                <a:solidFill>
                  <a:schemeClr val="tx1"/>
                </a:solidFill>
              </a:rPr>
              <a:pPr fontAlgn="base">
                <a:spcBef>
                  <a:spcPct val="0"/>
                </a:spcBef>
                <a:spcAft>
                  <a:spcPct val="0"/>
                </a:spcAft>
                <a:defRPr/>
              </a:pPr>
              <a:t>32</a:t>
            </a:fld>
            <a:endParaRPr lang="fr-FR">
              <a:solidFill>
                <a:schemeClr val="tx1"/>
              </a:solidFill>
            </a:endParaRPr>
          </a:p>
        </p:txBody>
      </p:sp>
      <p:grpSp>
        <p:nvGrpSpPr>
          <p:cNvPr id="58374" name="Groupe 11"/>
          <p:cNvGrpSpPr>
            <a:grpSpLocks/>
          </p:cNvGrpSpPr>
          <p:nvPr/>
        </p:nvGrpSpPr>
        <p:grpSpPr bwMode="auto">
          <a:xfrm>
            <a:off x="0" y="0"/>
            <a:ext cx="9144000" cy="6858000"/>
            <a:chOff x="0" y="0"/>
            <a:chExt cx="9144000" cy="6858000"/>
          </a:xfrm>
        </p:grpSpPr>
        <p:grpSp>
          <p:nvGrpSpPr>
            <p:cNvPr id="58375"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58380"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p:nvPr>
        </p:nvSpPr>
        <p:spPr>
          <a:xfrm>
            <a:off x="458788" y="954088"/>
            <a:ext cx="8229600" cy="638175"/>
          </a:xfrm>
        </p:spPr>
        <p:txBody>
          <a:bodyPr/>
          <a:lstStyle/>
          <a:p>
            <a:r>
              <a:rPr lang="fr-FR" sz="3200" smtClean="0">
                <a:solidFill>
                  <a:srgbClr val="FF9933"/>
                </a:solidFill>
              </a:rPr>
              <a:t>Les systèmes chaotiques</a:t>
            </a:r>
          </a:p>
        </p:txBody>
      </p:sp>
      <p:sp>
        <p:nvSpPr>
          <p:cNvPr id="159747" name="Rectangle 3"/>
          <p:cNvSpPr>
            <a:spLocks noChangeArrowheads="1"/>
          </p:cNvSpPr>
          <p:nvPr/>
        </p:nvSpPr>
        <p:spPr bwMode="auto">
          <a:xfrm>
            <a:off x="261938" y="1492250"/>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59748" name="Rectangle 4"/>
          <p:cNvSpPr>
            <a:spLocks noChangeArrowheads="1"/>
          </p:cNvSpPr>
          <p:nvPr/>
        </p:nvSpPr>
        <p:spPr bwMode="auto">
          <a:xfrm>
            <a:off x="250825" y="1651000"/>
            <a:ext cx="8840788" cy="4838700"/>
          </a:xfrm>
          <a:prstGeom prst="rect">
            <a:avLst/>
          </a:prstGeom>
          <a:noFill/>
          <a:ln w="25400">
            <a:noFill/>
            <a:miter lim="800000"/>
            <a:headEnd/>
            <a:tailEnd/>
          </a:ln>
          <a:effectLst/>
        </p:spPr>
        <p:txBody>
          <a:bodyPr wrap="none">
            <a:spAutoFit/>
          </a:bodyPr>
          <a:lstStyle/>
          <a:p>
            <a:pPr eaLnBrk="0" hangingPunct="0"/>
            <a:r>
              <a:rPr lang="fr-FR" sz="2400">
                <a:latin typeface="Times New Roman" pitchFamily="18" charset="0"/>
              </a:rPr>
              <a:t>Le terme " chaos " vient des faits suivants:</a:t>
            </a:r>
          </a:p>
          <a:p>
            <a:pPr eaLnBrk="0" hangingPunct="0"/>
            <a:r>
              <a:rPr lang="fr-FR" sz="2400">
                <a:latin typeface="Times New Roman" pitchFamily="18" charset="0"/>
              </a:rPr>
              <a:t>- il ne se répète jamais (et semble erratique),</a:t>
            </a:r>
          </a:p>
          <a:p>
            <a:pPr eaLnBrk="0" hangingPunct="0">
              <a:buFontTx/>
              <a:buChar char="-"/>
            </a:pPr>
            <a:r>
              <a:rPr lang="fr-FR" sz="2400">
                <a:latin typeface="Times New Roman" pitchFamily="18" charset="0"/>
              </a:rPr>
              <a:t>il a une dépendance sensible par rapport aux conditions initiales </a:t>
            </a:r>
          </a:p>
          <a:p>
            <a:pPr eaLnBrk="0" hangingPunct="0"/>
            <a:r>
              <a:rPr lang="fr-FR" sz="2400">
                <a:latin typeface="Times New Roman" pitchFamily="18" charset="0"/>
              </a:rPr>
              <a:t>(effet papillon)</a:t>
            </a:r>
          </a:p>
          <a:p>
            <a:pPr eaLnBrk="0" hangingPunct="0">
              <a:buFontTx/>
              <a:buChar char="-"/>
            </a:pPr>
            <a:r>
              <a:rPr lang="fr-FR" sz="2400">
                <a:latin typeface="Times New Roman" pitchFamily="18" charset="0"/>
              </a:rPr>
              <a:t>mais il n’en est pas moins ordonné et caractérisé par un déterminisme </a:t>
            </a:r>
          </a:p>
          <a:p>
            <a:pPr eaLnBrk="0" hangingPunct="0"/>
            <a:r>
              <a:rPr lang="fr-FR" sz="2400">
                <a:latin typeface="Times New Roman" pitchFamily="18" charset="0"/>
              </a:rPr>
              <a:t>imprévisible. </a:t>
            </a:r>
          </a:p>
          <a:p>
            <a:pPr eaLnBrk="0" hangingPunct="0"/>
            <a:endParaRPr lang="fr-FR" sz="2400">
              <a:latin typeface="Times New Roman" pitchFamily="18" charset="0"/>
            </a:endParaRPr>
          </a:p>
          <a:p>
            <a:pPr eaLnBrk="0" hangingPunct="0"/>
            <a:r>
              <a:rPr lang="fr-FR" sz="2400">
                <a:latin typeface="Times New Roman" pitchFamily="18" charset="0"/>
              </a:rPr>
              <a:t>Le déterminisme imprévisible signifie que même un modèle parfait de</a:t>
            </a:r>
          </a:p>
          <a:p>
            <a:pPr eaLnBrk="0" hangingPunct="0"/>
            <a:r>
              <a:rPr lang="fr-FR" sz="2400">
                <a:latin typeface="Times New Roman" pitchFamily="18" charset="0"/>
              </a:rPr>
              <a:t> système chaotique (équations de mouvement identiques et mêmes</a:t>
            </a:r>
          </a:p>
          <a:p>
            <a:pPr eaLnBrk="0" hangingPunct="0"/>
            <a:r>
              <a:rPr lang="fr-FR" sz="2400">
                <a:latin typeface="Times New Roman" pitchFamily="18" charset="0"/>
              </a:rPr>
              <a:t> conditions initiales) débouche sur des résultats imprévisibles.</a:t>
            </a:r>
          </a:p>
          <a:p>
            <a:pPr eaLnBrk="0" hangingPunct="0"/>
            <a:endParaRPr lang="fr-FR" sz="2400">
              <a:latin typeface="Times New Roman" pitchFamily="18" charset="0"/>
            </a:endParaRPr>
          </a:p>
          <a:p>
            <a:pPr eaLnBrk="0" hangingPunct="0"/>
            <a:r>
              <a:rPr lang="fr-FR" sz="2400">
                <a:latin typeface="Times New Roman" pitchFamily="18" charset="0"/>
              </a:rPr>
              <a:t>Les systèmes en état de chaos sont donc légitimes, ordonnés,</a:t>
            </a:r>
          </a:p>
          <a:p>
            <a:pPr eaLnBrk="0" hangingPunct="0"/>
            <a:r>
              <a:rPr lang="fr-FR" sz="2400">
                <a:latin typeface="Times New Roman" pitchFamily="18" charset="0"/>
              </a:rPr>
              <a:t> déterministes et imprévisibles.</a:t>
            </a:r>
          </a:p>
        </p:txBody>
      </p:sp>
      <p:grpSp>
        <p:nvGrpSpPr>
          <p:cNvPr id="159749" name="Groupe 11"/>
          <p:cNvGrpSpPr>
            <a:grpSpLocks/>
          </p:cNvGrpSpPr>
          <p:nvPr/>
        </p:nvGrpSpPr>
        <p:grpSpPr bwMode="auto">
          <a:xfrm>
            <a:off x="0" y="0"/>
            <a:ext cx="9144000" cy="6858000"/>
            <a:chOff x="0" y="0"/>
            <a:chExt cx="9144000" cy="6858000"/>
          </a:xfrm>
        </p:grpSpPr>
        <p:grpSp>
          <p:nvGrpSpPr>
            <p:cNvPr id="159750"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59754"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p:cNvSpPr>
          <p:nvPr>
            <p:ph type="title"/>
          </p:nvPr>
        </p:nvSpPr>
        <p:spPr>
          <a:xfrm>
            <a:off x="458788" y="962025"/>
            <a:ext cx="8229600" cy="666750"/>
          </a:xfrm>
        </p:spPr>
        <p:txBody>
          <a:bodyPr/>
          <a:lstStyle/>
          <a:p>
            <a:r>
              <a:rPr lang="fr-FR" sz="3200" smtClean="0">
                <a:solidFill>
                  <a:srgbClr val="FF9933"/>
                </a:solidFill>
              </a:rPr>
              <a:t>Les systèmes chaotiques: introduction</a:t>
            </a:r>
          </a:p>
        </p:txBody>
      </p:sp>
      <p:sp>
        <p:nvSpPr>
          <p:cNvPr id="160771" name="Rectangle 3"/>
          <p:cNvSpPr>
            <a:spLocks noChangeArrowheads="1"/>
          </p:cNvSpPr>
          <p:nvPr/>
        </p:nvSpPr>
        <p:spPr bwMode="auto">
          <a:xfrm>
            <a:off x="261938" y="1492250"/>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60772" name="Rectangle 4"/>
          <p:cNvSpPr>
            <a:spLocks noChangeArrowheads="1"/>
          </p:cNvSpPr>
          <p:nvPr/>
        </p:nvSpPr>
        <p:spPr bwMode="auto">
          <a:xfrm>
            <a:off x="611188" y="1614488"/>
            <a:ext cx="8794750" cy="4838700"/>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L’effet papillon= sensibilité aux conditions initiales:</a:t>
            </a:r>
            <a:r>
              <a:rPr lang="fr-FR" sz="2400" b="1">
                <a:latin typeface="Times New Roman" pitchFamily="18" charset="0"/>
              </a:rPr>
              <a:t> </a:t>
            </a:r>
          </a:p>
          <a:p>
            <a:pPr eaLnBrk="0" hangingPunct="0"/>
            <a:endParaRPr lang="fr-FR" sz="2400" b="1">
              <a:latin typeface="Times New Roman" pitchFamily="18" charset="0"/>
            </a:endParaRPr>
          </a:p>
          <a:p>
            <a:pPr eaLnBrk="0" hangingPunct="0"/>
            <a:r>
              <a:rPr lang="fr-FR" sz="2400">
                <a:latin typeface="Times New Roman" pitchFamily="18" charset="0"/>
              </a:rPr>
              <a:t>Le météorologue Edward Lorenz indique que pour un système chaotique:</a:t>
            </a:r>
          </a:p>
          <a:p>
            <a:pPr eaLnBrk="0" hangingPunct="0"/>
            <a:endParaRPr lang="fr-FR" sz="2400">
              <a:latin typeface="Times New Roman" pitchFamily="18" charset="0"/>
            </a:endParaRPr>
          </a:p>
          <a:p>
            <a:pPr eaLnBrk="0" hangingPunct="0"/>
            <a:r>
              <a:rPr lang="fr-FR" sz="2400">
                <a:latin typeface="Times New Roman" pitchFamily="18" charset="0"/>
              </a:rPr>
              <a:t>On peut considérer que le simple battement d'aile d'un papillon en </a:t>
            </a:r>
          </a:p>
          <a:p>
            <a:pPr eaLnBrk="0" hangingPunct="0"/>
            <a:r>
              <a:rPr lang="fr-FR" sz="2400">
                <a:latin typeface="Times New Roman" pitchFamily="18" charset="0"/>
              </a:rPr>
              <a:t>Australie peut entraîner une tempête sur côte américaine. Ceci signifie qu'une perturbation en apparence mineure à l'échelle de l'atmosphère peut avoir de grandes répercutions. </a:t>
            </a:r>
          </a:p>
          <a:p>
            <a:pPr eaLnBrk="0" hangingPunct="0"/>
            <a:endParaRPr lang="fr-FR" sz="2400">
              <a:latin typeface="Times New Roman" pitchFamily="18" charset="0"/>
            </a:endParaRPr>
          </a:p>
          <a:p>
            <a:pPr eaLnBrk="0" hangingPunct="0"/>
            <a:r>
              <a:rPr lang="fr-FR" sz="2400">
                <a:latin typeface="Times New Roman" pitchFamily="18" charset="0"/>
              </a:rPr>
              <a:t>Il faut comprendre que deux systèmes chaotiques de modèle identique avec des conditions initiales pourtant très proche peuvent se comporter de manière complètements différentes.</a:t>
            </a:r>
          </a:p>
        </p:txBody>
      </p:sp>
      <p:grpSp>
        <p:nvGrpSpPr>
          <p:cNvPr id="160773" name="Groupe 11"/>
          <p:cNvGrpSpPr>
            <a:grpSpLocks/>
          </p:cNvGrpSpPr>
          <p:nvPr/>
        </p:nvGrpSpPr>
        <p:grpSpPr bwMode="auto">
          <a:xfrm>
            <a:off x="0" y="0"/>
            <a:ext cx="9144000" cy="6858000"/>
            <a:chOff x="0" y="0"/>
            <a:chExt cx="9144000" cy="6858000"/>
          </a:xfrm>
        </p:grpSpPr>
        <p:grpSp>
          <p:nvGrpSpPr>
            <p:cNvPr id="160774"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60778"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p:cNvSpPr>
          <p:nvPr>
            <p:ph type="title"/>
          </p:nvPr>
        </p:nvSpPr>
        <p:spPr>
          <a:xfrm>
            <a:off x="458788" y="962025"/>
            <a:ext cx="8229600" cy="595313"/>
          </a:xfrm>
        </p:spPr>
        <p:txBody>
          <a:bodyPr/>
          <a:lstStyle/>
          <a:p>
            <a:r>
              <a:rPr lang="fr-FR" sz="3200" smtClean="0">
                <a:solidFill>
                  <a:srgbClr val="FF9933"/>
                </a:solidFill>
              </a:rPr>
              <a:t>Les systèmes chaotiques: introduction</a:t>
            </a:r>
          </a:p>
        </p:txBody>
      </p:sp>
      <p:sp>
        <p:nvSpPr>
          <p:cNvPr id="161795" name="Rectangle 3"/>
          <p:cNvSpPr>
            <a:spLocks noChangeArrowheads="1"/>
          </p:cNvSpPr>
          <p:nvPr/>
        </p:nvSpPr>
        <p:spPr bwMode="auto">
          <a:xfrm>
            <a:off x="261938" y="1492250"/>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61796" name="Rectangle 4"/>
          <p:cNvSpPr>
            <a:spLocks noChangeArrowheads="1"/>
          </p:cNvSpPr>
          <p:nvPr/>
        </p:nvSpPr>
        <p:spPr bwMode="auto">
          <a:xfrm>
            <a:off x="684213" y="1557338"/>
            <a:ext cx="8794750" cy="1917700"/>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L’effet papillon= sensibilité aux conditions initiales:</a:t>
            </a:r>
            <a:r>
              <a:rPr lang="fr-FR" sz="2400" b="1">
                <a:latin typeface="Times New Roman" pitchFamily="18" charset="0"/>
              </a:rPr>
              <a:t> </a:t>
            </a:r>
          </a:p>
          <a:p>
            <a:pPr eaLnBrk="0" hangingPunct="0"/>
            <a:endParaRPr lang="fr-FR" sz="2400" b="1">
              <a:latin typeface="Times New Roman" pitchFamily="18" charset="0"/>
            </a:endParaRPr>
          </a:p>
          <a:p>
            <a:pPr eaLnBrk="0" hangingPunct="0"/>
            <a:r>
              <a:rPr lang="fr-FR" sz="2400">
                <a:latin typeface="Times New Roman" pitchFamily="18" charset="0"/>
              </a:rPr>
              <a:t>Exemple le même systèmes chaotiques avec des conditions initiales différentes:</a:t>
            </a:r>
          </a:p>
          <a:p>
            <a:pPr eaLnBrk="0" hangingPunct="0"/>
            <a:endParaRPr lang="fr-FR" sz="2400">
              <a:latin typeface="Times New Roman" pitchFamily="18" charset="0"/>
            </a:endParaRPr>
          </a:p>
        </p:txBody>
      </p:sp>
      <p:pic>
        <p:nvPicPr>
          <p:cNvPr id="161797" name="Picture 5" descr="Chaotique"/>
          <p:cNvPicPr>
            <a:picLocks noChangeAspect="1" noChangeArrowheads="1"/>
          </p:cNvPicPr>
          <p:nvPr/>
        </p:nvPicPr>
        <p:blipFill>
          <a:blip r:embed="rId2"/>
          <a:srcRect/>
          <a:stretch>
            <a:fillRect/>
          </a:stretch>
        </p:blipFill>
        <p:spPr bwMode="auto">
          <a:xfrm>
            <a:off x="2916238" y="2997200"/>
            <a:ext cx="4584700" cy="3443288"/>
          </a:xfrm>
          <a:prstGeom prst="rect">
            <a:avLst/>
          </a:prstGeom>
          <a:noFill/>
        </p:spPr>
      </p:pic>
      <p:sp>
        <p:nvSpPr>
          <p:cNvPr id="161798" name="Line 6"/>
          <p:cNvSpPr>
            <a:spLocks noChangeShapeType="1"/>
          </p:cNvSpPr>
          <p:nvPr/>
        </p:nvSpPr>
        <p:spPr bwMode="auto">
          <a:xfrm>
            <a:off x="2339975" y="4149725"/>
            <a:ext cx="1843088" cy="207963"/>
          </a:xfrm>
          <a:prstGeom prst="line">
            <a:avLst/>
          </a:prstGeom>
          <a:noFill/>
          <a:ln w="57150">
            <a:solidFill>
              <a:srgbClr val="FF3300"/>
            </a:solidFill>
            <a:round/>
            <a:headEnd/>
            <a:tailEnd type="triangle" w="med" len="med"/>
          </a:ln>
          <a:effectLst/>
        </p:spPr>
        <p:txBody>
          <a:bodyPr/>
          <a:lstStyle/>
          <a:p>
            <a:endParaRPr lang="fr-FR"/>
          </a:p>
        </p:txBody>
      </p:sp>
      <p:sp>
        <p:nvSpPr>
          <p:cNvPr id="161799" name="Text Box 7"/>
          <p:cNvSpPr txBox="1">
            <a:spLocks noChangeArrowheads="1"/>
          </p:cNvSpPr>
          <p:nvPr/>
        </p:nvSpPr>
        <p:spPr bwMode="auto">
          <a:xfrm>
            <a:off x="539750" y="3716338"/>
            <a:ext cx="1563688" cy="822325"/>
          </a:xfrm>
          <a:prstGeom prst="rect">
            <a:avLst/>
          </a:prstGeom>
          <a:noFill/>
          <a:ln w="25400">
            <a:noFill/>
            <a:miter lim="800000"/>
            <a:headEnd/>
            <a:tailEnd/>
          </a:ln>
          <a:effectLst/>
        </p:spPr>
        <p:txBody>
          <a:bodyPr wrap="none">
            <a:spAutoFit/>
          </a:bodyPr>
          <a:lstStyle/>
          <a:p>
            <a:pPr algn="ctr" eaLnBrk="0" hangingPunct="0"/>
            <a:r>
              <a:rPr lang="fr-FR" sz="2400">
                <a:solidFill>
                  <a:srgbClr val="FF3300"/>
                </a:solidFill>
                <a:latin typeface="Times New Roman" pitchFamily="18" charset="0"/>
              </a:rPr>
              <a:t>« Aspect » </a:t>
            </a:r>
          </a:p>
          <a:p>
            <a:pPr algn="ctr" eaLnBrk="0" hangingPunct="0"/>
            <a:r>
              <a:rPr lang="fr-FR" sz="2400">
                <a:solidFill>
                  <a:srgbClr val="FF3300"/>
                </a:solidFill>
                <a:latin typeface="Times New Roman" pitchFamily="18" charset="0"/>
              </a:rPr>
              <a:t>aléatoire</a:t>
            </a:r>
          </a:p>
        </p:txBody>
      </p:sp>
      <p:grpSp>
        <p:nvGrpSpPr>
          <p:cNvPr id="161800" name="Groupe 11"/>
          <p:cNvGrpSpPr>
            <a:grpSpLocks/>
          </p:cNvGrpSpPr>
          <p:nvPr/>
        </p:nvGrpSpPr>
        <p:grpSpPr bwMode="auto">
          <a:xfrm>
            <a:off x="0" y="0"/>
            <a:ext cx="9144000" cy="6858000"/>
            <a:chOff x="0" y="0"/>
            <a:chExt cx="9144000" cy="6858000"/>
          </a:xfrm>
        </p:grpSpPr>
        <p:grpSp>
          <p:nvGrpSpPr>
            <p:cNvPr id="161801"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61805"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p:cNvSpPr>
          <p:nvPr>
            <p:ph type="title"/>
          </p:nvPr>
        </p:nvSpPr>
        <p:spPr>
          <a:xfrm>
            <a:off x="669925" y="522288"/>
            <a:ext cx="7772400" cy="1143000"/>
          </a:xfrm>
        </p:spPr>
        <p:txBody>
          <a:bodyPr/>
          <a:lstStyle/>
          <a:p>
            <a:r>
              <a:rPr lang="fr-FR" sz="3200" smtClean="0">
                <a:solidFill>
                  <a:srgbClr val="FF9933"/>
                </a:solidFill>
              </a:rPr>
              <a:t>Les systèmes chaotiques: introduction</a:t>
            </a:r>
          </a:p>
        </p:txBody>
      </p:sp>
      <p:sp>
        <p:nvSpPr>
          <p:cNvPr id="162819" name="Rectangle 3"/>
          <p:cNvSpPr>
            <a:spLocks noChangeArrowheads="1"/>
          </p:cNvSpPr>
          <p:nvPr/>
        </p:nvSpPr>
        <p:spPr bwMode="auto">
          <a:xfrm>
            <a:off x="261938" y="1492250"/>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62820" name="Rectangle 4"/>
          <p:cNvSpPr>
            <a:spLocks noChangeArrowheads="1"/>
          </p:cNvSpPr>
          <p:nvPr/>
        </p:nvSpPr>
        <p:spPr bwMode="auto">
          <a:xfrm>
            <a:off x="673100" y="1477963"/>
            <a:ext cx="8794750" cy="2344737"/>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Exemple simple de système chaotique (naissance du chaos):</a:t>
            </a:r>
            <a:r>
              <a:rPr lang="fr-FR" sz="2400" b="1">
                <a:latin typeface="Times New Roman" pitchFamily="18" charset="0"/>
              </a:rPr>
              <a:t> </a:t>
            </a:r>
          </a:p>
          <a:p>
            <a:pPr eaLnBrk="0" hangingPunct="0"/>
            <a:endParaRPr lang="fr-FR" sz="2400" b="1">
              <a:latin typeface="Times New Roman" pitchFamily="18" charset="0"/>
            </a:endParaRPr>
          </a:p>
          <a:p>
            <a:pPr eaLnBrk="0" hangingPunct="0"/>
            <a:r>
              <a:rPr lang="fr-FR" sz="2400">
                <a:latin typeface="Times New Roman" pitchFamily="18" charset="0"/>
              </a:rPr>
              <a:t>La démographie d’une population peut être approchée par l’équation suivante :</a:t>
            </a:r>
          </a:p>
          <a:p>
            <a:pPr eaLnBrk="0" hangingPunct="0"/>
            <a:endParaRPr lang="fr-FR" sz="1200">
              <a:latin typeface="Times New Roman" pitchFamily="18" charset="0"/>
            </a:endParaRPr>
          </a:p>
          <a:p>
            <a:pPr eaLnBrk="0" hangingPunct="0"/>
            <a:r>
              <a:rPr lang="fr-FR" sz="2000">
                <a:latin typeface="Times New Roman" pitchFamily="18" charset="0"/>
              </a:rPr>
              <a:t>Population nouvelle= Taux de natalité * Population ancienne*(1-population ancienne)</a:t>
            </a:r>
          </a:p>
        </p:txBody>
      </p:sp>
      <p:pic>
        <p:nvPicPr>
          <p:cNvPr id="162821" name="Picture 5" descr="population"/>
          <p:cNvPicPr>
            <a:picLocks noChangeAspect="1" noChangeArrowheads="1"/>
          </p:cNvPicPr>
          <p:nvPr/>
        </p:nvPicPr>
        <p:blipFill>
          <a:blip r:embed="rId2"/>
          <a:srcRect/>
          <a:stretch>
            <a:fillRect/>
          </a:stretch>
        </p:blipFill>
        <p:spPr bwMode="auto">
          <a:xfrm>
            <a:off x="2206625" y="2565400"/>
            <a:ext cx="2941638" cy="503238"/>
          </a:xfrm>
          <a:prstGeom prst="rect">
            <a:avLst/>
          </a:prstGeom>
          <a:noFill/>
        </p:spPr>
      </p:pic>
      <p:pic>
        <p:nvPicPr>
          <p:cNvPr id="162822" name="Picture 6" descr="popul_inf_1"/>
          <p:cNvPicPr>
            <a:picLocks noChangeAspect="1" noChangeArrowheads="1"/>
          </p:cNvPicPr>
          <p:nvPr/>
        </p:nvPicPr>
        <p:blipFill>
          <a:blip r:embed="rId3"/>
          <a:srcRect/>
          <a:stretch>
            <a:fillRect/>
          </a:stretch>
        </p:blipFill>
        <p:spPr bwMode="auto">
          <a:xfrm>
            <a:off x="4427538" y="3644900"/>
            <a:ext cx="3808412" cy="2857500"/>
          </a:xfrm>
          <a:prstGeom prst="rect">
            <a:avLst/>
          </a:prstGeom>
          <a:noFill/>
        </p:spPr>
      </p:pic>
      <p:sp>
        <p:nvSpPr>
          <p:cNvPr id="162823" name="Text Box 7"/>
          <p:cNvSpPr txBox="1">
            <a:spLocks noChangeArrowheads="1"/>
          </p:cNvSpPr>
          <p:nvPr/>
        </p:nvSpPr>
        <p:spPr bwMode="auto">
          <a:xfrm>
            <a:off x="2268538" y="4076700"/>
            <a:ext cx="1143000" cy="457200"/>
          </a:xfrm>
          <a:prstGeom prst="rect">
            <a:avLst/>
          </a:prstGeom>
          <a:noFill/>
          <a:ln w="25400">
            <a:noFill/>
            <a:miter lim="800000"/>
            <a:headEnd/>
            <a:tailEnd/>
          </a:ln>
          <a:effectLst/>
        </p:spPr>
        <p:txBody>
          <a:bodyPr wrap="none">
            <a:spAutoFit/>
          </a:bodyPr>
          <a:lstStyle/>
          <a:p>
            <a:pPr eaLnBrk="0" hangingPunct="0"/>
            <a:r>
              <a:rPr lang="fr-FR" sz="2400">
                <a:latin typeface="Times New Roman" pitchFamily="18" charset="0"/>
              </a:rPr>
              <a:t>Cas f&lt;1</a:t>
            </a:r>
          </a:p>
        </p:txBody>
      </p:sp>
      <p:grpSp>
        <p:nvGrpSpPr>
          <p:cNvPr id="162824" name="Groupe 11"/>
          <p:cNvGrpSpPr>
            <a:grpSpLocks/>
          </p:cNvGrpSpPr>
          <p:nvPr/>
        </p:nvGrpSpPr>
        <p:grpSpPr bwMode="auto">
          <a:xfrm>
            <a:off x="0" y="0"/>
            <a:ext cx="9144000" cy="6858000"/>
            <a:chOff x="0" y="0"/>
            <a:chExt cx="9144000" cy="6858000"/>
          </a:xfrm>
        </p:grpSpPr>
        <p:grpSp>
          <p:nvGrpSpPr>
            <p:cNvPr id="162825"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62829"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p:cNvSpPr>
          <p:nvPr>
            <p:ph type="title"/>
          </p:nvPr>
        </p:nvSpPr>
        <p:spPr>
          <a:xfrm>
            <a:off x="458788" y="996950"/>
            <a:ext cx="8229600" cy="595313"/>
          </a:xfrm>
        </p:spPr>
        <p:txBody>
          <a:bodyPr/>
          <a:lstStyle/>
          <a:p>
            <a:r>
              <a:rPr lang="fr-FR" sz="3200" smtClean="0">
                <a:solidFill>
                  <a:srgbClr val="FF9933"/>
                </a:solidFill>
              </a:rPr>
              <a:t>Les systèmes chaotiques: introduction</a:t>
            </a:r>
          </a:p>
        </p:txBody>
      </p:sp>
      <p:sp>
        <p:nvSpPr>
          <p:cNvPr id="163843" name="Rectangle 3"/>
          <p:cNvSpPr>
            <a:spLocks noChangeArrowheads="1"/>
          </p:cNvSpPr>
          <p:nvPr/>
        </p:nvSpPr>
        <p:spPr bwMode="auto">
          <a:xfrm>
            <a:off x="261938" y="1492250"/>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63844" name="Rectangle 4"/>
          <p:cNvSpPr>
            <a:spLocks noChangeArrowheads="1"/>
          </p:cNvSpPr>
          <p:nvPr/>
        </p:nvSpPr>
        <p:spPr bwMode="auto">
          <a:xfrm>
            <a:off x="684213" y="1484313"/>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Exemple simple de système chaotique:</a:t>
            </a:r>
            <a:r>
              <a:rPr lang="fr-FR" sz="2400" b="1">
                <a:latin typeface="Times New Roman" pitchFamily="18" charset="0"/>
              </a:rPr>
              <a:t> </a:t>
            </a:r>
          </a:p>
          <a:p>
            <a:pPr eaLnBrk="0" hangingPunct="0"/>
            <a:endParaRPr lang="fr-FR" sz="2400" b="1">
              <a:latin typeface="Times New Roman" pitchFamily="18" charset="0"/>
            </a:endParaRPr>
          </a:p>
        </p:txBody>
      </p:sp>
      <p:sp>
        <p:nvSpPr>
          <p:cNvPr id="163845" name="Text Box 5"/>
          <p:cNvSpPr txBox="1">
            <a:spLocks noChangeArrowheads="1"/>
          </p:cNvSpPr>
          <p:nvPr/>
        </p:nvSpPr>
        <p:spPr bwMode="auto">
          <a:xfrm>
            <a:off x="1419225" y="5049838"/>
            <a:ext cx="2035175" cy="1187450"/>
          </a:xfrm>
          <a:prstGeom prst="rect">
            <a:avLst/>
          </a:prstGeom>
          <a:noFill/>
          <a:ln w="25400">
            <a:noFill/>
            <a:miter lim="800000"/>
            <a:headEnd/>
            <a:tailEnd/>
          </a:ln>
          <a:effectLst/>
        </p:spPr>
        <p:txBody>
          <a:bodyPr>
            <a:spAutoFit/>
          </a:bodyPr>
          <a:lstStyle/>
          <a:p>
            <a:pPr eaLnBrk="0" hangingPunct="0"/>
            <a:r>
              <a:rPr lang="fr-FR" sz="2400">
                <a:latin typeface="Times New Roman" pitchFamily="18" charset="0"/>
              </a:rPr>
              <a:t>Cas 1&lt;f&lt;3</a:t>
            </a:r>
          </a:p>
          <a:p>
            <a:pPr eaLnBrk="0" hangingPunct="0"/>
            <a:r>
              <a:rPr lang="fr-FR" sz="2400">
                <a:solidFill>
                  <a:srgbClr val="FF3300"/>
                </a:solidFill>
                <a:latin typeface="Times New Roman" pitchFamily="18" charset="0"/>
              </a:rPr>
              <a:t>Stabilisation autour de 0,66</a:t>
            </a:r>
          </a:p>
        </p:txBody>
      </p:sp>
      <p:pic>
        <p:nvPicPr>
          <p:cNvPr id="163846" name="Picture 6" descr="popul_1_3"/>
          <p:cNvPicPr>
            <a:picLocks noChangeAspect="1" noChangeArrowheads="1"/>
          </p:cNvPicPr>
          <p:nvPr/>
        </p:nvPicPr>
        <p:blipFill>
          <a:blip r:embed="rId2"/>
          <a:srcRect/>
          <a:stretch>
            <a:fillRect/>
          </a:stretch>
        </p:blipFill>
        <p:spPr bwMode="auto">
          <a:xfrm>
            <a:off x="179388" y="1916113"/>
            <a:ext cx="4332287" cy="3249612"/>
          </a:xfrm>
          <a:prstGeom prst="rect">
            <a:avLst/>
          </a:prstGeom>
          <a:noFill/>
        </p:spPr>
      </p:pic>
      <p:pic>
        <p:nvPicPr>
          <p:cNvPr id="163847" name="Picture 7" descr="popul_sup_3"/>
          <p:cNvPicPr>
            <a:picLocks noChangeAspect="1" noChangeArrowheads="1"/>
          </p:cNvPicPr>
          <p:nvPr/>
        </p:nvPicPr>
        <p:blipFill>
          <a:blip r:embed="rId3"/>
          <a:srcRect/>
          <a:stretch>
            <a:fillRect/>
          </a:stretch>
        </p:blipFill>
        <p:spPr bwMode="auto">
          <a:xfrm>
            <a:off x="4532313" y="1844675"/>
            <a:ext cx="4360862" cy="3270250"/>
          </a:xfrm>
          <a:prstGeom prst="rect">
            <a:avLst/>
          </a:prstGeom>
          <a:noFill/>
        </p:spPr>
      </p:pic>
      <p:sp>
        <p:nvSpPr>
          <p:cNvPr id="163848" name="Text Box 8"/>
          <p:cNvSpPr txBox="1">
            <a:spLocks noChangeArrowheads="1"/>
          </p:cNvSpPr>
          <p:nvPr/>
        </p:nvSpPr>
        <p:spPr bwMode="auto">
          <a:xfrm>
            <a:off x="5408613" y="4972050"/>
            <a:ext cx="3419475" cy="1552575"/>
          </a:xfrm>
          <a:prstGeom prst="rect">
            <a:avLst/>
          </a:prstGeom>
          <a:noFill/>
          <a:ln w="25400">
            <a:noFill/>
            <a:miter lim="800000"/>
            <a:headEnd/>
            <a:tailEnd/>
          </a:ln>
          <a:effectLst/>
        </p:spPr>
        <p:txBody>
          <a:bodyPr>
            <a:spAutoFit/>
          </a:bodyPr>
          <a:lstStyle/>
          <a:p>
            <a:pPr eaLnBrk="0" hangingPunct="0"/>
            <a:r>
              <a:rPr lang="fr-FR" sz="2400">
                <a:latin typeface="Times New Roman" pitchFamily="18" charset="0"/>
              </a:rPr>
              <a:t>Cas f&gt;3</a:t>
            </a:r>
          </a:p>
          <a:p>
            <a:pPr eaLnBrk="0" hangingPunct="0"/>
            <a:r>
              <a:rPr lang="fr-FR" sz="2400">
                <a:solidFill>
                  <a:srgbClr val="FF3300"/>
                </a:solidFill>
                <a:latin typeface="Times New Roman" pitchFamily="18" charset="0"/>
              </a:rPr>
              <a:t>Doublement de période: instable et oscillation entre deux valeurs</a:t>
            </a:r>
          </a:p>
        </p:txBody>
      </p:sp>
      <p:grpSp>
        <p:nvGrpSpPr>
          <p:cNvPr id="163849" name="Groupe 11"/>
          <p:cNvGrpSpPr>
            <a:grpSpLocks/>
          </p:cNvGrpSpPr>
          <p:nvPr/>
        </p:nvGrpSpPr>
        <p:grpSpPr bwMode="auto">
          <a:xfrm>
            <a:off x="0" y="0"/>
            <a:ext cx="9144000" cy="6858000"/>
            <a:chOff x="0" y="0"/>
            <a:chExt cx="9144000" cy="6858000"/>
          </a:xfrm>
        </p:grpSpPr>
        <p:grpSp>
          <p:nvGrpSpPr>
            <p:cNvPr id="163850"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63854"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p:cNvSpPr>
          <p:nvPr>
            <p:ph type="title"/>
          </p:nvPr>
        </p:nvSpPr>
        <p:spPr>
          <a:xfrm>
            <a:off x="458788" y="890588"/>
            <a:ext cx="8229600" cy="666750"/>
          </a:xfrm>
        </p:spPr>
        <p:txBody>
          <a:bodyPr/>
          <a:lstStyle/>
          <a:p>
            <a:r>
              <a:rPr lang="fr-FR" sz="3200" smtClean="0">
                <a:solidFill>
                  <a:srgbClr val="FF9933"/>
                </a:solidFill>
              </a:rPr>
              <a:t>Les systèmes chaotiques: introduction</a:t>
            </a:r>
          </a:p>
        </p:txBody>
      </p:sp>
      <p:sp>
        <p:nvSpPr>
          <p:cNvPr id="164867" name="Rectangle 3"/>
          <p:cNvSpPr>
            <a:spLocks noChangeArrowheads="1"/>
          </p:cNvSpPr>
          <p:nvPr/>
        </p:nvSpPr>
        <p:spPr bwMode="auto">
          <a:xfrm>
            <a:off x="261938" y="1492250"/>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64868" name="Rectangle 4"/>
          <p:cNvSpPr>
            <a:spLocks noChangeArrowheads="1"/>
          </p:cNvSpPr>
          <p:nvPr/>
        </p:nvSpPr>
        <p:spPr bwMode="auto">
          <a:xfrm>
            <a:off x="611188" y="1484313"/>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Exemple simple de système chaotique:</a:t>
            </a:r>
            <a:r>
              <a:rPr lang="fr-FR" sz="2400" b="1">
                <a:latin typeface="Times New Roman" pitchFamily="18" charset="0"/>
              </a:rPr>
              <a:t> </a:t>
            </a:r>
          </a:p>
          <a:p>
            <a:pPr eaLnBrk="0" hangingPunct="0"/>
            <a:endParaRPr lang="fr-FR" sz="2400" b="1">
              <a:latin typeface="Times New Roman" pitchFamily="18" charset="0"/>
            </a:endParaRPr>
          </a:p>
        </p:txBody>
      </p:sp>
      <p:sp>
        <p:nvSpPr>
          <p:cNvPr id="164869" name="Text Box 5"/>
          <p:cNvSpPr txBox="1">
            <a:spLocks noChangeArrowheads="1"/>
          </p:cNvSpPr>
          <p:nvPr/>
        </p:nvSpPr>
        <p:spPr bwMode="auto">
          <a:xfrm>
            <a:off x="5867400" y="2174875"/>
            <a:ext cx="2035175" cy="822325"/>
          </a:xfrm>
          <a:prstGeom prst="rect">
            <a:avLst/>
          </a:prstGeom>
          <a:noFill/>
          <a:ln w="25400">
            <a:noFill/>
            <a:miter lim="800000"/>
            <a:headEnd/>
            <a:tailEnd/>
          </a:ln>
          <a:effectLst/>
        </p:spPr>
        <p:txBody>
          <a:bodyPr>
            <a:spAutoFit/>
          </a:bodyPr>
          <a:lstStyle/>
          <a:p>
            <a:pPr eaLnBrk="0" hangingPunct="0"/>
            <a:r>
              <a:rPr lang="fr-FR" sz="2400">
                <a:latin typeface="Times New Roman" pitchFamily="18" charset="0"/>
              </a:rPr>
              <a:t>Cas f&gt; 3,4495</a:t>
            </a:r>
          </a:p>
          <a:p>
            <a:pPr eaLnBrk="0" hangingPunct="0"/>
            <a:endParaRPr lang="fr-FR" sz="2400">
              <a:solidFill>
                <a:srgbClr val="FF3300"/>
              </a:solidFill>
              <a:latin typeface="Times New Roman" pitchFamily="18" charset="0"/>
            </a:endParaRPr>
          </a:p>
        </p:txBody>
      </p:sp>
      <p:pic>
        <p:nvPicPr>
          <p:cNvPr id="164870" name="Picture 6" descr="popul_sup_356"/>
          <p:cNvPicPr>
            <a:picLocks noChangeAspect="1" noChangeArrowheads="1"/>
          </p:cNvPicPr>
          <p:nvPr/>
        </p:nvPicPr>
        <p:blipFill>
          <a:blip r:embed="rId2"/>
          <a:srcRect t="3316" b="5229"/>
          <a:stretch>
            <a:fillRect/>
          </a:stretch>
        </p:blipFill>
        <p:spPr bwMode="auto">
          <a:xfrm>
            <a:off x="365125" y="1916113"/>
            <a:ext cx="4206875" cy="2886075"/>
          </a:xfrm>
          <a:prstGeom prst="rect">
            <a:avLst/>
          </a:prstGeom>
          <a:noFill/>
        </p:spPr>
      </p:pic>
      <p:sp>
        <p:nvSpPr>
          <p:cNvPr id="164871" name="Rectangle 7"/>
          <p:cNvSpPr>
            <a:spLocks noChangeArrowheads="1"/>
          </p:cNvSpPr>
          <p:nvPr/>
        </p:nvSpPr>
        <p:spPr bwMode="auto">
          <a:xfrm>
            <a:off x="123825" y="4748213"/>
            <a:ext cx="9020175" cy="1920875"/>
          </a:xfrm>
          <a:prstGeom prst="rect">
            <a:avLst/>
          </a:prstGeom>
          <a:noFill/>
          <a:ln w="25400">
            <a:noFill/>
            <a:miter lim="800000"/>
            <a:headEnd/>
            <a:tailEnd/>
          </a:ln>
          <a:effectLst/>
        </p:spPr>
        <p:txBody>
          <a:bodyPr>
            <a:spAutoFit/>
          </a:bodyPr>
          <a:lstStyle/>
          <a:p>
            <a:pPr eaLnBrk="0" hangingPunct="0"/>
            <a:r>
              <a:rPr lang="fr-FR" sz="2000">
                <a:latin typeface="Times New Roman" pitchFamily="18" charset="0"/>
              </a:rPr>
              <a:t>Lorsque le taux de natalité dépasse 3,4495 une seconde bifurcation (embranchement) apparaît; l'oscillation double devient quadruple (la population prend successivement quatre valeurs différentes, chacune revenant une fois tous les quatre ans). Les dédoublements se poursuivent et surviennent de plus en plus fréquemment (8 à 3,56 puis 16 à 3,596, …) et les cycles s'allongent de plus en plus à mesure que le taux de croissance augmente.</a:t>
            </a:r>
          </a:p>
        </p:txBody>
      </p:sp>
      <p:grpSp>
        <p:nvGrpSpPr>
          <p:cNvPr id="164872" name="Groupe 11"/>
          <p:cNvGrpSpPr>
            <a:grpSpLocks/>
          </p:cNvGrpSpPr>
          <p:nvPr/>
        </p:nvGrpSpPr>
        <p:grpSpPr bwMode="auto">
          <a:xfrm>
            <a:off x="0" y="0"/>
            <a:ext cx="9144000" cy="6858000"/>
            <a:chOff x="0" y="0"/>
            <a:chExt cx="9144000" cy="6858000"/>
          </a:xfrm>
        </p:grpSpPr>
        <p:grpSp>
          <p:nvGrpSpPr>
            <p:cNvPr id="164873"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64877"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p:cNvSpPr>
          <p:nvPr>
            <p:ph type="title"/>
          </p:nvPr>
        </p:nvSpPr>
        <p:spPr>
          <a:xfrm>
            <a:off x="669925" y="522288"/>
            <a:ext cx="7772400" cy="1143000"/>
          </a:xfrm>
        </p:spPr>
        <p:txBody>
          <a:bodyPr/>
          <a:lstStyle/>
          <a:p>
            <a:r>
              <a:rPr lang="fr-FR" sz="3200" b="1" smtClean="0">
                <a:solidFill>
                  <a:srgbClr val="FF9933"/>
                </a:solidFill>
              </a:rPr>
              <a:t>Les systèmes chaotiques: introduction</a:t>
            </a:r>
            <a:endParaRPr lang="fr-FR" sz="3200" smtClean="0">
              <a:solidFill>
                <a:srgbClr val="FF9933"/>
              </a:solidFill>
            </a:endParaRPr>
          </a:p>
        </p:txBody>
      </p:sp>
      <p:sp>
        <p:nvSpPr>
          <p:cNvPr id="165891" name="Rectangle 3"/>
          <p:cNvSpPr>
            <a:spLocks noChangeArrowheads="1"/>
          </p:cNvSpPr>
          <p:nvPr/>
        </p:nvSpPr>
        <p:spPr bwMode="auto">
          <a:xfrm>
            <a:off x="261938" y="1492250"/>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65892" name="Rectangle 4"/>
          <p:cNvSpPr>
            <a:spLocks noChangeArrowheads="1"/>
          </p:cNvSpPr>
          <p:nvPr/>
        </p:nvSpPr>
        <p:spPr bwMode="auto">
          <a:xfrm>
            <a:off x="673100" y="1412875"/>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Exemple simple de système chaotique:</a:t>
            </a:r>
            <a:r>
              <a:rPr lang="fr-FR" sz="2400" b="1">
                <a:latin typeface="Times New Roman" pitchFamily="18" charset="0"/>
              </a:rPr>
              <a:t> </a:t>
            </a:r>
          </a:p>
          <a:p>
            <a:pPr eaLnBrk="0" hangingPunct="0"/>
            <a:endParaRPr lang="fr-FR" sz="2400" b="1">
              <a:latin typeface="Times New Roman" pitchFamily="18" charset="0"/>
            </a:endParaRPr>
          </a:p>
        </p:txBody>
      </p:sp>
      <p:sp>
        <p:nvSpPr>
          <p:cNvPr id="165893" name="Text Box 5"/>
          <p:cNvSpPr txBox="1">
            <a:spLocks noChangeArrowheads="1"/>
          </p:cNvSpPr>
          <p:nvPr/>
        </p:nvSpPr>
        <p:spPr bwMode="auto">
          <a:xfrm>
            <a:off x="5867400" y="2390775"/>
            <a:ext cx="2035175" cy="822325"/>
          </a:xfrm>
          <a:prstGeom prst="rect">
            <a:avLst/>
          </a:prstGeom>
          <a:noFill/>
          <a:ln w="25400">
            <a:noFill/>
            <a:miter lim="800000"/>
            <a:headEnd/>
            <a:tailEnd/>
          </a:ln>
          <a:effectLst/>
        </p:spPr>
        <p:txBody>
          <a:bodyPr>
            <a:spAutoFit/>
          </a:bodyPr>
          <a:lstStyle/>
          <a:p>
            <a:pPr eaLnBrk="0" hangingPunct="0"/>
            <a:r>
              <a:rPr lang="fr-FR" sz="2400">
                <a:latin typeface="Times New Roman" pitchFamily="18" charset="0"/>
              </a:rPr>
              <a:t>Cas f&gt; 3,57</a:t>
            </a:r>
          </a:p>
          <a:p>
            <a:pPr eaLnBrk="0" hangingPunct="0"/>
            <a:endParaRPr lang="fr-FR" sz="2400">
              <a:solidFill>
                <a:srgbClr val="FF3300"/>
              </a:solidFill>
              <a:latin typeface="Times New Roman" pitchFamily="18" charset="0"/>
            </a:endParaRPr>
          </a:p>
        </p:txBody>
      </p:sp>
      <p:sp>
        <p:nvSpPr>
          <p:cNvPr id="165894" name="Rectangle 6"/>
          <p:cNvSpPr>
            <a:spLocks noChangeArrowheads="1"/>
          </p:cNvSpPr>
          <p:nvPr/>
        </p:nvSpPr>
        <p:spPr bwMode="auto">
          <a:xfrm>
            <a:off x="123825" y="5013325"/>
            <a:ext cx="9020175" cy="1311275"/>
          </a:xfrm>
          <a:prstGeom prst="rect">
            <a:avLst/>
          </a:prstGeom>
          <a:noFill/>
          <a:ln w="25400">
            <a:noFill/>
            <a:miter lim="800000"/>
            <a:headEnd/>
            <a:tailEnd/>
          </a:ln>
          <a:effectLst/>
        </p:spPr>
        <p:txBody>
          <a:bodyPr>
            <a:spAutoFit/>
          </a:bodyPr>
          <a:lstStyle/>
          <a:p>
            <a:pPr eaLnBrk="0" hangingPunct="0"/>
            <a:r>
              <a:rPr lang="fr-FR" sz="2000">
                <a:latin typeface="Times New Roman" pitchFamily="18" charset="0"/>
              </a:rPr>
              <a:t>Lorsque le taux atteint 3,57, cette régularité disparaît pour laisser la place au chaos. Pourtant, au sein de ce chaos, l'ordre n'est pas complètement banni : des cycles totalement chaotiques sont invariablement accompagnés d'autres parfaitement réguliers. Ainsi, un modèle déterministe simple peut engendrer de « l'aléatoire ».</a:t>
            </a:r>
          </a:p>
        </p:txBody>
      </p:sp>
      <p:pic>
        <p:nvPicPr>
          <p:cNvPr id="165895" name="Picture 7" descr="popul_chaos"/>
          <p:cNvPicPr>
            <a:picLocks noChangeAspect="1" noChangeArrowheads="1"/>
          </p:cNvPicPr>
          <p:nvPr/>
        </p:nvPicPr>
        <p:blipFill>
          <a:blip r:embed="rId2"/>
          <a:srcRect/>
          <a:stretch>
            <a:fillRect/>
          </a:stretch>
        </p:blipFill>
        <p:spPr bwMode="auto">
          <a:xfrm>
            <a:off x="1476375" y="1844675"/>
            <a:ext cx="4319588" cy="3240088"/>
          </a:xfrm>
          <a:prstGeom prst="rect">
            <a:avLst/>
          </a:prstGeom>
          <a:noFill/>
        </p:spPr>
      </p:pic>
      <p:grpSp>
        <p:nvGrpSpPr>
          <p:cNvPr id="165896" name="Groupe 11"/>
          <p:cNvGrpSpPr>
            <a:grpSpLocks/>
          </p:cNvGrpSpPr>
          <p:nvPr/>
        </p:nvGrpSpPr>
        <p:grpSpPr bwMode="auto">
          <a:xfrm>
            <a:off x="0" y="0"/>
            <a:ext cx="9144000" cy="6858000"/>
            <a:chOff x="0" y="0"/>
            <a:chExt cx="9144000" cy="6858000"/>
          </a:xfrm>
        </p:grpSpPr>
        <p:grpSp>
          <p:nvGrpSpPr>
            <p:cNvPr id="165897"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65901"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647700" y="1665288"/>
            <a:ext cx="8342313" cy="3743325"/>
          </a:xfrm>
          <a:prstGeom prst="rect">
            <a:avLst/>
          </a:prstGeom>
          <a:noFill/>
          <a:ln w="25400">
            <a:noFill/>
            <a:miter lim="800000"/>
            <a:headEnd/>
            <a:tailEnd/>
          </a:ln>
        </p:spPr>
        <p:txBody>
          <a:bodyPr>
            <a:spAutoFit/>
          </a:bodyPr>
          <a:lstStyle/>
          <a:p>
            <a:pPr marL="457200" indent="-457200" eaLnBrk="0" hangingPunct="0"/>
            <a:r>
              <a:rPr lang="fr-FR" sz="2400"/>
              <a:t> 	R</a:t>
            </a:r>
            <a:r>
              <a:rPr lang="fr-FR" sz="2400">
                <a:latin typeface="Times New Roman" pitchFamily="18" charset="0"/>
              </a:rPr>
              <a:t>éalité plus complexe : retenir dans la modélisation du système physique des éléments non linéaires difficilement modélisables par ailleurs et que l’on ne peut approximer. </a:t>
            </a:r>
          </a:p>
          <a:p>
            <a:pPr marL="457200" indent="-457200" eaLnBrk="0" hangingPunct="0"/>
            <a:endParaRPr lang="fr-FR" sz="2400">
              <a:latin typeface="Times New Roman" pitchFamily="18" charset="0"/>
            </a:endParaRPr>
          </a:p>
          <a:p>
            <a:pPr marL="457200" indent="-457200" eaLnBrk="0" hangingPunct="0"/>
            <a:r>
              <a:rPr lang="fr-FR" sz="2400">
                <a:latin typeface="Times New Roman" pitchFamily="18" charset="0"/>
              </a:rPr>
              <a:t>	Différents cas génériques se présentent pour lesquels les modélisations linéaires ne peuvent suffire:</a:t>
            </a:r>
          </a:p>
          <a:p>
            <a:pPr marL="914400" lvl="1" indent="-457200" eaLnBrk="0" hangingPunct="0">
              <a:buFontTx/>
              <a:buChar char="-"/>
            </a:pPr>
            <a:r>
              <a:rPr lang="fr-FR" sz="2400">
                <a:latin typeface="Times New Roman" pitchFamily="18" charset="0"/>
              </a:rPr>
              <a:t>transformation (cosinus,sinus), saturation, hystérésis…</a:t>
            </a:r>
          </a:p>
          <a:p>
            <a:pPr marL="914400" lvl="1" indent="-457200" eaLnBrk="0" hangingPunct="0">
              <a:buFontTx/>
              <a:buChar char="-"/>
            </a:pPr>
            <a:r>
              <a:rPr lang="fr-FR" sz="2400">
                <a:latin typeface="Times New Roman" pitchFamily="18" charset="0"/>
              </a:rPr>
              <a:t>D’importants processus physiques sont décrits par des modèles non linéaires. Caractéristiques courant tensions des éléments électroniques, modèles chimiques…</a:t>
            </a:r>
          </a:p>
        </p:txBody>
      </p:sp>
      <p:sp>
        <p:nvSpPr>
          <p:cNvPr id="6" name="Titre 2"/>
          <p:cNvSpPr txBox="1">
            <a:spLocks/>
          </p:cNvSpPr>
          <p:nvPr/>
        </p:nvSpPr>
        <p:spPr>
          <a:xfrm>
            <a:off x="665163"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Contexte général</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grpSp>
        <p:nvGrpSpPr>
          <p:cNvPr id="19459" name="Groupe 15"/>
          <p:cNvGrpSpPr>
            <a:grpSpLocks/>
          </p:cNvGrpSpPr>
          <p:nvPr/>
        </p:nvGrpSpPr>
        <p:grpSpPr bwMode="auto">
          <a:xfrm>
            <a:off x="0" y="0"/>
            <a:ext cx="9144000" cy="6858000"/>
            <a:chOff x="0" y="0"/>
            <a:chExt cx="9144000" cy="6858000"/>
          </a:xfrm>
        </p:grpSpPr>
        <p:sp>
          <p:nvSpPr>
            <p:cNvPr id="17" name="Rectangle 1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9463"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p:cNvSpPr>
          <p:nvPr>
            <p:ph type="title"/>
          </p:nvPr>
        </p:nvSpPr>
        <p:spPr>
          <a:xfrm>
            <a:off x="615950" y="817563"/>
            <a:ext cx="7772400" cy="666750"/>
          </a:xfrm>
        </p:spPr>
        <p:txBody>
          <a:bodyPr/>
          <a:lstStyle/>
          <a:p>
            <a:r>
              <a:rPr lang="fr-FR" sz="3200" smtClean="0">
                <a:solidFill>
                  <a:srgbClr val="FF9933"/>
                </a:solidFill>
              </a:rPr>
              <a:t>Les systèmes chaotiques: introduction</a:t>
            </a:r>
          </a:p>
        </p:txBody>
      </p:sp>
      <p:sp>
        <p:nvSpPr>
          <p:cNvPr id="166915" name="Rectangle 3"/>
          <p:cNvSpPr>
            <a:spLocks noChangeArrowheads="1"/>
          </p:cNvSpPr>
          <p:nvPr/>
        </p:nvSpPr>
        <p:spPr bwMode="auto">
          <a:xfrm>
            <a:off x="261938" y="1492250"/>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66916" name="Rectangle 4"/>
          <p:cNvSpPr>
            <a:spLocks noChangeArrowheads="1"/>
          </p:cNvSpPr>
          <p:nvPr/>
        </p:nvSpPr>
        <p:spPr bwMode="auto">
          <a:xfrm>
            <a:off x="611188" y="1557338"/>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Caractérisation d’un système chaotique : l’attracteur</a:t>
            </a:r>
            <a:endParaRPr lang="fr-FR" sz="2400" b="1">
              <a:latin typeface="Times New Roman" pitchFamily="18" charset="0"/>
            </a:endParaRPr>
          </a:p>
          <a:p>
            <a:pPr eaLnBrk="0" hangingPunct="0"/>
            <a:endParaRPr lang="fr-FR" sz="2400" b="1">
              <a:latin typeface="Times New Roman" pitchFamily="18" charset="0"/>
            </a:endParaRPr>
          </a:p>
        </p:txBody>
      </p:sp>
      <p:pic>
        <p:nvPicPr>
          <p:cNvPr id="166917" name="Picture 5" descr="Lorenz"/>
          <p:cNvPicPr>
            <a:picLocks noChangeAspect="1" noChangeArrowheads="1"/>
          </p:cNvPicPr>
          <p:nvPr/>
        </p:nvPicPr>
        <p:blipFill>
          <a:blip r:embed="rId2"/>
          <a:srcRect/>
          <a:stretch>
            <a:fillRect/>
          </a:stretch>
        </p:blipFill>
        <p:spPr bwMode="auto">
          <a:xfrm>
            <a:off x="684213" y="2393950"/>
            <a:ext cx="4102100" cy="2690813"/>
          </a:xfrm>
          <a:prstGeom prst="rect">
            <a:avLst/>
          </a:prstGeom>
          <a:noFill/>
        </p:spPr>
      </p:pic>
      <p:sp>
        <p:nvSpPr>
          <p:cNvPr id="166918" name="Text Box 6"/>
          <p:cNvSpPr txBox="1">
            <a:spLocks noChangeArrowheads="1"/>
          </p:cNvSpPr>
          <p:nvPr/>
        </p:nvSpPr>
        <p:spPr bwMode="auto">
          <a:xfrm>
            <a:off x="738188" y="4979988"/>
            <a:ext cx="2474912" cy="457200"/>
          </a:xfrm>
          <a:prstGeom prst="rect">
            <a:avLst/>
          </a:prstGeom>
          <a:noFill/>
          <a:ln w="25400">
            <a:noFill/>
            <a:miter lim="800000"/>
            <a:headEnd/>
            <a:tailEnd/>
          </a:ln>
          <a:effectLst/>
        </p:spPr>
        <p:txBody>
          <a:bodyPr wrap="none">
            <a:spAutoFit/>
          </a:bodyPr>
          <a:lstStyle/>
          <a:p>
            <a:pPr eaLnBrk="0" hangingPunct="0"/>
            <a:r>
              <a:rPr lang="fr-FR" sz="2400">
                <a:latin typeface="Times New Roman" pitchFamily="18" charset="0"/>
              </a:rPr>
              <a:t>Système chaotique</a:t>
            </a:r>
          </a:p>
        </p:txBody>
      </p:sp>
      <p:sp>
        <p:nvSpPr>
          <p:cNvPr id="166919" name="Text Box 7"/>
          <p:cNvSpPr txBox="1">
            <a:spLocks noChangeArrowheads="1"/>
          </p:cNvSpPr>
          <p:nvPr/>
        </p:nvSpPr>
        <p:spPr bwMode="auto">
          <a:xfrm>
            <a:off x="5470525" y="4916488"/>
            <a:ext cx="2338388" cy="457200"/>
          </a:xfrm>
          <a:prstGeom prst="rect">
            <a:avLst/>
          </a:prstGeom>
          <a:noFill/>
          <a:ln w="25400">
            <a:noFill/>
            <a:miter lim="800000"/>
            <a:headEnd/>
            <a:tailEnd/>
          </a:ln>
          <a:effectLst/>
        </p:spPr>
        <p:txBody>
          <a:bodyPr wrap="none">
            <a:spAutoFit/>
          </a:bodyPr>
          <a:lstStyle/>
          <a:p>
            <a:pPr eaLnBrk="0" hangingPunct="0"/>
            <a:r>
              <a:rPr lang="fr-FR" sz="2400">
                <a:latin typeface="Times New Roman" pitchFamily="18" charset="0"/>
              </a:rPr>
              <a:t>Système aléatoire</a:t>
            </a:r>
          </a:p>
        </p:txBody>
      </p:sp>
      <p:sp>
        <p:nvSpPr>
          <p:cNvPr id="166920" name="Text Box 8"/>
          <p:cNvSpPr txBox="1">
            <a:spLocks noChangeArrowheads="1"/>
          </p:cNvSpPr>
          <p:nvPr/>
        </p:nvSpPr>
        <p:spPr bwMode="auto">
          <a:xfrm>
            <a:off x="1882775" y="5708650"/>
            <a:ext cx="5195888" cy="457200"/>
          </a:xfrm>
          <a:prstGeom prst="rect">
            <a:avLst/>
          </a:prstGeom>
          <a:noFill/>
          <a:ln w="25400">
            <a:noFill/>
            <a:miter lim="800000"/>
            <a:headEnd/>
            <a:tailEnd/>
          </a:ln>
          <a:effectLst/>
        </p:spPr>
        <p:txBody>
          <a:bodyPr>
            <a:spAutoFit/>
          </a:bodyPr>
          <a:lstStyle/>
          <a:p>
            <a:pPr eaLnBrk="0" hangingPunct="0">
              <a:spcBef>
                <a:spcPct val="50000"/>
              </a:spcBef>
            </a:pPr>
            <a:r>
              <a:rPr lang="fr-FR" sz="2400">
                <a:latin typeface="Times New Roman" pitchFamily="18" charset="0"/>
              </a:rPr>
              <a:t>Caractérisation dans le Plan de phase</a:t>
            </a:r>
          </a:p>
        </p:txBody>
      </p:sp>
      <p:grpSp>
        <p:nvGrpSpPr>
          <p:cNvPr id="166921" name="Group 9"/>
          <p:cNvGrpSpPr>
            <a:grpSpLocks/>
          </p:cNvGrpSpPr>
          <p:nvPr/>
        </p:nvGrpSpPr>
        <p:grpSpPr bwMode="auto">
          <a:xfrm>
            <a:off x="4718050" y="2178050"/>
            <a:ext cx="4102100" cy="2690813"/>
            <a:chOff x="3020" y="1150"/>
            <a:chExt cx="2584" cy="1695"/>
          </a:xfrm>
        </p:grpSpPr>
        <p:pic>
          <p:nvPicPr>
            <p:cNvPr id="166922" name="Picture 10" descr="Lorenz"/>
            <p:cNvPicPr>
              <a:picLocks noChangeAspect="1" noChangeArrowheads="1"/>
            </p:cNvPicPr>
            <p:nvPr/>
          </p:nvPicPr>
          <p:blipFill>
            <a:blip r:embed="rId2"/>
            <a:srcRect/>
            <a:stretch>
              <a:fillRect/>
            </a:stretch>
          </p:blipFill>
          <p:spPr bwMode="auto">
            <a:xfrm>
              <a:off x="3020" y="1150"/>
              <a:ext cx="2584" cy="1695"/>
            </a:xfrm>
            <a:prstGeom prst="rect">
              <a:avLst/>
            </a:prstGeom>
            <a:noFill/>
          </p:spPr>
        </p:pic>
        <p:sp>
          <p:nvSpPr>
            <p:cNvPr id="166923" name="Rectangle 11"/>
            <p:cNvSpPr>
              <a:spLocks noChangeArrowheads="1"/>
            </p:cNvSpPr>
            <p:nvPr/>
          </p:nvSpPr>
          <p:spPr bwMode="auto">
            <a:xfrm>
              <a:off x="3334" y="1204"/>
              <a:ext cx="2147" cy="1152"/>
            </a:xfrm>
            <a:prstGeom prst="rect">
              <a:avLst/>
            </a:prstGeom>
            <a:solidFill>
              <a:schemeClr val="bg1"/>
            </a:solidFill>
            <a:ln w="25400">
              <a:noFill/>
              <a:miter lim="800000"/>
              <a:headEnd/>
              <a:tailEnd/>
            </a:ln>
            <a:effectLst/>
          </p:spPr>
          <p:txBody>
            <a:bodyPr wrap="none" anchor="ctr"/>
            <a:lstStyle/>
            <a:p>
              <a:endParaRPr lang="fr-FR"/>
            </a:p>
          </p:txBody>
        </p:sp>
      </p:grpSp>
      <p:grpSp>
        <p:nvGrpSpPr>
          <p:cNvPr id="166924" name="Group 12"/>
          <p:cNvGrpSpPr>
            <a:grpSpLocks/>
          </p:cNvGrpSpPr>
          <p:nvPr/>
        </p:nvGrpSpPr>
        <p:grpSpPr bwMode="auto">
          <a:xfrm>
            <a:off x="5216525" y="2271713"/>
            <a:ext cx="3324225" cy="2014537"/>
            <a:chOff x="3338" y="1284"/>
            <a:chExt cx="2094" cy="1269"/>
          </a:xfrm>
        </p:grpSpPr>
        <p:sp>
          <p:nvSpPr>
            <p:cNvPr id="166925" name="AutoShape 13"/>
            <p:cNvSpPr>
              <a:spLocks noChangeArrowheads="1"/>
            </p:cNvSpPr>
            <p:nvPr/>
          </p:nvSpPr>
          <p:spPr bwMode="auto">
            <a:xfrm rot="16200000">
              <a:off x="3247" y="1614"/>
              <a:ext cx="1030" cy="847"/>
            </a:xfrm>
            <a:prstGeom prst="parallelogram">
              <a:avLst>
                <a:gd name="adj" fmla="val 32518"/>
              </a:avLst>
            </a:prstGeom>
            <a:solidFill>
              <a:srgbClr val="6666FF"/>
            </a:solidFill>
            <a:ln w="25400">
              <a:solidFill>
                <a:srgbClr val="000066"/>
              </a:solidFill>
              <a:miter lim="800000"/>
              <a:headEnd/>
              <a:tailEnd/>
            </a:ln>
            <a:effectLst/>
          </p:spPr>
          <p:txBody>
            <a:bodyPr wrap="none" anchor="ctr"/>
            <a:lstStyle/>
            <a:p>
              <a:endParaRPr lang="fr-FR"/>
            </a:p>
          </p:txBody>
        </p:sp>
        <p:sp>
          <p:nvSpPr>
            <p:cNvPr id="166926" name="AutoShape 14"/>
            <p:cNvSpPr>
              <a:spLocks noChangeArrowheads="1"/>
            </p:cNvSpPr>
            <p:nvPr/>
          </p:nvSpPr>
          <p:spPr bwMode="auto">
            <a:xfrm rot="20946423">
              <a:off x="4110" y="1717"/>
              <a:ext cx="1322" cy="710"/>
            </a:xfrm>
            <a:prstGeom prst="parallelogram">
              <a:avLst>
                <a:gd name="adj" fmla="val 17396"/>
              </a:avLst>
            </a:prstGeom>
            <a:solidFill>
              <a:srgbClr val="6666FF"/>
            </a:solidFill>
            <a:ln w="25400">
              <a:solidFill>
                <a:srgbClr val="000066"/>
              </a:solidFill>
              <a:miter lim="800000"/>
              <a:headEnd/>
              <a:tailEnd/>
            </a:ln>
            <a:effectLst/>
          </p:spPr>
          <p:txBody>
            <a:bodyPr wrap="none" anchor="ctr"/>
            <a:lstStyle/>
            <a:p>
              <a:endParaRPr lang="fr-FR"/>
            </a:p>
          </p:txBody>
        </p:sp>
        <p:sp>
          <p:nvSpPr>
            <p:cNvPr id="166927" name="AutoShape 15"/>
            <p:cNvSpPr>
              <a:spLocks noChangeArrowheads="1"/>
            </p:cNvSpPr>
            <p:nvPr/>
          </p:nvSpPr>
          <p:spPr bwMode="auto">
            <a:xfrm rot="1086165">
              <a:off x="3401" y="1284"/>
              <a:ext cx="1862" cy="552"/>
            </a:xfrm>
            <a:prstGeom prst="parallelogram">
              <a:avLst>
                <a:gd name="adj" fmla="val 176030"/>
              </a:avLst>
            </a:prstGeom>
            <a:solidFill>
              <a:srgbClr val="6666FF"/>
            </a:solidFill>
            <a:ln w="25400">
              <a:solidFill>
                <a:srgbClr val="000066"/>
              </a:solidFill>
              <a:miter lim="800000"/>
              <a:headEnd/>
              <a:tailEnd/>
            </a:ln>
            <a:effectLst/>
          </p:spPr>
          <p:txBody>
            <a:bodyPr wrap="none" anchor="ctr"/>
            <a:lstStyle/>
            <a:p>
              <a:endParaRPr lang="fr-FR"/>
            </a:p>
          </p:txBody>
        </p:sp>
      </p:grpSp>
      <p:grpSp>
        <p:nvGrpSpPr>
          <p:cNvPr id="166928" name="Groupe 11"/>
          <p:cNvGrpSpPr>
            <a:grpSpLocks/>
          </p:cNvGrpSpPr>
          <p:nvPr/>
        </p:nvGrpSpPr>
        <p:grpSpPr bwMode="auto">
          <a:xfrm>
            <a:off x="0" y="0"/>
            <a:ext cx="9144000" cy="6858000"/>
            <a:chOff x="0" y="0"/>
            <a:chExt cx="9144000" cy="6858000"/>
          </a:xfrm>
        </p:grpSpPr>
        <p:grpSp>
          <p:nvGrpSpPr>
            <p:cNvPr id="166929"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66933"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2"/>
          <a:srcRect/>
          <a:stretch>
            <a:fillRect/>
          </a:stretch>
        </p:blipFill>
        <p:spPr bwMode="auto">
          <a:xfrm>
            <a:off x="4495800" y="1600200"/>
            <a:ext cx="4260850" cy="3190875"/>
          </a:xfrm>
          <a:prstGeom prst="rect">
            <a:avLst/>
          </a:prstGeom>
          <a:noFill/>
          <a:ln w="9525">
            <a:noFill/>
            <a:miter lim="800000"/>
            <a:headEnd/>
            <a:tailEnd/>
          </a:ln>
          <a:effectLst/>
        </p:spPr>
      </p:pic>
      <p:pic>
        <p:nvPicPr>
          <p:cNvPr id="167939" name="Picture 3"/>
          <p:cNvPicPr>
            <a:picLocks noChangeAspect="1" noChangeArrowheads="1"/>
          </p:cNvPicPr>
          <p:nvPr/>
        </p:nvPicPr>
        <p:blipFill>
          <a:blip r:embed="rId3"/>
          <a:srcRect/>
          <a:stretch>
            <a:fillRect/>
          </a:stretch>
        </p:blipFill>
        <p:spPr bwMode="auto">
          <a:xfrm>
            <a:off x="457200" y="1600200"/>
            <a:ext cx="4260850" cy="3190875"/>
          </a:xfrm>
          <a:prstGeom prst="rect">
            <a:avLst/>
          </a:prstGeom>
          <a:noFill/>
          <a:ln w="9525">
            <a:noFill/>
            <a:miter lim="800000"/>
            <a:headEnd/>
            <a:tailEnd/>
          </a:ln>
          <a:effectLst/>
        </p:spPr>
      </p:pic>
      <p:sp>
        <p:nvSpPr>
          <p:cNvPr id="167940" name="Text Box 4"/>
          <p:cNvSpPr txBox="1">
            <a:spLocks noChangeArrowheads="1"/>
          </p:cNvSpPr>
          <p:nvPr/>
        </p:nvSpPr>
        <p:spPr bwMode="auto">
          <a:xfrm>
            <a:off x="5943600" y="1508125"/>
            <a:ext cx="1500188" cy="336550"/>
          </a:xfrm>
          <a:prstGeom prst="rect">
            <a:avLst/>
          </a:prstGeom>
          <a:noFill/>
          <a:ln w="9525">
            <a:noFill/>
            <a:miter lim="800000"/>
            <a:headEnd/>
            <a:tailEnd/>
          </a:ln>
          <a:effectLst/>
        </p:spPr>
        <p:txBody>
          <a:bodyPr wrap="none">
            <a:spAutoFit/>
          </a:bodyPr>
          <a:lstStyle/>
          <a:p>
            <a:r>
              <a:rPr lang="fr-FR" sz="1600">
                <a:latin typeface="Tahoma" pitchFamily="34" charset="0"/>
              </a:rPr>
              <a:t>Plan de phase </a:t>
            </a:r>
          </a:p>
        </p:txBody>
      </p:sp>
      <p:sp>
        <p:nvSpPr>
          <p:cNvPr id="167941" name="Text Box 5"/>
          <p:cNvSpPr txBox="1">
            <a:spLocks noChangeArrowheads="1"/>
          </p:cNvSpPr>
          <p:nvPr/>
        </p:nvSpPr>
        <p:spPr bwMode="auto">
          <a:xfrm>
            <a:off x="1066800" y="5105400"/>
            <a:ext cx="4522788" cy="825500"/>
          </a:xfrm>
          <a:prstGeom prst="rect">
            <a:avLst/>
          </a:prstGeom>
          <a:noFill/>
          <a:ln w="9525">
            <a:noFill/>
            <a:miter lim="800000"/>
            <a:headEnd/>
            <a:tailEnd/>
          </a:ln>
          <a:effectLst/>
        </p:spPr>
        <p:txBody>
          <a:bodyPr wrap="none">
            <a:spAutoFit/>
          </a:bodyPr>
          <a:lstStyle/>
          <a:p>
            <a:pPr>
              <a:buFontTx/>
              <a:buChar char="•"/>
            </a:pPr>
            <a:r>
              <a:rPr lang="fr-FR" sz="1600">
                <a:latin typeface="Tahoma" pitchFamily="34" charset="0"/>
              </a:rPr>
              <a:t> Imprédictibilité temporelle</a:t>
            </a:r>
          </a:p>
          <a:p>
            <a:pPr>
              <a:buFontTx/>
              <a:buChar char="•"/>
            </a:pPr>
            <a:r>
              <a:rPr lang="fr-FR" sz="1600">
                <a:latin typeface="Tahoma" pitchFamily="34" charset="0"/>
              </a:rPr>
              <a:t> très grande sensibilité aux conditions initiales</a:t>
            </a:r>
          </a:p>
          <a:p>
            <a:pPr>
              <a:buFontTx/>
              <a:buChar char="•"/>
            </a:pPr>
            <a:r>
              <a:rPr lang="fr-FR" sz="1600">
                <a:latin typeface="Tahoma" pitchFamily="34" charset="0"/>
              </a:rPr>
              <a:t> structuré dans l’espace des phases : </a:t>
            </a:r>
            <a:r>
              <a:rPr lang="fr-FR" sz="1600" i="1">
                <a:solidFill>
                  <a:srgbClr val="FF0000"/>
                </a:solidFill>
                <a:latin typeface="Tahoma" pitchFamily="34" charset="0"/>
              </a:rPr>
              <a:t>attracteur</a:t>
            </a:r>
          </a:p>
        </p:txBody>
      </p:sp>
      <p:cxnSp>
        <p:nvCxnSpPr>
          <p:cNvPr id="167942" name="AutoShape 6"/>
          <p:cNvCxnSpPr>
            <a:cxnSpLocks noChangeShapeType="1"/>
          </p:cNvCxnSpPr>
          <p:nvPr/>
        </p:nvCxnSpPr>
        <p:spPr bwMode="auto">
          <a:xfrm rot="16200000">
            <a:off x="5587207" y="4793456"/>
            <a:ext cx="1041400" cy="1036637"/>
          </a:xfrm>
          <a:prstGeom prst="curvedConnector3">
            <a:avLst>
              <a:gd name="adj1" fmla="val 11125"/>
            </a:avLst>
          </a:prstGeom>
          <a:noFill/>
          <a:ln w="9525">
            <a:solidFill>
              <a:schemeClr val="tx1"/>
            </a:solidFill>
            <a:miter lim="800000"/>
            <a:headEnd/>
            <a:tailEnd type="triangle" w="med" len="med"/>
          </a:ln>
          <a:effectLst/>
        </p:spPr>
      </p:cxnSp>
      <p:sp>
        <p:nvSpPr>
          <p:cNvPr id="167943" name="Rectangle 7"/>
          <p:cNvSpPr>
            <a:spLocks noChangeArrowheads="1"/>
          </p:cNvSpPr>
          <p:nvPr/>
        </p:nvSpPr>
        <p:spPr bwMode="auto">
          <a:xfrm>
            <a:off x="615950" y="854075"/>
            <a:ext cx="7772400" cy="666750"/>
          </a:xfrm>
          <a:prstGeom prst="rect">
            <a:avLst/>
          </a:prstGeom>
          <a:noFill/>
          <a:ln w="9525">
            <a:noFill/>
            <a:miter lim="800000"/>
            <a:headEnd/>
            <a:tailEnd/>
          </a:ln>
          <a:effectLst/>
        </p:spPr>
        <p:txBody>
          <a:bodyPr anchor="b"/>
          <a:lstStyle/>
          <a:p>
            <a:pPr algn="ctr" eaLnBrk="0" hangingPunct="0"/>
            <a:r>
              <a:rPr lang="fr-FR" sz="3200">
                <a:solidFill>
                  <a:srgbClr val="FF9933"/>
                </a:solidFill>
                <a:latin typeface="Calibri" pitchFamily="34" charset="0"/>
              </a:rPr>
              <a:t>Les systèmes chaotiques: Définitions</a:t>
            </a:r>
          </a:p>
        </p:txBody>
      </p:sp>
      <p:grpSp>
        <p:nvGrpSpPr>
          <p:cNvPr id="167944" name="Groupe 11"/>
          <p:cNvGrpSpPr>
            <a:grpSpLocks/>
          </p:cNvGrpSpPr>
          <p:nvPr/>
        </p:nvGrpSpPr>
        <p:grpSpPr bwMode="auto">
          <a:xfrm>
            <a:off x="0" y="0"/>
            <a:ext cx="9144000" cy="6858000"/>
            <a:chOff x="0" y="0"/>
            <a:chExt cx="9144000" cy="6858000"/>
          </a:xfrm>
        </p:grpSpPr>
        <p:grpSp>
          <p:nvGrpSpPr>
            <p:cNvPr id="167945"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67949"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2819400" y="4586288"/>
            <a:ext cx="2060575" cy="581025"/>
          </a:xfrm>
          <a:prstGeom prst="rect">
            <a:avLst/>
          </a:prstGeom>
          <a:noFill/>
          <a:ln w="9525">
            <a:noFill/>
            <a:miter lim="800000"/>
            <a:headEnd/>
            <a:tailEnd/>
          </a:ln>
          <a:effectLst/>
        </p:spPr>
        <p:txBody>
          <a:bodyPr wrap="none">
            <a:spAutoFit/>
          </a:bodyPr>
          <a:lstStyle/>
          <a:p>
            <a:pPr>
              <a:buFontTx/>
              <a:buChar char="•"/>
            </a:pPr>
            <a:r>
              <a:rPr lang="fr-FR" sz="1600">
                <a:solidFill>
                  <a:srgbClr val="FF0000"/>
                </a:solidFill>
                <a:latin typeface="Tahoma" pitchFamily="34" charset="0"/>
              </a:rPr>
              <a:t> localement instable</a:t>
            </a:r>
          </a:p>
          <a:p>
            <a:pPr>
              <a:buFontTx/>
              <a:buChar char="•"/>
            </a:pPr>
            <a:r>
              <a:rPr lang="fr-FR" sz="1600">
                <a:solidFill>
                  <a:srgbClr val="FF0000"/>
                </a:solidFill>
                <a:latin typeface="Tahoma" pitchFamily="34" charset="0"/>
              </a:rPr>
              <a:t> globalement borné</a:t>
            </a:r>
          </a:p>
        </p:txBody>
      </p:sp>
      <p:pic>
        <p:nvPicPr>
          <p:cNvPr id="168963" name="Picture 3" descr="txp_fig"/>
          <p:cNvPicPr>
            <a:picLocks noChangeAspect="1" noChangeArrowheads="1"/>
          </p:cNvPicPr>
          <p:nvPr>
            <p:custDataLst>
              <p:tags r:id="rId1"/>
            </p:custDataLst>
          </p:nvPr>
        </p:nvPicPr>
        <p:blipFill>
          <a:blip r:embed="rId8"/>
          <a:srcRect/>
          <a:stretch>
            <a:fillRect/>
          </a:stretch>
        </p:blipFill>
        <p:spPr bwMode="auto">
          <a:xfrm>
            <a:off x="914400" y="2325688"/>
            <a:ext cx="1119188" cy="201612"/>
          </a:xfrm>
          <a:prstGeom prst="rect">
            <a:avLst/>
          </a:prstGeom>
          <a:noFill/>
          <a:ln w="9525">
            <a:noFill/>
            <a:miter lim="800000"/>
            <a:headEnd/>
            <a:tailEnd/>
          </a:ln>
          <a:effectLst/>
        </p:spPr>
      </p:pic>
      <p:pic>
        <p:nvPicPr>
          <p:cNvPr id="168964" name="Picture 4" descr="txp_fig"/>
          <p:cNvPicPr>
            <a:picLocks noChangeAspect="1" noChangeArrowheads="1"/>
          </p:cNvPicPr>
          <p:nvPr>
            <p:custDataLst>
              <p:tags r:id="rId2"/>
            </p:custDataLst>
          </p:nvPr>
        </p:nvPicPr>
        <p:blipFill>
          <a:blip r:embed="rId9"/>
          <a:srcRect/>
          <a:stretch>
            <a:fillRect/>
          </a:stretch>
        </p:blipFill>
        <p:spPr bwMode="auto">
          <a:xfrm>
            <a:off x="2573338" y="2325688"/>
            <a:ext cx="647700" cy="161925"/>
          </a:xfrm>
          <a:prstGeom prst="rect">
            <a:avLst/>
          </a:prstGeom>
          <a:noFill/>
          <a:ln w="9525">
            <a:noFill/>
            <a:miter lim="800000"/>
            <a:headEnd/>
            <a:tailEnd/>
          </a:ln>
          <a:effectLst/>
        </p:spPr>
      </p:pic>
      <p:pic>
        <p:nvPicPr>
          <p:cNvPr id="168965" name="Picture 5" descr="txp_fig"/>
          <p:cNvPicPr>
            <a:picLocks noChangeAspect="1" noChangeArrowheads="1"/>
          </p:cNvPicPr>
          <p:nvPr>
            <p:custDataLst>
              <p:tags r:id="rId3"/>
            </p:custDataLst>
          </p:nvPr>
        </p:nvPicPr>
        <p:blipFill>
          <a:blip r:embed="rId10"/>
          <a:srcRect/>
          <a:stretch>
            <a:fillRect/>
          </a:stretch>
        </p:blipFill>
        <p:spPr bwMode="auto">
          <a:xfrm>
            <a:off x="2033588" y="2935288"/>
            <a:ext cx="374650" cy="203200"/>
          </a:xfrm>
          <a:prstGeom prst="rect">
            <a:avLst/>
          </a:prstGeom>
          <a:noFill/>
          <a:ln w="9525">
            <a:noFill/>
            <a:miter lim="800000"/>
            <a:headEnd/>
            <a:tailEnd/>
          </a:ln>
          <a:effectLst/>
        </p:spPr>
      </p:pic>
      <p:sp>
        <p:nvSpPr>
          <p:cNvPr id="168966" name="Text Box 6"/>
          <p:cNvSpPr txBox="1">
            <a:spLocks noChangeArrowheads="1"/>
          </p:cNvSpPr>
          <p:nvPr/>
        </p:nvSpPr>
        <p:spPr bwMode="auto">
          <a:xfrm>
            <a:off x="2408238" y="2838450"/>
            <a:ext cx="3595687" cy="336550"/>
          </a:xfrm>
          <a:prstGeom prst="rect">
            <a:avLst/>
          </a:prstGeom>
          <a:noFill/>
          <a:ln w="9525">
            <a:noFill/>
            <a:miter lim="800000"/>
            <a:headEnd/>
            <a:tailEnd/>
          </a:ln>
          <a:effectLst/>
        </p:spPr>
        <p:txBody>
          <a:bodyPr wrap="none">
            <a:spAutoFit/>
          </a:bodyPr>
          <a:lstStyle/>
          <a:p>
            <a:r>
              <a:rPr lang="fr-FR" sz="1600">
                <a:latin typeface="Tahoma" pitchFamily="34" charset="0"/>
              </a:rPr>
              <a:t>du système pour une condition initiale</a:t>
            </a:r>
          </a:p>
        </p:txBody>
      </p:sp>
      <p:pic>
        <p:nvPicPr>
          <p:cNvPr id="168967" name="Picture 7" descr="txp_fig"/>
          <p:cNvPicPr>
            <a:picLocks noChangeAspect="1" noChangeArrowheads="1"/>
          </p:cNvPicPr>
          <p:nvPr>
            <p:custDataLst>
              <p:tags r:id="rId4"/>
            </p:custDataLst>
          </p:nvPr>
        </p:nvPicPr>
        <p:blipFill>
          <a:blip r:embed="rId11"/>
          <a:srcRect/>
          <a:stretch>
            <a:fillRect/>
          </a:stretch>
        </p:blipFill>
        <p:spPr bwMode="auto">
          <a:xfrm>
            <a:off x="6003925" y="2935288"/>
            <a:ext cx="212725" cy="203200"/>
          </a:xfrm>
          <a:prstGeom prst="rect">
            <a:avLst/>
          </a:prstGeom>
          <a:noFill/>
          <a:ln w="9525">
            <a:noFill/>
            <a:miter lim="800000"/>
            <a:headEnd/>
            <a:tailEnd/>
          </a:ln>
          <a:effectLst/>
        </p:spPr>
      </p:pic>
      <p:sp>
        <p:nvSpPr>
          <p:cNvPr id="168968" name="Rectangle 8"/>
          <p:cNvSpPr>
            <a:spLocks noChangeArrowheads="1"/>
          </p:cNvSpPr>
          <p:nvPr/>
        </p:nvSpPr>
        <p:spPr bwMode="auto">
          <a:xfrm>
            <a:off x="755650" y="2838450"/>
            <a:ext cx="1298575" cy="336550"/>
          </a:xfrm>
          <a:prstGeom prst="rect">
            <a:avLst/>
          </a:prstGeom>
          <a:noFill/>
          <a:ln w="9525">
            <a:noFill/>
            <a:miter lim="800000"/>
            <a:headEnd/>
            <a:tailEnd/>
          </a:ln>
          <a:effectLst/>
        </p:spPr>
        <p:txBody>
          <a:bodyPr wrap="none">
            <a:spAutoFit/>
          </a:bodyPr>
          <a:lstStyle/>
          <a:p>
            <a:r>
              <a:rPr lang="fr-FR" sz="1600">
                <a:latin typeface="Tahoma" pitchFamily="34" charset="0"/>
              </a:rPr>
              <a:t>Une solution</a:t>
            </a:r>
          </a:p>
        </p:txBody>
      </p:sp>
      <p:sp>
        <p:nvSpPr>
          <p:cNvPr id="168969" name="Text Box 9"/>
          <p:cNvSpPr txBox="1">
            <a:spLocks noChangeArrowheads="1"/>
          </p:cNvSpPr>
          <p:nvPr/>
        </p:nvSpPr>
        <p:spPr bwMode="auto">
          <a:xfrm>
            <a:off x="6308725" y="2827338"/>
            <a:ext cx="1779588" cy="336550"/>
          </a:xfrm>
          <a:prstGeom prst="rect">
            <a:avLst/>
          </a:prstGeom>
          <a:noFill/>
          <a:ln w="9525">
            <a:noFill/>
            <a:miter lim="800000"/>
            <a:headEnd/>
            <a:tailEnd/>
          </a:ln>
          <a:effectLst/>
        </p:spPr>
        <p:txBody>
          <a:bodyPr wrap="none">
            <a:spAutoFit/>
          </a:bodyPr>
          <a:lstStyle/>
          <a:p>
            <a:r>
              <a:rPr lang="fr-FR" sz="1600">
                <a:latin typeface="Tahoma" pitchFamily="34" charset="0"/>
              </a:rPr>
              <a:t>est dite </a:t>
            </a:r>
            <a:r>
              <a:rPr lang="fr-FR" sz="1600" i="1">
                <a:solidFill>
                  <a:srgbClr val="FF0000"/>
                </a:solidFill>
                <a:latin typeface="Tahoma" pitchFamily="34" charset="0"/>
              </a:rPr>
              <a:t>chaotique</a:t>
            </a:r>
          </a:p>
        </p:txBody>
      </p:sp>
      <p:sp>
        <p:nvSpPr>
          <p:cNvPr id="168970" name="Text Box 10"/>
          <p:cNvSpPr txBox="1">
            <a:spLocks noChangeArrowheads="1"/>
          </p:cNvSpPr>
          <p:nvPr/>
        </p:nvSpPr>
        <p:spPr bwMode="auto">
          <a:xfrm>
            <a:off x="762000" y="3143250"/>
            <a:ext cx="7796213" cy="581025"/>
          </a:xfrm>
          <a:prstGeom prst="rect">
            <a:avLst/>
          </a:prstGeom>
          <a:noFill/>
          <a:ln w="9525">
            <a:noFill/>
            <a:miter lim="800000"/>
            <a:headEnd/>
            <a:tailEnd/>
          </a:ln>
          <a:effectLst/>
        </p:spPr>
        <p:txBody>
          <a:bodyPr wrap="none">
            <a:spAutoFit/>
          </a:bodyPr>
          <a:lstStyle/>
          <a:p>
            <a:r>
              <a:rPr lang="fr-FR" sz="1600">
                <a:latin typeface="Tahoma" pitchFamily="34" charset="0"/>
              </a:rPr>
              <a:t>si elle est instable au sens de Lyapunov et que toutes les solutions obtenues à partir </a:t>
            </a:r>
          </a:p>
          <a:p>
            <a:r>
              <a:rPr lang="fr-FR" sz="1600">
                <a:latin typeface="Tahoma" pitchFamily="34" charset="0"/>
              </a:rPr>
              <a:t>d’un voisinage de </a:t>
            </a:r>
          </a:p>
        </p:txBody>
      </p:sp>
      <p:pic>
        <p:nvPicPr>
          <p:cNvPr id="168971" name="Picture 11" descr="txp_fig"/>
          <p:cNvPicPr>
            <a:picLocks noChangeAspect="1" noChangeArrowheads="1"/>
          </p:cNvPicPr>
          <p:nvPr>
            <p:custDataLst>
              <p:tags r:id="rId5"/>
            </p:custDataLst>
          </p:nvPr>
        </p:nvPicPr>
        <p:blipFill>
          <a:blip r:embed="rId11"/>
          <a:srcRect/>
          <a:stretch>
            <a:fillRect/>
          </a:stretch>
        </p:blipFill>
        <p:spPr bwMode="auto">
          <a:xfrm>
            <a:off x="2466975" y="3468688"/>
            <a:ext cx="212725" cy="203200"/>
          </a:xfrm>
          <a:prstGeom prst="rect">
            <a:avLst/>
          </a:prstGeom>
          <a:noFill/>
          <a:ln w="9525">
            <a:noFill/>
            <a:miter lim="800000"/>
            <a:headEnd/>
            <a:tailEnd/>
          </a:ln>
          <a:effectLst/>
        </p:spPr>
      </p:pic>
      <p:sp>
        <p:nvSpPr>
          <p:cNvPr id="168972" name="Text Box 12"/>
          <p:cNvSpPr txBox="1">
            <a:spLocks noChangeArrowheads="1"/>
          </p:cNvSpPr>
          <p:nvPr/>
        </p:nvSpPr>
        <p:spPr bwMode="auto">
          <a:xfrm>
            <a:off x="2727325" y="3392488"/>
            <a:ext cx="1971675" cy="336550"/>
          </a:xfrm>
          <a:prstGeom prst="rect">
            <a:avLst/>
          </a:prstGeom>
          <a:noFill/>
          <a:ln w="9525">
            <a:noFill/>
            <a:miter lim="800000"/>
            <a:headEnd/>
            <a:tailEnd/>
          </a:ln>
          <a:effectLst/>
        </p:spPr>
        <p:txBody>
          <a:bodyPr wrap="none">
            <a:spAutoFit/>
          </a:bodyPr>
          <a:lstStyle/>
          <a:p>
            <a:r>
              <a:rPr lang="fr-FR" sz="1600">
                <a:latin typeface="Tahoma" pitchFamily="34" charset="0"/>
              </a:rPr>
              <a:t>(</a:t>
            </a:r>
            <a:r>
              <a:rPr lang="fr-FR" sz="1600" i="1">
                <a:solidFill>
                  <a:srgbClr val="FF0000"/>
                </a:solidFill>
                <a:latin typeface="Tahoma" pitchFamily="34" charset="0"/>
              </a:rPr>
              <a:t>bassin d’attraction</a:t>
            </a:r>
            <a:r>
              <a:rPr lang="fr-FR" sz="1600">
                <a:latin typeface="Tahoma" pitchFamily="34" charset="0"/>
              </a:rPr>
              <a:t>)</a:t>
            </a:r>
          </a:p>
        </p:txBody>
      </p:sp>
      <p:sp>
        <p:nvSpPr>
          <p:cNvPr id="168973" name="Text Box 13"/>
          <p:cNvSpPr txBox="1">
            <a:spLocks noChangeArrowheads="1"/>
          </p:cNvSpPr>
          <p:nvPr/>
        </p:nvSpPr>
        <p:spPr bwMode="auto">
          <a:xfrm>
            <a:off x="4606925" y="3392488"/>
            <a:ext cx="1343025" cy="336550"/>
          </a:xfrm>
          <a:prstGeom prst="rect">
            <a:avLst/>
          </a:prstGeom>
          <a:noFill/>
          <a:ln w="9525">
            <a:noFill/>
            <a:miter lim="800000"/>
            <a:headEnd/>
            <a:tailEnd/>
          </a:ln>
          <a:effectLst/>
        </p:spPr>
        <p:txBody>
          <a:bodyPr wrap="none">
            <a:spAutoFit/>
          </a:bodyPr>
          <a:lstStyle/>
          <a:p>
            <a:r>
              <a:rPr lang="fr-FR" sz="1600">
                <a:latin typeface="Tahoma" pitchFamily="34" charset="0"/>
              </a:rPr>
              <a:t>sont bornées</a:t>
            </a:r>
          </a:p>
        </p:txBody>
      </p:sp>
      <p:pic>
        <p:nvPicPr>
          <p:cNvPr id="168974" name="Picture 14" descr="txp_fig"/>
          <p:cNvPicPr>
            <a:picLocks noChangeAspect="1" noChangeArrowheads="1"/>
          </p:cNvPicPr>
          <p:nvPr>
            <p:custDataLst>
              <p:tags r:id="rId6"/>
            </p:custDataLst>
          </p:nvPr>
        </p:nvPicPr>
        <p:blipFill>
          <a:blip r:embed="rId12"/>
          <a:srcRect/>
          <a:stretch>
            <a:fillRect/>
          </a:stretch>
        </p:blipFill>
        <p:spPr bwMode="auto">
          <a:xfrm>
            <a:off x="5908675" y="3468688"/>
            <a:ext cx="190500" cy="150812"/>
          </a:xfrm>
          <a:prstGeom prst="rect">
            <a:avLst/>
          </a:prstGeom>
          <a:noFill/>
          <a:ln w="9525">
            <a:noFill/>
            <a:miter lim="800000"/>
            <a:headEnd/>
            <a:tailEnd/>
          </a:ln>
          <a:effectLst/>
        </p:spPr>
      </p:pic>
      <p:sp>
        <p:nvSpPr>
          <p:cNvPr id="168975" name="Text Box 15"/>
          <p:cNvSpPr txBox="1">
            <a:spLocks noChangeArrowheads="1"/>
          </p:cNvSpPr>
          <p:nvPr/>
        </p:nvSpPr>
        <p:spPr bwMode="auto">
          <a:xfrm>
            <a:off x="774700" y="1676400"/>
            <a:ext cx="2654300" cy="336550"/>
          </a:xfrm>
          <a:prstGeom prst="rect">
            <a:avLst/>
          </a:prstGeom>
          <a:noFill/>
          <a:ln w="9525">
            <a:noFill/>
            <a:miter lim="800000"/>
            <a:headEnd/>
            <a:tailEnd/>
          </a:ln>
          <a:effectLst/>
        </p:spPr>
        <p:txBody>
          <a:bodyPr wrap="none">
            <a:spAutoFit/>
          </a:bodyPr>
          <a:lstStyle/>
          <a:p>
            <a:r>
              <a:rPr lang="fr-FR" sz="1600">
                <a:latin typeface="Tahoma" pitchFamily="34" charset="0"/>
              </a:rPr>
              <a:t>Soit le système non-linéaire</a:t>
            </a:r>
          </a:p>
        </p:txBody>
      </p:sp>
      <p:sp>
        <p:nvSpPr>
          <p:cNvPr id="168976" name="Text Box 16"/>
          <p:cNvSpPr txBox="1">
            <a:spLocks noChangeArrowheads="1"/>
          </p:cNvSpPr>
          <p:nvPr/>
        </p:nvSpPr>
        <p:spPr bwMode="auto">
          <a:xfrm>
            <a:off x="822325" y="4017963"/>
            <a:ext cx="2562225" cy="336550"/>
          </a:xfrm>
          <a:prstGeom prst="rect">
            <a:avLst/>
          </a:prstGeom>
          <a:noFill/>
          <a:ln w="9525">
            <a:noFill/>
            <a:miter lim="800000"/>
            <a:headEnd/>
            <a:tailEnd/>
          </a:ln>
          <a:effectLst/>
        </p:spPr>
        <p:txBody>
          <a:bodyPr wrap="none">
            <a:spAutoFit/>
          </a:bodyPr>
          <a:lstStyle/>
          <a:p>
            <a:r>
              <a:rPr lang="fr-FR" sz="1600">
                <a:latin typeface="Tahoma" pitchFamily="34" charset="0"/>
              </a:rPr>
              <a:t>Un système chaotique est:</a:t>
            </a:r>
          </a:p>
        </p:txBody>
      </p:sp>
      <p:sp>
        <p:nvSpPr>
          <p:cNvPr id="168977" name="Rectangle 17"/>
          <p:cNvSpPr>
            <a:spLocks noChangeArrowheads="1"/>
          </p:cNvSpPr>
          <p:nvPr/>
        </p:nvSpPr>
        <p:spPr bwMode="auto">
          <a:xfrm>
            <a:off x="611188" y="925513"/>
            <a:ext cx="7772400" cy="666750"/>
          </a:xfrm>
          <a:prstGeom prst="rect">
            <a:avLst/>
          </a:prstGeom>
          <a:noFill/>
          <a:ln w="9525">
            <a:noFill/>
            <a:miter lim="800000"/>
            <a:headEnd/>
            <a:tailEnd/>
          </a:ln>
          <a:effectLst/>
        </p:spPr>
        <p:txBody>
          <a:bodyPr anchor="b"/>
          <a:lstStyle/>
          <a:p>
            <a:pPr algn="ctr" eaLnBrk="0" hangingPunct="0"/>
            <a:r>
              <a:rPr lang="fr-FR" sz="3200">
                <a:solidFill>
                  <a:srgbClr val="FF9933"/>
                </a:solidFill>
                <a:latin typeface="Calibri" pitchFamily="34" charset="0"/>
              </a:rPr>
              <a:t>Les systèmes chaotiques: Définitions</a:t>
            </a:r>
          </a:p>
        </p:txBody>
      </p:sp>
      <p:grpSp>
        <p:nvGrpSpPr>
          <p:cNvPr id="168978" name="Groupe 11"/>
          <p:cNvGrpSpPr>
            <a:grpSpLocks/>
          </p:cNvGrpSpPr>
          <p:nvPr/>
        </p:nvGrpSpPr>
        <p:grpSpPr bwMode="auto">
          <a:xfrm>
            <a:off x="0" y="0"/>
            <a:ext cx="9144000" cy="6858000"/>
            <a:chOff x="0" y="0"/>
            <a:chExt cx="9144000" cy="6858000"/>
          </a:xfrm>
        </p:grpSpPr>
        <p:grpSp>
          <p:nvGrpSpPr>
            <p:cNvPr id="168979"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1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68983" name="Picture 2"/>
              <p:cNvPicPr>
                <a:picLocks noChangeAspect="1" noChangeArrowheads="1"/>
              </p:cNvPicPr>
              <p:nvPr/>
            </p:nvPicPr>
            <p:blipFill>
              <a:blip r:embed="rId1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663575" y="1595438"/>
            <a:ext cx="3213100" cy="336550"/>
          </a:xfrm>
          <a:prstGeom prst="rect">
            <a:avLst/>
          </a:prstGeom>
          <a:noFill/>
          <a:ln w="9525">
            <a:noFill/>
            <a:miter lim="800000"/>
            <a:headEnd/>
            <a:tailEnd/>
          </a:ln>
          <a:effectLst/>
        </p:spPr>
        <p:txBody>
          <a:bodyPr wrap="none">
            <a:spAutoFit/>
          </a:bodyPr>
          <a:lstStyle/>
          <a:p>
            <a:r>
              <a:rPr lang="fr-FR" sz="1600" u="sng">
                <a:latin typeface="Tahoma" pitchFamily="34" charset="0"/>
              </a:rPr>
              <a:t>Définition d’un système chaotique</a:t>
            </a:r>
          </a:p>
        </p:txBody>
      </p:sp>
      <p:sp>
        <p:nvSpPr>
          <p:cNvPr id="169987" name="Text Box 3"/>
          <p:cNvSpPr txBox="1">
            <a:spLocks noChangeArrowheads="1"/>
          </p:cNvSpPr>
          <p:nvPr/>
        </p:nvSpPr>
        <p:spPr bwMode="auto">
          <a:xfrm>
            <a:off x="684213" y="2276475"/>
            <a:ext cx="1866900" cy="336550"/>
          </a:xfrm>
          <a:prstGeom prst="rect">
            <a:avLst/>
          </a:prstGeom>
          <a:noFill/>
          <a:ln w="9525">
            <a:noFill/>
            <a:miter lim="800000"/>
            <a:headEnd/>
            <a:tailEnd/>
          </a:ln>
          <a:effectLst/>
        </p:spPr>
        <p:txBody>
          <a:bodyPr wrap="none">
            <a:spAutoFit/>
          </a:bodyPr>
          <a:lstStyle/>
          <a:p>
            <a:pPr marL="457200" indent="-457200">
              <a:buFontTx/>
              <a:buChar char="•"/>
            </a:pPr>
            <a:r>
              <a:rPr lang="fr-FR" sz="1600">
                <a:latin typeface="Tahoma" pitchFamily="34" charset="0"/>
              </a:rPr>
              <a:t>Un ensemble </a:t>
            </a:r>
          </a:p>
        </p:txBody>
      </p:sp>
      <p:pic>
        <p:nvPicPr>
          <p:cNvPr id="169988" name="Picture 4" descr="txp_fig"/>
          <p:cNvPicPr>
            <a:picLocks noChangeAspect="1" noChangeArrowheads="1"/>
          </p:cNvPicPr>
          <p:nvPr>
            <p:custDataLst>
              <p:tags r:id="rId1"/>
            </p:custDataLst>
          </p:nvPr>
        </p:nvPicPr>
        <p:blipFill>
          <a:blip r:embed="rId12"/>
          <a:srcRect/>
          <a:stretch>
            <a:fillRect/>
          </a:stretch>
        </p:blipFill>
        <p:spPr bwMode="auto">
          <a:xfrm>
            <a:off x="2487613" y="2373313"/>
            <a:ext cx="255587" cy="193675"/>
          </a:xfrm>
          <a:prstGeom prst="rect">
            <a:avLst/>
          </a:prstGeom>
          <a:noFill/>
          <a:ln w="9525">
            <a:noFill/>
            <a:miter lim="800000"/>
            <a:headEnd/>
            <a:tailEnd/>
          </a:ln>
          <a:effectLst/>
        </p:spPr>
      </p:pic>
      <p:sp>
        <p:nvSpPr>
          <p:cNvPr id="169989" name="Text Box 5"/>
          <p:cNvSpPr txBox="1">
            <a:spLocks noChangeArrowheads="1"/>
          </p:cNvSpPr>
          <p:nvPr/>
        </p:nvSpPr>
        <p:spPr bwMode="auto">
          <a:xfrm>
            <a:off x="2762250" y="2276475"/>
            <a:ext cx="5440363" cy="336550"/>
          </a:xfrm>
          <a:prstGeom prst="rect">
            <a:avLst/>
          </a:prstGeom>
          <a:noFill/>
          <a:ln w="9525">
            <a:noFill/>
            <a:miter lim="800000"/>
            <a:headEnd/>
            <a:tailEnd/>
          </a:ln>
          <a:effectLst/>
        </p:spPr>
        <p:txBody>
          <a:bodyPr wrap="none">
            <a:spAutoFit/>
          </a:bodyPr>
          <a:lstStyle/>
          <a:p>
            <a:r>
              <a:rPr lang="fr-FR" sz="1600">
                <a:latin typeface="Tahoma" pitchFamily="34" charset="0"/>
              </a:rPr>
              <a:t>est un </a:t>
            </a:r>
            <a:r>
              <a:rPr lang="fr-FR" sz="1600" i="1">
                <a:solidFill>
                  <a:srgbClr val="FF0000"/>
                </a:solidFill>
                <a:latin typeface="Tahoma" pitchFamily="34" charset="0"/>
              </a:rPr>
              <a:t>ensemble d’attraction</a:t>
            </a:r>
            <a:r>
              <a:rPr lang="fr-FR" sz="1600">
                <a:latin typeface="Tahoma" pitchFamily="34" charset="0"/>
              </a:rPr>
              <a:t> pour le système si il existe un</a:t>
            </a:r>
          </a:p>
        </p:txBody>
      </p:sp>
      <p:sp>
        <p:nvSpPr>
          <p:cNvPr id="169990" name="Text Box 6"/>
          <p:cNvSpPr txBox="1">
            <a:spLocks noChangeArrowheads="1"/>
          </p:cNvSpPr>
          <p:nvPr/>
        </p:nvSpPr>
        <p:spPr bwMode="auto">
          <a:xfrm>
            <a:off x="1143000" y="2613025"/>
            <a:ext cx="1736725" cy="336550"/>
          </a:xfrm>
          <a:prstGeom prst="rect">
            <a:avLst/>
          </a:prstGeom>
          <a:noFill/>
          <a:ln w="9525">
            <a:noFill/>
            <a:miter lim="800000"/>
            <a:headEnd/>
            <a:tailEnd/>
          </a:ln>
          <a:effectLst/>
        </p:spPr>
        <p:txBody>
          <a:bodyPr wrap="none">
            <a:spAutoFit/>
          </a:bodyPr>
          <a:lstStyle/>
          <a:p>
            <a:r>
              <a:rPr lang="fr-FR" sz="1600">
                <a:latin typeface="Tahoma" pitchFamily="34" charset="0"/>
              </a:rPr>
              <a:t>ensemble  ouvert</a:t>
            </a:r>
          </a:p>
        </p:txBody>
      </p:sp>
      <p:pic>
        <p:nvPicPr>
          <p:cNvPr id="169991" name="Picture 7" descr="txp_fig"/>
          <p:cNvPicPr>
            <a:picLocks noChangeAspect="1" noChangeArrowheads="1"/>
          </p:cNvPicPr>
          <p:nvPr>
            <p:custDataLst>
              <p:tags r:id="rId2"/>
            </p:custDataLst>
          </p:nvPr>
        </p:nvPicPr>
        <p:blipFill>
          <a:blip r:embed="rId13"/>
          <a:srcRect/>
          <a:stretch>
            <a:fillRect/>
          </a:stretch>
        </p:blipFill>
        <p:spPr bwMode="auto">
          <a:xfrm>
            <a:off x="2903538" y="2709863"/>
            <a:ext cx="163512" cy="153987"/>
          </a:xfrm>
          <a:prstGeom prst="rect">
            <a:avLst/>
          </a:prstGeom>
          <a:noFill/>
          <a:ln w="9525">
            <a:noFill/>
            <a:miter lim="800000"/>
            <a:headEnd/>
            <a:tailEnd/>
          </a:ln>
          <a:effectLst/>
        </p:spPr>
      </p:pic>
      <p:pic>
        <p:nvPicPr>
          <p:cNvPr id="169992" name="Picture 8" descr="txp_fig"/>
          <p:cNvPicPr>
            <a:picLocks noChangeAspect="1" noChangeArrowheads="1"/>
          </p:cNvPicPr>
          <p:nvPr>
            <p:custDataLst>
              <p:tags r:id="rId3"/>
            </p:custDataLst>
          </p:nvPr>
        </p:nvPicPr>
        <p:blipFill>
          <a:blip r:embed="rId14"/>
          <a:srcRect/>
          <a:stretch>
            <a:fillRect/>
          </a:stretch>
        </p:blipFill>
        <p:spPr bwMode="auto">
          <a:xfrm>
            <a:off x="3246438" y="2709863"/>
            <a:ext cx="715962" cy="195262"/>
          </a:xfrm>
          <a:prstGeom prst="rect">
            <a:avLst/>
          </a:prstGeom>
          <a:noFill/>
          <a:ln w="9525">
            <a:noFill/>
            <a:miter lim="800000"/>
            <a:headEnd/>
            <a:tailEnd/>
          </a:ln>
          <a:effectLst/>
        </p:spPr>
      </p:pic>
      <p:sp>
        <p:nvSpPr>
          <p:cNvPr id="169993" name="Text Box 9"/>
          <p:cNvSpPr txBox="1">
            <a:spLocks noChangeArrowheads="1"/>
          </p:cNvSpPr>
          <p:nvPr/>
        </p:nvSpPr>
        <p:spPr bwMode="auto">
          <a:xfrm>
            <a:off x="4038600" y="2601913"/>
            <a:ext cx="800100" cy="336550"/>
          </a:xfrm>
          <a:prstGeom prst="rect">
            <a:avLst/>
          </a:prstGeom>
          <a:noFill/>
          <a:ln w="9525">
            <a:noFill/>
            <a:miter lim="800000"/>
            <a:headEnd/>
            <a:tailEnd/>
          </a:ln>
          <a:effectLst/>
        </p:spPr>
        <p:txBody>
          <a:bodyPr wrap="none">
            <a:spAutoFit/>
          </a:bodyPr>
          <a:lstStyle/>
          <a:p>
            <a:r>
              <a:rPr lang="fr-FR" sz="1600">
                <a:latin typeface="Tahoma" pitchFamily="34" charset="0"/>
              </a:rPr>
              <a:t>tel que</a:t>
            </a:r>
          </a:p>
        </p:txBody>
      </p:sp>
      <p:sp>
        <p:nvSpPr>
          <p:cNvPr id="169994" name="Text Box 10"/>
          <p:cNvSpPr txBox="1">
            <a:spLocks noChangeArrowheads="1"/>
          </p:cNvSpPr>
          <p:nvPr/>
        </p:nvSpPr>
        <p:spPr bwMode="auto">
          <a:xfrm>
            <a:off x="3000375" y="2601913"/>
            <a:ext cx="246063" cy="336550"/>
          </a:xfrm>
          <a:prstGeom prst="rect">
            <a:avLst/>
          </a:prstGeom>
          <a:noFill/>
          <a:ln w="9525">
            <a:noFill/>
            <a:miter lim="800000"/>
            <a:headEnd/>
            <a:tailEnd/>
          </a:ln>
          <a:effectLst/>
        </p:spPr>
        <p:txBody>
          <a:bodyPr wrap="none">
            <a:spAutoFit/>
          </a:bodyPr>
          <a:lstStyle/>
          <a:p>
            <a:r>
              <a:rPr lang="fr-FR" sz="1600">
                <a:latin typeface="Tahoma" pitchFamily="34" charset="0"/>
              </a:rPr>
              <a:t>,</a:t>
            </a:r>
          </a:p>
        </p:txBody>
      </p:sp>
      <p:pic>
        <p:nvPicPr>
          <p:cNvPr id="169995" name="Picture 11" descr="txp_fig"/>
          <p:cNvPicPr>
            <a:picLocks noChangeAspect="1" noChangeArrowheads="1"/>
          </p:cNvPicPr>
          <p:nvPr>
            <p:custDataLst>
              <p:tags r:id="rId4"/>
            </p:custDataLst>
          </p:nvPr>
        </p:nvPicPr>
        <p:blipFill>
          <a:blip r:embed="rId15"/>
          <a:srcRect/>
          <a:stretch>
            <a:fillRect/>
          </a:stretch>
        </p:blipFill>
        <p:spPr bwMode="auto">
          <a:xfrm>
            <a:off x="1682750" y="3211513"/>
            <a:ext cx="2209800" cy="304800"/>
          </a:xfrm>
          <a:prstGeom prst="rect">
            <a:avLst/>
          </a:prstGeom>
          <a:noFill/>
          <a:ln w="9525">
            <a:noFill/>
            <a:miter lim="800000"/>
            <a:headEnd/>
            <a:tailEnd/>
          </a:ln>
          <a:effectLst/>
        </p:spPr>
      </p:pic>
      <p:sp>
        <p:nvSpPr>
          <p:cNvPr id="169996" name="Text Box 12"/>
          <p:cNvSpPr txBox="1">
            <a:spLocks noChangeArrowheads="1"/>
          </p:cNvSpPr>
          <p:nvPr/>
        </p:nvSpPr>
        <p:spPr bwMode="auto">
          <a:xfrm>
            <a:off x="4038600" y="3135313"/>
            <a:ext cx="1885950" cy="336550"/>
          </a:xfrm>
          <a:prstGeom prst="rect">
            <a:avLst/>
          </a:prstGeom>
          <a:noFill/>
          <a:ln w="9525">
            <a:noFill/>
            <a:miter lim="800000"/>
            <a:headEnd/>
            <a:tailEnd/>
          </a:ln>
          <a:effectLst/>
        </p:spPr>
        <p:txBody>
          <a:bodyPr wrap="none">
            <a:spAutoFit/>
          </a:bodyPr>
          <a:lstStyle/>
          <a:p>
            <a:r>
              <a:rPr lang="fr-FR" sz="1600">
                <a:latin typeface="Tahoma" pitchFamily="34" charset="0"/>
              </a:rPr>
              <a:t>pour toute solution</a:t>
            </a:r>
          </a:p>
        </p:txBody>
      </p:sp>
      <p:pic>
        <p:nvPicPr>
          <p:cNvPr id="169997" name="Picture 13" descr="txp_fig"/>
          <p:cNvPicPr>
            <a:picLocks noChangeAspect="1" noChangeArrowheads="1"/>
          </p:cNvPicPr>
          <p:nvPr>
            <p:custDataLst>
              <p:tags r:id="rId5"/>
            </p:custDataLst>
          </p:nvPr>
        </p:nvPicPr>
        <p:blipFill>
          <a:blip r:embed="rId16"/>
          <a:srcRect/>
          <a:stretch>
            <a:fillRect/>
          </a:stretch>
        </p:blipFill>
        <p:spPr bwMode="auto">
          <a:xfrm>
            <a:off x="5924550" y="3232150"/>
            <a:ext cx="377825" cy="204788"/>
          </a:xfrm>
          <a:prstGeom prst="rect">
            <a:avLst/>
          </a:prstGeom>
          <a:noFill/>
          <a:ln w="9525">
            <a:noFill/>
            <a:miter lim="800000"/>
            <a:headEnd/>
            <a:tailEnd/>
          </a:ln>
          <a:effectLst/>
        </p:spPr>
      </p:pic>
      <p:sp>
        <p:nvSpPr>
          <p:cNvPr id="169998" name="Text Box 14"/>
          <p:cNvSpPr txBox="1">
            <a:spLocks noChangeArrowheads="1"/>
          </p:cNvSpPr>
          <p:nvPr/>
        </p:nvSpPr>
        <p:spPr bwMode="auto">
          <a:xfrm>
            <a:off x="6440488" y="3135313"/>
            <a:ext cx="592137" cy="336550"/>
          </a:xfrm>
          <a:prstGeom prst="rect">
            <a:avLst/>
          </a:prstGeom>
          <a:noFill/>
          <a:ln w="9525">
            <a:noFill/>
            <a:miter lim="800000"/>
            <a:headEnd/>
            <a:tailEnd/>
          </a:ln>
          <a:effectLst/>
        </p:spPr>
        <p:txBody>
          <a:bodyPr wrap="none">
            <a:spAutoFit/>
          </a:bodyPr>
          <a:lstStyle/>
          <a:p>
            <a:r>
              <a:rPr lang="fr-FR" sz="1600">
                <a:latin typeface="Tahoma" pitchFamily="34" charset="0"/>
              </a:rPr>
              <a:t>avec</a:t>
            </a:r>
          </a:p>
        </p:txBody>
      </p:sp>
      <p:pic>
        <p:nvPicPr>
          <p:cNvPr id="169999" name="Picture 15" descr="txp_fig"/>
          <p:cNvPicPr>
            <a:picLocks noChangeAspect="1" noChangeArrowheads="1"/>
          </p:cNvPicPr>
          <p:nvPr>
            <p:custDataLst>
              <p:tags r:id="rId6"/>
            </p:custDataLst>
          </p:nvPr>
        </p:nvPicPr>
        <p:blipFill>
          <a:blip r:embed="rId17"/>
          <a:srcRect/>
          <a:stretch>
            <a:fillRect/>
          </a:stretch>
        </p:blipFill>
        <p:spPr bwMode="auto">
          <a:xfrm>
            <a:off x="7124700" y="3219450"/>
            <a:ext cx="757238" cy="204788"/>
          </a:xfrm>
          <a:prstGeom prst="rect">
            <a:avLst/>
          </a:prstGeom>
          <a:noFill/>
          <a:ln w="9525">
            <a:noFill/>
            <a:miter lim="800000"/>
            <a:headEnd/>
            <a:tailEnd/>
          </a:ln>
          <a:effectLst/>
        </p:spPr>
      </p:pic>
      <p:grpSp>
        <p:nvGrpSpPr>
          <p:cNvPr id="170000" name="Group 16"/>
          <p:cNvGrpSpPr>
            <a:grpSpLocks/>
          </p:cNvGrpSpPr>
          <p:nvPr/>
        </p:nvGrpSpPr>
        <p:grpSpPr bwMode="auto">
          <a:xfrm>
            <a:off x="838200" y="3897313"/>
            <a:ext cx="8008938" cy="957262"/>
            <a:chOff x="422" y="2380"/>
            <a:chExt cx="5045" cy="603"/>
          </a:xfrm>
        </p:grpSpPr>
        <p:sp>
          <p:nvSpPr>
            <p:cNvPr id="170001" name="Text Box 17"/>
            <p:cNvSpPr txBox="1">
              <a:spLocks noChangeArrowheads="1"/>
            </p:cNvSpPr>
            <p:nvPr/>
          </p:nvSpPr>
          <p:spPr bwMode="auto">
            <a:xfrm>
              <a:off x="422" y="2387"/>
              <a:ext cx="2191" cy="212"/>
            </a:xfrm>
            <a:prstGeom prst="rect">
              <a:avLst/>
            </a:prstGeom>
            <a:noFill/>
            <a:ln w="9525">
              <a:noFill/>
              <a:miter lim="800000"/>
              <a:headEnd/>
              <a:tailEnd/>
            </a:ln>
            <a:effectLst/>
          </p:spPr>
          <p:txBody>
            <a:bodyPr wrap="none">
              <a:spAutoFit/>
            </a:bodyPr>
            <a:lstStyle/>
            <a:p>
              <a:pPr>
                <a:buFontTx/>
                <a:buChar char="•"/>
              </a:pPr>
              <a:r>
                <a:rPr lang="fr-FR" sz="1600">
                  <a:latin typeface="Tahoma" pitchFamily="34" charset="0"/>
                </a:rPr>
                <a:t>     Un ensemble d’attraction fermé </a:t>
              </a:r>
            </a:p>
          </p:txBody>
        </p:sp>
        <p:pic>
          <p:nvPicPr>
            <p:cNvPr id="170002" name="Picture 18" descr="txp_fig"/>
            <p:cNvPicPr>
              <a:picLocks noChangeAspect="1" noChangeArrowheads="1"/>
            </p:cNvPicPr>
            <p:nvPr>
              <p:custDataLst>
                <p:tags r:id="rId8"/>
              </p:custDataLst>
            </p:nvPr>
          </p:nvPicPr>
          <p:blipFill>
            <a:blip r:embed="rId12"/>
            <a:srcRect/>
            <a:stretch>
              <a:fillRect/>
            </a:stretch>
          </p:blipFill>
          <p:spPr bwMode="auto">
            <a:xfrm>
              <a:off x="2592" y="2448"/>
              <a:ext cx="161" cy="122"/>
            </a:xfrm>
            <a:prstGeom prst="rect">
              <a:avLst/>
            </a:prstGeom>
            <a:noFill/>
            <a:ln w="9525">
              <a:noFill/>
              <a:miter lim="800000"/>
              <a:headEnd/>
              <a:tailEnd/>
            </a:ln>
            <a:effectLst/>
          </p:spPr>
        </p:pic>
        <p:sp>
          <p:nvSpPr>
            <p:cNvPr id="170003" name="Text Box 19"/>
            <p:cNvSpPr txBox="1">
              <a:spLocks noChangeArrowheads="1"/>
            </p:cNvSpPr>
            <p:nvPr/>
          </p:nvSpPr>
          <p:spPr bwMode="auto">
            <a:xfrm>
              <a:off x="2774" y="2380"/>
              <a:ext cx="2693" cy="212"/>
            </a:xfrm>
            <a:prstGeom prst="rect">
              <a:avLst/>
            </a:prstGeom>
            <a:noFill/>
            <a:ln w="9525">
              <a:noFill/>
              <a:miter lim="800000"/>
              <a:headEnd/>
              <a:tailEnd/>
            </a:ln>
            <a:effectLst/>
          </p:spPr>
          <p:txBody>
            <a:bodyPr wrap="none">
              <a:spAutoFit/>
            </a:bodyPr>
            <a:lstStyle/>
            <a:p>
              <a:r>
                <a:rPr lang="fr-FR" sz="1600">
                  <a:latin typeface="Tahoma" pitchFamily="34" charset="0"/>
                </a:rPr>
                <a:t>est un </a:t>
              </a:r>
              <a:r>
                <a:rPr lang="fr-FR" sz="1600" i="1">
                  <a:solidFill>
                    <a:srgbClr val="FF0000"/>
                  </a:solidFill>
                  <a:latin typeface="Tahoma" pitchFamily="34" charset="0"/>
                </a:rPr>
                <a:t>attracteur</a:t>
              </a:r>
              <a:r>
                <a:rPr lang="fr-FR" sz="1600">
                  <a:latin typeface="Tahoma" pitchFamily="34" charset="0"/>
                </a:rPr>
                <a:t> du système si il est minimal.</a:t>
              </a:r>
            </a:p>
          </p:txBody>
        </p:sp>
        <p:sp>
          <p:nvSpPr>
            <p:cNvPr id="170004" name="Text Box 20"/>
            <p:cNvSpPr txBox="1">
              <a:spLocks noChangeArrowheads="1"/>
            </p:cNvSpPr>
            <p:nvPr/>
          </p:nvSpPr>
          <p:spPr bwMode="auto">
            <a:xfrm>
              <a:off x="715" y="2579"/>
              <a:ext cx="3173" cy="212"/>
            </a:xfrm>
            <a:prstGeom prst="rect">
              <a:avLst/>
            </a:prstGeom>
            <a:noFill/>
            <a:ln w="9525">
              <a:noFill/>
              <a:miter lim="800000"/>
              <a:headEnd/>
              <a:tailEnd/>
            </a:ln>
            <a:effectLst/>
          </p:spPr>
          <p:txBody>
            <a:bodyPr wrap="none">
              <a:spAutoFit/>
            </a:bodyPr>
            <a:lstStyle/>
            <a:p>
              <a:r>
                <a:rPr lang="fr-FR" sz="1600">
                  <a:latin typeface="Tahoma" pitchFamily="34" charset="0"/>
                </a:rPr>
                <a:t>Il n’existe pas de plus petit ensemble d’attraction que </a:t>
              </a:r>
            </a:p>
          </p:txBody>
        </p:sp>
        <p:pic>
          <p:nvPicPr>
            <p:cNvPr id="170005" name="Picture 21" descr="txp_fig"/>
            <p:cNvPicPr>
              <a:picLocks noChangeAspect="1" noChangeArrowheads="1"/>
            </p:cNvPicPr>
            <p:nvPr>
              <p:custDataLst>
                <p:tags r:id="rId9"/>
              </p:custDataLst>
            </p:nvPr>
          </p:nvPicPr>
          <p:blipFill>
            <a:blip r:embed="rId12"/>
            <a:srcRect/>
            <a:stretch>
              <a:fillRect/>
            </a:stretch>
          </p:blipFill>
          <p:spPr bwMode="auto">
            <a:xfrm>
              <a:off x="3823" y="2640"/>
              <a:ext cx="161" cy="122"/>
            </a:xfrm>
            <a:prstGeom prst="rect">
              <a:avLst/>
            </a:prstGeom>
            <a:noFill/>
            <a:ln w="9525">
              <a:noFill/>
              <a:miter lim="800000"/>
              <a:headEnd/>
              <a:tailEnd/>
            </a:ln>
            <a:effectLst/>
          </p:spPr>
        </p:pic>
        <p:sp>
          <p:nvSpPr>
            <p:cNvPr id="170006" name="Text Box 22"/>
            <p:cNvSpPr txBox="1">
              <a:spLocks noChangeArrowheads="1"/>
            </p:cNvSpPr>
            <p:nvPr/>
          </p:nvSpPr>
          <p:spPr bwMode="auto">
            <a:xfrm>
              <a:off x="696" y="2771"/>
              <a:ext cx="744" cy="212"/>
            </a:xfrm>
            <a:prstGeom prst="rect">
              <a:avLst/>
            </a:prstGeom>
            <a:noFill/>
            <a:ln w="9525">
              <a:noFill/>
              <a:miter lim="800000"/>
              <a:headEnd/>
              <a:tailEnd/>
            </a:ln>
            <a:effectLst/>
          </p:spPr>
          <p:txBody>
            <a:bodyPr wrap="none">
              <a:spAutoFit/>
            </a:bodyPr>
            <a:lstStyle/>
            <a:p>
              <a:r>
                <a:rPr lang="fr-FR" sz="1600">
                  <a:latin typeface="Tahoma" pitchFamily="34" charset="0"/>
                </a:rPr>
                <a:t>L’ensemble</a:t>
              </a:r>
            </a:p>
          </p:txBody>
        </p:sp>
        <p:pic>
          <p:nvPicPr>
            <p:cNvPr id="170007" name="Picture 23" descr="txp_fig"/>
            <p:cNvPicPr>
              <a:picLocks noChangeAspect="1" noChangeArrowheads="1"/>
            </p:cNvPicPr>
            <p:nvPr>
              <p:custDataLst>
                <p:tags r:id="rId10"/>
              </p:custDataLst>
            </p:nvPr>
          </p:nvPicPr>
          <p:blipFill>
            <a:blip r:embed="rId13"/>
            <a:srcRect/>
            <a:stretch>
              <a:fillRect/>
            </a:stretch>
          </p:blipFill>
          <p:spPr bwMode="auto">
            <a:xfrm>
              <a:off x="1440" y="2831"/>
              <a:ext cx="103" cy="97"/>
            </a:xfrm>
            <a:prstGeom prst="rect">
              <a:avLst/>
            </a:prstGeom>
            <a:noFill/>
            <a:ln w="9525">
              <a:noFill/>
              <a:miter lim="800000"/>
              <a:headEnd/>
              <a:tailEnd/>
            </a:ln>
            <a:effectLst/>
          </p:spPr>
        </p:pic>
        <p:sp>
          <p:nvSpPr>
            <p:cNvPr id="170008" name="Text Box 24"/>
            <p:cNvSpPr txBox="1">
              <a:spLocks noChangeArrowheads="1"/>
            </p:cNvSpPr>
            <p:nvPr/>
          </p:nvSpPr>
          <p:spPr bwMode="auto">
            <a:xfrm>
              <a:off x="1536" y="2764"/>
              <a:ext cx="1899" cy="212"/>
            </a:xfrm>
            <a:prstGeom prst="rect">
              <a:avLst/>
            </a:prstGeom>
            <a:noFill/>
            <a:ln w="9525">
              <a:noFill/>
              <a:miter lim="800000"/>
              <a:headEnd/>
              <a:tailEnd/>
            </a:ln>
            <a:effectLst/>
          </p:spPr>
          <p:txBody>
            <a:bodyPr wrap="none">
              <a:spAutoFit/>
            </a:bodyPr>
            <a:lstStyle/>
            <a:p>
              <a:r>
                <a:rPr lang="fr-FR" sz="1600">
                  <a:latin typeface="Tahoma" pitchFamily="34" charset="0"/>
                </a:rPr>
                <a:t>est appelé le </a:t>
              </a:r>
              <a:r>
                <a:rPr lang="fr-FR" sz="1600" i="1">
                  <a:solidFill>
                    <a:srgbClr val="FF0000"/>
                  </a:solidFill>
                  <a:latin typeface="Tahoma" pitchFamily="34" charset="0"/>
                </a:rPr>
                <a:t>bassin d’attraction</a:t>
              </a:r>
            </a:p>
          </p:txBody>
        </p:sp>
      </p:grpSp>
      <p:grpSp>
        <p:nvGrpSpPr>
          <p:cNvPr id="170009" name="Group 25"/>
          <p:cNvGrpSpPr>
            <a:grpSpLocks/>
          </p:cNvGrpSpPr>
          <p:nvPr/>
        </p:nvGrpSpPr>
        <p:grpSpPr bwMode="auto">
          <a:xfrm>
            <a:off x="842963" y="5116513"/>
            <a:ext cx="8412162" cy="1022350"/>
            <a:chOff x="422" y="3347"/>
            <a:chExt cx="5299" cy="644"/>
          </a:xfrm>
        </p:grpSpPr>
        <p:sp>
          <p:nvSpPr>
            <p:cNvPr id="170010" name="Text Box 26"/>
            <p:cNvSpPr txBox="1">
              <a:spLocks noChangeArrowheads="1"/>
            </p:cNvSpPr>
            <p:nvPr/>
          </p:nvSpPr>
          <p:spPr bwMode="auto">
            <a:xfrm>
              <a:off x="422" y="3347"/>
              <a:ext cx="1161" cy="212"/>
            </a:xfrm>
            <a:prstGeom prst="rect">
              <a:avLst/>
            </a:prstGeom>
            <a:noFill/>
            <a:ln w="9525">
              <a:noFill/>
              <a:miter lim="800000"/>
              <a:headEnd/>
              <a:tailEnd/>
            </a:ln>
            <a:effectLst/>
          </p:spPr>
          <p:txBody>
            <a:bodyPr wrap="none">
              <a:spAutoFit/>
            </a:bodyPr>
            <a:lstStyle/>
            <a:p>
              <a:pPr>
                <a:buFontTx/>
                <a:buChar char="•"/>
              </a:pPr>
              <a:r>
                <a:rPr lang="fr-FR" sz="1600">
                  <a:latin typeface="Tahoma" pitchFamily="34" charset="0"/>
                </a:rPr>
                <a:t>     Un attracteur </a:t>
              </a:r>
            </a:p>
          </p:txBody>
        </p:sp>
        <p:pic>
          <p:nvPicPr>
            <p:cNvPr id="170011" name="Picture 27" descr="txp_fig"/>
            <p:cNvPicPr>
              <a:picLocks noChangeAspect="1" noChangeArrowheads="1"/>
            </p:cNvPicPr>
            <p:nvPr>
              <p:custDataLst>
                <p:tags r:id="rId7"/>
              </p:custDataLst>
            </p:nvPr>
          </p:nvPicPr>
          <p:blipFill>
            <a:blip r:embed="rId12"/>
            <a:srcRect/>
            <a:stretch>
              <a:fillRect/>
            </a:stretch>
          </p:blipFill>
          <p:spPr bwMode="auto">
            <a:xfrm>
              <a:off x="1531" y="3408"/>
              <a:ext cx="161" cy="122"/>
            </a:xfrm>
            <a:prstGeom prst="rect">
              <a:avLst/>
            </a:prstGeom>
            <a:noFill/>
            <a:ln w="9525">
              <a:noFill/>
              <a:miter lim="800000"/>
              <a:headEnd/>
              <a:tailEnd/>
            </a:ln>
            <a:effectLst/>
          </p:spPr>
        </p:pic>
        <p:sp>
          <p:nvSpPr>
            <p:cNvPr id="170012" name="Text Box 28"/>
            <p:cNvSpPr txBox="1">
              <a:spLocks noChangeArrowheads="1"/>
            </p:cNvSpPr>
            <p:nvPr/>
          </p:nvSpPr>
          <p:spPr bwMode="auto">
            <a:xfrm>
              <a:off x="1708" y="3347"/>
              <a:ext cx="4013" cy="212"/>
            </a:xfrm>
            <a:prstGeom prst="rect">
              <a:avLst/>
            </a:prstGeom>
            <a:noFill/>
            <a:ln w="9525">
              <a:noFill/>
              <a:miter lim="800000"/>
              <a:headEnd/>
              <a:tailEnd/>
            </a:ln>
            <a:effectLst/>
          </p:spPr>
          <p:txBody>
            <a:bodyPr wrap="none">
              <a:spAutoFit/>
            </a:bodyPr>
            <a:lstStyle/>
            <a:p>
              <a:r>
                <a:rPr lang="fr-FR" sz="1600">
                  <a:latin typeface="Tahoma" pitchFamily="34" charset="0"/>
                </a:rPr>
                <a:t>est </a:t>
              </a:r>
              <a:r>
                <a:rPr lang="fr-FR" sz="1600" i="1">
                  <a:solidFill>
                    <a:srgbClr val="FF0000"/>
                  </a:solidFill>
                  <a:latin typeface="Tahoma" pitchFamily="34" charset="0"/>
                </a:rPr>
                <a:t>étrange</a:t>
              </a:r>
              <a:r>
                <a:rPr lang="fr-FR" sz="1600">
                  <a:latin typeface="Tahoma" pitchFamily="34" charset="0"/>
                </a:rPr>
                <a:t> ou </a:t>
              </a:r>
              <a:r>
                <a:rPr lang="fr-FR" sz="1600" i="1">
                  <a:solidFill>
                    <a:srgbClr val="FF0000"/>
                  </a:solidFill>
                  <a:latin typeface="Tahoma" pitchFamily="34" charset="0"/>
                </a:rPr>
                <a:t>chaotique </a:t>
              </a:r>
              <a:r>
                <a:rPr lang="fr-FR" sz="1600">
                  <a:latin typeface="Tahoma" pitchFamily="34" charset="0"/>
                </a:rPr>
                <a:t>si il est borné et que toutes les trajectoires </a:t>
              </a:r>
            </a:p>
          </p:txBody>
        </p:sp>
        <p:sp>
          <p:nvSpPr>
            <p:cNvPr id="170013" name="Text Box 29"/>
            <p:cNvSpPr txBox="1">
              <a:spLocks noChangeArrowheads="1"/>
            </p:cNvSpPr>
            <p:nvPr/>
          </p:nvSpPr>
          <p:spPr bwMode="auto">
            <a:xfrm>
              <a:off x="715" y="3587"/>
              <a:ext cx="116" cy="212"/>
            </a:xfrm>
            <a:prstGeom prst="rect">
              <a:avLst/>
            </a:prstGeom>
            <a:noFill/>
            <a:ln w="9525">
              <a:noFill/>
              <a:miter lim="800000"/>
              <a:headEnd/>
              <a:tailEnd/>
            </a:ln>
            <a:effectLst/>
          </p:spPr>
          <p:txBody>
            <a:bodyPr wrap="none">
              <a:spAutoFit/>
            </a:bodyPr>
            <a:lstStyle/>
            <a:p>
              <a:endParaRPr lang="fr-FR" sz="1600">
                <a:latin typeface="Tahoma" pitchFamily="34" charset="0"/>
              </a:endParaRPr>
            </a:p>
          </p:txBody>
        </p:sp>
        <p:sp>
          <p:nvSpPr>
            <p:cNvPr id="170014" name="Text Box 30"/>
            <p:cNvSpPr txBox="1">
              <a:spLocks noChangeArrowheads="1"/>
            </p:cNvSpPr>
            <p:nvPr/>
          </p:nvSpPr>
          <p:spPr bwMode="auto">
            <a:xfrm>
              <a:off x="672" y="3539"/>
              <a:ext cx="1861" cy="212"/>
            </a:xfrm>
            <a:prstGeom prst="rect">
              <a:avLst/>
            </a:prstGeom>
            <a:noFill/>
            <a:ln w="9525">
              <a:noFill/>
              <a:miter lim="800000"/>
              <a:headEnd/>
              <a:tailEnd/>
            </a:ln>
            <a:effectLst/>
          </p:spPr>
          <p:txBody>
            <a:bodyPr wrap="none">
              <a:spAutoFit/>
            </a:bodyPr>
            <a:lstStyle/>
            <a:p>
              <a:r>
                <a:rPr lang="fr-FR" sz="1600">
                  <a:latin typeface="Tahoma" pitchFamily="34" charset="0"/>
                </a:rPr>
                <a:t>qu’il renferme sont chaotiques.</a:t>
              </a:r>
            </a:p>
          </p:txBody>
        </p:sp>
        <p:sp>
          <p:nvSpPr>
            <p:cNvPr id="170015" name="Text Box 31"/>
            <p:cNvSpPr txBox="1">
              <a:spLocks noChangeArrowheads="1"/>
            </p:cNvSpPr>
            <p:nvPr/>
          </p:nvSpPr>
          <p:spPr bwMode="auto">
            <a:xfrm>
              <a:off x="672" y="3779"/>
              <a:ext cx="4247" cy="212"/>
            </a:xfrm>
            <a:prstGeom prst="rect">
              <a:avLst/>
            </a:prstGeom>
            <a:noFill/>
            <a:ln w="9525">
              <a:noFill/>
              <a:miter lim="800000"/>
              <a:headEnd/>
              <a:tailEnd/>
            </a:ln>
            <a:effectLst/>
          </p:spPr>
          <p:txBody>
            <a:bodyPr wrap="none">
              <a:spAutoFit/>
            </a:bodyPr>
            <a:lstStyle/>
            <a:p>
              <a:r>
                <a:rPr lang="fr-FR" sz="1600">
                  <a:latin typeface="Tahoma" pitchFamily="34" charset="0"/>
                </a:rPr>
                <a:t>Un système est </a:t>
              </a:r>
              <a:r>
                <a:rPr lang="fr-FR" sz="1600" i="1">
                  <a:solidFill>
                    <a:srgbClr val="FF0000"/>
                  </a:solidFill>
                  <a:latin typeface="Tahoma" pitchFamily="34" charset="0"/>
                </a:rPr>
                <a:t>chaotique</a:t>
              </a:r>
              <a:r>
                <a:rPr lang="fr-FR" sz="1600">
                  <a:latin typeface="Tahoma" pitchFamily="34" charset="0"/>
                </a:rPr>
                <a:t> si il possède au moins un attracteur chaotique.</a:t>
              </a:r>
            </a:p>
          </p:txBody>
        </p:sp>
      </p:grpSp>
      <p:sp>
        <p:nvSpPr>
          <p:cNvPr id="170016" name="Rectangle 32"/>
          <p:cNvSpPr>
            <a:spLocks noChangeArrowheads="1"/>
          </p:cNvSpPr>
          <p:nvPr/>
        </p:nvSpPr>
        <p:spPr bwMode="auto">
          <a:xfrm>
            <a:off x="615950" y="962025"/>
            <a:ext cx="7772400" cy="666750"/>
          </a:xfrm>
          <a:prstGeom prst="rect">
            <a:avLst/>
          </a:prstGeom>
          <a:noFill/>
          <a:ln w="9525">
            <a:noFill/>
            <a:miter lim="800000"/>
            <a:headEnd/>
            <a:tailEnd/>
          </a:ln>
          <a:effectLst/>
        </p:spPr>
        <p:txBody>
          <a:bodyPr anchor="b"/>
          <a:lstStyle/>
          <a:p>
            <a:pPr algn="ctr" eaLnBrk="0" hangingPunct="0"/>
            <a:r>
              <a:rPr lang="fr-FR" sz="3200">
                <a:solidFill>
                  <a:srgbClr val="FF9933"/>
                </a:solidFill>
                <a:latin typeface="Calibri" pitchFamily="34" charset="0"/>
              </a:rPr>
              <a:t>Les systèmes chaotiques: Définitions</a:t>
            </a:r>
          </a:p>
        </p:txBody>
      </p:sp>
      <p:grpSp>
        <p:nvGrpSpPr>
          <p:cNvPr id="170017" name="Groupe 11"/>
          <p:cNvGrpSpPr>
            <a:grpSpLocks/>
          </p:cNvGrpSpPr>
          <p:nvPr/>
        </p:nvGrpSpPr>
        <p:grpSpPr bwMode="auto">
          <a:xfrm>
            <a:off x="0" y="0"/>
            <a:ext cx="9144000" cy="6858000"/>
            <a:chOff x="0" y="0"/>
            <a:chExt cx="9144000" cy="6858000"/>
          </a:xfrm>
        </p:grpSpPr>
        <p:grpSp>
          <p:nvGrpSpPr>
            <p:cNvPr id="170018"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18"/>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70022" name="Picture 2"/>
              <p:cNvPicPr>
                <a:picLocks noChangeAspect="1" noChangeArrowheads="1"/>
              </p:cNvPicPr>
              <p:nvPr/>
            </p:nvPicPr>
            <p:blipFill>
              <a:blip r:embed="rId18"/>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638175" y="1557338"/>
            <a:ext cx="3213100" cy="336550"/>
          </a:xfrm>
          <a:prstGeom prst="rect">
            <a:avLst/>
          </a:prstGeom>
          <a:noFill/>
          <a:ln w="9525">
            <a:noFill/>
            <a:miter lim="800000"/>
            <a:headEnd/>
            <a:tailEnd/>
          </a:ln>
          <a:effectLst/>
        </p:spPr>
        <p:txBody>
          <a:bodyPr wrap="none">
            <a:spAutoFit/>
          </a:bodyPr>
          <a:lstStyle/>
          <a:p>
            <a:r>
              <a:rPr lang="fr-FR" sz="1600" u="sng">
                <a:latin typeface="Tahoma" pitchFamily="34" charset="0"/>
              </a:rPr>
              <a:t>Définition d’un système chaotique</a:t>
            </a:r>
          </a:p>
        </p:txBody>
      </p:sp>
      <p:sp>
        <p:nvSpPr>
          <p:cNvPr id="171011" name="Text Box 3"/>
          <p:cNvSpPr txBox="1">
            <a:spLocks noChangeArrowheads="1"/>
          </p:cNvSpPr>
          <p:nvPr/>
        </p:nvSpPr>
        <p:spPr bwMode="auto">
          <a:xfrm>
            <a:off x="830263" y="1970088"/>
            <a:ext cx="1857375" cy="336550"/>
          </a:xfrm>
          <a:prstGeom prst="rect">
            <a:avLst/>
          </a:prstGeom>
          <a:noFill/>
          <a:ln w="9525">
            <a:noFill/>
            <a:miter lim="800000"/>
            <a:headEnd/>
            <a:tailEnd/>
          </a:ln>
          <a:effectLst/>
        </p:spPr>
        <p:txBody>
          <a:bodyPr wrap="none">
            <a:spAutoFit/>
          </a:bodyPr>
          <a:lstStyle/>
          <a:p>
            <a:pPr>
              <a:buFontTx/>
              <a:buChar char="•"/>
            </a:pPr>
            <a:r>
              <a:rPr lang="fr-FR" sz="1600">
                <a:latin typeface="Tahoma" pitchFamily="34" charset="0"/>
              </a:rPr>
              <a:t>       Une fonction</a:t>
            </a:r>
          </a:p>
        </p:txBody>
      </p:sp>
      <p:pic>
        <p:nvPicPr>
          <p:cNvPr id="171012" name="Picture 4" descr="txp_fig"/>
          <p:cNvPicPr>
            <a:picLocks noChangeAspect="1" noChangeArrowheads="1"/>
          </p:cNvPicPr>
          <p:nvPr>
            <p:custDataLst>
              <p:tags r:id="rId1"/>
            </p:custDataLst>
          </p:nvPr>
        </p:nvPicPr>
        <p:blipFill>
          <a:blip r:embed="rId19"/>
          <a:srcRect/>
          <a:stretch>
            <a:fillRect/>
          </a:stretch>
        </p:blipFill>
        <p:spPr bwMode="auto">
          <a:xfrm>
            <a:off x="2662238" y="2009775"/>
            <a:ext cx="1154112" cy="212725"/>
          </a:xfrm>
          <a:prstGeom prst="rect">
            <a:avLst/>
          </a:prstGeom>
          <a:noFill/>
          <a:ln w="9525">
            <a:noFill/>
            <a:miter lim="800000"/>
            <a:headEnd/>
            <a:tailEnd/>
          </a:ln>
          <a:effectLst/>
        </p:spPr>
      </p:pic>
      <p:sp>
        <p:nvSpPr>
          <p:cNvPr id="171013" name="Text Box 5"/>
          <p:cNvSpPr txBox="1">
            <a:spLocks noChangeArrowheads="1"/>
          </p:cNvSpPr>
          <p:nvPr/>
        </p:nvSpPr>
        <p:spPr bwMode="auto">
          <a:xfrm>
            <a:off x="3878263" y="1949450"/>
            <a:ext cx="2535237" cy="336550"/>
          </a:xfrm>
          <a:prstGeom prst="rect">
            <a:avLst/>
          </a:prstGeom>
          <a:noFill/>
          <a:ln w="9525">
            <a:noFill/>
            <a:miter lim="800000"/>
            <a:headEnd/>
            <a:tailEnd/>
          </a:ln>
          <a:effectLst/>
        </p:spPr>
        <p:txBody>
          <a:bodyPr wrap="none">
            <a:spAutoFit/>
          </a:bodyPr>
          <a:lstStyle/>
          <a:p>
            <a:r>
              <a:rPr lang="fr-FR" sz="1600">
                <a:latin typeface="Tahoma" pitchFamily="34" charset="0"/>
              </a:rPr>
              <a:t>est </a:t>
            </a:r>
            <a:r>
              <a:rPr lang="fr-FR" sz="1600" i="1">
                <a:solidFill>
                  <a:srgbClr val="FF0000"/>
                </a:solidFill>
                <a:latin typeface="Tahoma" pitchFamily="34" charset="0"/>
              </a:rPr>
              <a:t>récurrente</a:t>
            </a:r>
            <a:r>
              <a:rPr lang="fr-FR" sz="1600">
                <a:latin typeface="Tahoma" pitchFamily="34" charset="0"/>
              </a:rPr>
              <a:t> si pour tout</a:t>
            </a:r>
          </a:p>
        </p:txBody>
      </p:sp>
      <p:pic>
        <p:nvPicPr>
          <p:cNvPr id="171014" name="Picture 6" descr="txp_fig"/>
          <p:cNvPicPr>
            <a:picLocks noChangeAspect="1" noChangeArrowheads="1"/>
          </p:cNvPicPr>
          <p:nvPr>
            <p:custDataLst>
              <p:tags r:id="rId2"/>
            </p:custDataLst>
          </p:nvPr>
        </p:nvPicPr>
        <p:blipFill>
          <a:blip r:embed="rId20"/>
          <a:srcRect/>
          <a:stretch>
            <a:fillRect/>
          </a:stretch>
        </p:blipFill>
        <p:spPr bwMode="auto">
          <a:xfrm>
            <a:off x="6413500" y="2047875"/>
            <a:ext cx="482600" cy="150813"/>
          </a:xfrm>
          <a:prstGeom prst="rect">
            <a:avLst/>
          </a:prstGeom>
          <a:noFill/>
          <a:ln w="9525">
            <a:noFill/>
            <a:miter lim="800000"/>
            <a:headEnd/>
            <a:tailEnd/>
          </a:ln>
          <a:effectLst/>
        </p:spPr>
      </p:pic>
      <p:sp>
        <p:nvSpPr>
          <p:cNvPr id="171015" name="Text Box 7"/>
          <p:cNvSpPr txBox="1">
            <a:spLocks noChangeArrowheads="1"/>
          </p:cNvSpPr>
          <p:nvPr/>
        </p:nvSpPr>
        <p:spPr bwMode="auto">
          <a:xfrm>
            <a:off x="6926263" y="1949450"/>
            <a:ext cx="857250" cy="336550"/>
          </a:xfrm>
          <a:prstGeom prst="rect">
            <a:avLst/>
          </a:prstGeom>
          <a:noFill/>
          <a:ln w="9525">
            <a:noFill/>
            <a:miter lim="800000"/>
            <a:headEnd/>
            <a:tailEnd/>
          </a:ln>
          <a:effectLst/>
        </p:spPr>
        <p:txBody>
          <a:bodyPr wrap="none">
            <a:spAutoFit/>
          </a:bodyPr>
          <a:lstStyle/>
          <a:p>
            <a:r>
              <a:rPr lang="fr-FR" sz="1600">
                <a:latin typeface="Tahoma" pitchFamily="34" charset="0"/>
              </a:rPr>
              <a:t>il existe</a:t>
            </a:r>
          </a:p>
        </p:txBody>
      </p:sp>
      <p:pic>
        <p:nvPicPr>
          <p:cNvPr id="171016" name="Picture 8" descr="txp_fig"/>
          <p:cNvPicPr>
            <a:picLocks noChangeAspect="1" noChangeArrowheads="1"/>
          </p:cNvPicPr>
          <p:nvPr>
            <p:custDataLst>
              <p:tags r:id="rId3"/>
            </p:custDataLst>
          </p:nvPr>
        </p:nvPicPr>
        <p:blipFill>
          <a:blip r:embed="rId21"/>
          <a:srcRect/>
          <a:stretch>
            <a:fillRect/>
          </a:stretch>
        </p:blipFill>
        <p:spPr bwMode="auto">
          <a:xfrm>
            <a:off x="7783513" y="2047875"/>
            <a:ext cx="593725" cy="171450"/>
          </a:xfrm>
          <a:prstGeom prst="rect">
            <a:avLst/>
          </a:prstGeom>
          <a:noFill/>
          <a:ln w="9525">
            <a:noFill/>
            <a:miter lim="800000"/>
            <a:headEnd/>
            <a:tailEnd/>
          </a:ln>
          <a:effectLst/>
        </p:spPr>
      </p:pic>
      <p:sp>
        <p:nvSpPr>
          <p:cNvPr id="171017" name="Text Box 9"/>
          <p:cNvSpPr txBox="1">
            <a:spLocks noChangeArrowheads="1"/>
          </p:cNvSpPr>
          <p:nvPr/>
        </p:nvSpPr>
        <p:spPr bwMode="auto">
          <a:xfrm>
            <a:off x="1439863" y="2351088"/>
            <a:ext cx="1697037" cy="336550"/>
          </a:xfrm>
          <a:prstGeom prst="rect">
            <a:avLst/>
          </a:prstGeom>
          <a:noFill/>
          <a:ln w="9525">
            <a:noFill/>
            <a:miter lim="800000"/>
            <a:headEnd/>
            <a:tailEnd/>
          </a:ln>
          <a:effectLst/>
        </p:spPr>
        <p:txBody>
          <a:bodyPr wrap="none">
            <a:spAutoFit/>
          </a:bodyPr>
          <a:lstStyle/>
          <a:p>
            <a:r>
              <a:rPr lang="fr-FR" sz="1600">
                <a:latin typeface="Tahoma" pitchFamily="34" charset="0"/>
              </a:rPr>
              <a:t>tel que pour tout</a:t>
            </a:r>
          </a:p>
        </p:txBody>
      </p:sp>
      <p:pic>
        <p:nvPicPr>
          <p:cNvPr id="171018" name="Picture 10" descr="txp_fig"/>
          <p:cNvPicPr>
            <a:picLocks noChangeAspect="1" noChangeArrowheads="1"/>
          </p:cNvPicPr>
          <p:nvPr>
            <p:custDataLst>
              <p:tags r:id="rId4"/>
            </p:custDataLst>
          </p:nvPr>
        </p:nvPicPr>
        <p:blipFill>
          <a:blip r:embed="rId22"/>
          <a:srcRect/>
          <a:stretch>
            <a:fillRect/>
          </a:stretch>
        </p:blipFill>
        <p:spPr bwMode="auto">
          <a:xfrm>
            <a:off x="3136900" y="2447925"/>
            <a:ext cx="473075" cy="180975"/>
          </a:xfrm>
          <a:prstGeom prst="rect">
            <a:avLst/>
          </a:prstGeom>
          <a:noFill/>
          <a:ln w="9525">
            <a:noFill/>
            <a:miter lim="800000"/>
            <a:headEnd/>
            <a:tailEnd/>
          </a:ln>
          <a:effectLst/>
        </p:spPr>
      </p:pic>
      <p:sp>
        <p:nvSpPr>
          <p:cNvPr id="171019" name="Text Box 11"/>
          <p:cNvSpPr txBox="1">
            <a:spLocks noChangeArrowheads="1"/>
          </p:cNvSpPr>
          <p:nvPr/>
        </p:nvSpPr>
        <p:spPr bwMode="auto">
          <a:xfrm>
            <a:off x="3646488" y="2351088"/>
            <a:ext cx="857250" cy="336550"/>
          </a:xfrm>
          <a:prstGeom prst="rect">
            <a:avLst/>
          </a:prstGeom>
          <a:noFill/>
          <a:ln w="9525">
            <a:noFill/>
            <a:miter lim="800000"/>
            <a:headEnd/>
            <a:tailEnd/>
          </a:ln>
          <a:effectLst/>
        </p:spPr>
        <p:txBody>
          <a:bodyPr wrap="none">
            <a:spAutoFit/>
          </a:bodyPr>
          <a:lstStyle/>
          <a:p>
            <a:r>
              <a:rPr lang="fr-FR" sz="1600">
                <a:latin typeface="Tahoma" pitchFamily="34" charset="0"/>
              </a:rPr>
              <a:t>il existe</a:t>
            </a:r>
          </a:p>
        </p:txBody>
      </p:sp>
      <p:pic>
        <p:nvPicPr>
          <p:cNvPr id="171020" name="Picture 12" descr="txp_fig"/>
          <p:cNvPicPr>
            <a:picLocks noChangeAspect="1" noChangeArrowheads="1"/>
          </p:cNvPicPr>
          <p:nvPr>
            <p:custDataLst>
              <p:tags r:id="rId5"/>
            </p:custDataLst>
          </p:nvPr>
        </p:nvPicPr>
        <p:blipFill>
          <a:blip r:embed="rId23"/>
          <a:srcRect/>
          <a:stretch>
            <a:fillRect/>
          </a:stretch>
        </p:blipFill>
        <p:spPr bwMode="auto">
          <a:xfrm>
            <a:off x="4503738" y="2427288"/>
            <a:ext cx="584200" cy="201612"/>
          </a:xfrm>
          <a:prstGeom prst="rect">
            <a:avLst/>
          </a:prstGeom>
          <a:noFill/>
          <a:ln w="9525">
            <a:noFill/>
            <a:miter lim="800000"/>
            <a:headEnd/>
            <a:tailEnd/>
          </a:ln>
          <a:effectLst/>
        </p:spPr>
      </p:pic>
      <p:pic>
        <p:nvPicPr>
          <p:cNvPr id="171021" name="Picture 13" descr="txp_fig"/>
          <p:cNvPicPr>
            <a:picLocks noChangeAspect="1" noChangeArrowheads="1"/>
          </p:cNvPicPr>
          <p:nvPr>
            <p:custDataLst>
              <p:tags r:id="rId6"/>
            </p:custDataLst>
          </p:nvPr>
        </p:nvPicPr>
        <p:blipFill>
          <a:blip r:embed="rId24"/>
          <a:srcRect/>
          <a:stretch>
            <a:fillRect/>
          </a:stretch>
        </p:blipFill>
        <p:spPr bwMode="auto">
          <a:xfrm>
            <a:off x="5265738" y="2427288"/>
            <a:ext cx="1490662" cy="201612"/>
          </a:xfrm>
          <a:prstGeom prst="rect">
            <a:avLst/>
          </a:prstGeom>
          <a:noFill/>
          <a:ln w="9525">
            <a:noFill/>
            <a:miter lim="800000"/>
            <a:headEnd/>
            <a:tailEnd/>
          </a:ln>
          <a:effectLst/>
        </p:spPr>
      </p:pic>
      <p:sp>
        <p:nvSpPr>
          <p:cNvPr id="171022" name="Text Box 14"/>
          <p:cNvSpPr txBox="1">
            <a:spLocks noChangeArrowheads="1"/>
          </p:cNvSpPr>
          <p:nvPr/>
        </p:nvSpPr>
        <p:spPr bwMode="auto">
          <a:xfrm>
            <a:off x="5037138" y="2339975"/>
            <a:ext cx="246062" cy="336550"/>
          </a:xfrm>
          <a:prstGeom prst="rect">
            <a:avLst/>
          </a:prstGeom>
          <a:noFill/>
          <a:ln w="9525">
            <a:noFill/>
            <a:miter lim="800000"/>
            <a:headEnd/>
            <a:tailEnd/>
          </a:ln>
          <a:effectLst/>
        </p:spPr>
        <p:txBody>
          <a:bodyPr wrap="none">
            <a:spAutoFit/>
          </a:bodyPr>
          <a:lstStyle/>
          <a:p>
            <a:r>
              <a:rPr lang="fr-FR" sz="1600">
                <a:latin typeface="Tahoma" pitchFamily="34" charset="0"/>
              </a:rPr>
              <a:t>,</a:t>
            </a:r>
          </a:p>
        </p:txBody>
      </p:sp>
      <p:sp>
        <p:nvSpPr>
          <p:cNvPr id="171023" name="Text Box 15"/>
          <p:cNvSpPr txBox="1">
            <a:spLocks noChangeArrowheads="1"/>
          </p:cNvSpPr>
          <p:nvPr/>
        </p:nvSpPr>
        <p:spPr bwMode="auto">
          <a:xfrm>
            <a:off x="6865938" y="2339975"/>
            <a:ext cx="800100" cy="336550"/>
          </a:xfrm>
          <a:prstGeom prst="rect">
            <a:avLst/>
          </a:prstGeom>
          <a:noFill/>
          <a:ln w="9525">
            <a:noFill/>
            <a:miter lim="800000"/>
            <a:headEnd/>
            <a:tailEnd/>
          </a:ln>
          <a:effectLst/>
        </p:spPr>
        <p:txBody>
          <a:bodyPr wrap="none">
            <a:spAutoFit/>
          </a:bodyPr>
          <a:lstStyle/>
          <a:p>
            <a:r>
              <a:rPr lang="fr-FR" sz="1600">
                <a:latin typeface="Tahoma" pitchFamily="34" charset="0"/>
              </a:rPr>
              <a:t>tel que</a:t>
            </a:r>
          </a:p>
        </p:txBody>
      </p:sp>
      <p:pic>
        <p:nvPicPr>
          <p:cNvPr id="171024" name="Picture 16" descr="txp_fig"/>
          <p:cNvPicPr>
            <a:picLocks noChangeAspect="1" noChangeArrowheads="1"/>
          </p:cNvPicPr>
          <p:nvPr>
            <p:custDataLst>
              <p:tags r:id="rId7"/>
            </p:custDataLst>
          </p:nvPr>
        </p:nvPicPr>
        <p:blipFill>
          <a:blip r:embed="rId25"/>
          <a:srcRect/>
          <a:stretch>
            <a:fillRect/>
          </a:stretch>
        </p:blipFill>
        <p:spPr bwMode="auto">
          <a:xfrm>
            <a:off x="3270250" y="2981325"/>
            <a:ext cx="2411413" cy="212725"/>
          </a:xfrm>
          <a:prstGeom prst="rect">
            <a:avLst/>
          </a:prstGeom>
          <a:noFill/>
          <a:ln w="9525">
            <a:noFill/>
            <a:miter lim="800000"/>
            <a:headEnd/>
            <a:tailEnd/>
          </a:ln>
          <a:effectLst/>
        </p:spPr>
      </p:pic>
      <p:sp>
        <p:nvSpPr>
          <p:cNvPr id="171025" name="Text Box 17"/>
          <p:cNvSpPr txBox="1">
            <a:spLocks noChangeArrowheads="1"/>
          </p:cNvSpPr>
          <p:nvPr/>
        </p:nvSpPr>
        <p:spPr bwMode="auto">
          <a:xfrm>
            <a:off x="1379538" y="3570288"/>
            <a:ext cx="585787" cy="336550"/>
          </a:xfrm>
          <a:prstGeom prst="rect">
            <a:avLst/>
          </a:prstGeom>
          <a:noFill/>
          <a:ln w="9525">
            <a:noFill/>
            <a:miter lim="800000"/>
            <a:headEnd/>
            <a:tailEnd/>
          </a:ln>
          <a:effectLst/>
        </p:spPr>
        <p:txBody>
          <a:bodyPr wrap="none">
            <a:spAutoFit/>
          </a:bodyPr>
          <a:lstStyle/>
          <a:p>
            <a:r>
              <a:rPr lang="fr-FR" sz="1600">
                <a:latin typeface="Tahoma" pitchFamily="34" charset="0"/>
              </a:rPr>
              <a:t>Soit </a:t>
            </a:r>
          </a:p>
        </p:txBody>
      </p:sp>
      <p:pic>
        <p:nvPicPr>
          <p:cNvPr id="171026" name="Picture 18" descr="txp_fig"/>
          <p:cNvPicPr>
            <a:picLocks noChangeAspect="1" noChangeArrowheads="1"/>
          </p:cNvPicPr>
          <p:nvPr>
            <p:custDataLst>
              <p:tags r:id="rId8"/>
            </p:custDataLst>
          </p:nvPr>
        </p:nvPicPr>
        <p:blipFill>
          <a:blip r:embed="rId26"/>
          <a:srcRect/>
          <a:stretch>
            <a:fillRect/>
          </a:stretch>
        </p:blipFill>
        <p:spPr bwMode="auto">
          <a:xfrm>
            <a:off x="2084388" y="3651250"/>
            <a:ext cx="4095750" cy="223838"/>
          </a:xfrm>
          <a:prstGeom prst="rect">
            <a:avLst/>
          </a:prstGeom>
          <a:noFill/>
          <a:ln w="9525">
            <a:noFill/>
            <a:miter lim="800000"/>
            <a:headEnd/>
            <a:tailEnd/>
          </a:ln>
          <a:effectLst/>
        </p:spPr>
      </p:pic>
      <p:sp>
        <p:nvSpPr>
          <p:cNvPr id="171027" name="Text Box 19"/>
          <p:cNvSpPr txBox="1">
            <a:spLocks noChangeArrowheads="1"/>
          </p:cNvSpPr>
          <p:nvPr/>
        </p:nvSpPr>
        <p:spPr bwMode="auto">
          <a:xfrm>
            <a:off x="6321425" y="3582988"/>
            <a:ext cx="2144713" cy="336550"/>
          </a:xfrm>
          <a:prstGeom prst="rect">
            <a:avLst/>
          </a:prstGeom>
          <a:noFill/>
          <a:ln w="9525">
            <a:noFill/>
            <a:miter lim="800000"/>
            <a:headEnd/>
            <a:tailEnd/>
          </a:ln>
          <a:effectLst/>
        </p:spPr>
        <p:txBody>
          <a:bodyPr wrap="none">
            <a:spAutoFit/>
          </a:bodyPr>
          <a:lstStyle/>
          <a:p>
            <a:r>
              <a:rPr lang="fr-FR" sz="1600">
                <a:latin typeface="Tahoma" pitchFamily="34" charset="0"/>
              </a:rPr>
              <a:t>l’ensemble contenant </a:t>
            </a:r>
          </a:p>
        </p:txBody>
      </p:sp>
      <p:sp>
        <p:nvSpPr>
          <p:cNvPr id="171028" name="Text Box 20"/>
          <p:cNvSpPr txBox="1">
            <a:spLocks noChangeArrowheads="1"/>
          </p:cNvSpPr>
          <p:nvPr/>
        </p:nvSpPr>
        <p:spPr bwMode="auto">
          <a:xfrm>
            <a:off x="1347788" y="3951288"/>
            <a:ext cx="2779712" cy="336550"/>
          </a:xfrm>
          <a:prstGeom prst="rect">
            <a:avLst/>
          </a:prstGeom>
          <a:noFill/>
          <a:ln w="9525">
            <a:noFill/>
            <a:miter lim="800000"/>
            <a:headEnd/>
            <a:tailEnd/>
          </a:ln>
          <a:effectLst/>
        </p:spPr>
        <p:txBody>
          <a:bodyPr wrap="none">
            <a:spAutoFit/>
          </a:bodyPr>
          <a:lstStyle/>
          <a:p>
            <a:r>
              <a:rPr lang="fr-FR" sz="1600">
                <a:latin typeface="Tahoma" pitchFamily="34" charset="0"/>
              </a:rPr>
              <a:t>un segment de trajectoire de</a:t>
            </a:r>
          </a:p>
        </p:txBody>
      </p:sp>
      <p:pic>
        <p:nvPicPr>
          <p:cNvPr id="171029" name="Picture 21" descr="txp_fig"/>
          <p:cNvPicPr>
            <a:picLocks noChangeAspect="1" noChangeArrowheads="1"/>
          </p:cNvPicPr>
          <p:nvPr>
            <p:custDataLst>
              <p:tags r:id="rId9"/>
            </p:custDataLst>
          </p:nvPr>
        </p:nvPicPr>
        <p:blipFill>
          <a:blip r:embed="rId27"/>
          <a:srcRect/>
          <a:stretch>
            <a:fillRect/>
          </a:stretch>
        </p:blipFill>
        <p:spPr bwMode="auto">
          <a:xfrm>
            <a:off x="4127500" y="4087813"/>
            <a:ext cx="111125" cy="101600"/>
          </a:xfrm>
          <a:prstGeom prst="rect">
            <a:avLst/>
          </a:prstGeom>
          <a:noFill/>
          <a:ln w="9525">
            <a:noFill/>
            <a:miter lim="800000"/>
            <a:headEnd/>
            <a:tailEnd/>
          </a:ln>
          <a:effectLst/>
        </p:spPr>
      </p:pic>
      <p:pic>
        <p:nvPicPr>
          <p:cNvPr id="171030" name="Picture 22" descr="txp_fig"/>
          <p:cNvPicPr>
            <a:picLocks noChangeAspect="1" noChangeArrowheads="1"/>
          </p:cNvPicPr>
          <p:nvPr>
            <p:custDataLst>
              <p:tags r:id="rId10"/>
            </p:custDataLst>
          </p:nvPr>
        </p:nvPicPr>
        <p:blipFill>
          <a:blip r:embed="rId19"/>
          <a:srcRect/>
          <a:stretch>
            <a:fillRect/>
          </a:stretch>
        </p:blipFill>
        <p:spPr bwMode="auto">
          <a:xfrm>
            <a:off x="1439863" y="4581525"/>
            <a:ext cx="1154112" cy="212725"/>
          </a:xfrm>
          <a:prstGeom prst="rect">
            <a:avLst/>
          </a:prstGeom>
          <a:noFill/>
          <a:ln w="9525">
            <a:noFill/>
            <a:miter lim="800000"/>
            <a:headEnd/>
            <a:tailEnd/>
          </a:ln>
          <a:effectLst/>
        </p:spPr>
      </p:pic>
      <p:sp>
        <p:nvSpPr>
          <p:cNvPr id="171031" name="Text Box 23"/>
          <p:cNvSpPr txBox="1">
            <a:spLocks noChangeArrowheads="1"/>
          </p:cNvSpPr>
          <p:nvPr/>
        </p:nvSpPr>
        <p:spPr bwMode="auto">
          <a:xfrm>
            <a:off x="2747963" y="4541838"/>
            <a:ext cx="2535237" cy="336550"/>
          </a:xfrm>
          <a:prstGeom prst="rect">
            <a:avLst/>
          </a:prstGeom>
          <a:noFill/>
          <a:ln w="9525">
            <a:noFill/>
            <a:miter lim="800000"/>
            <a:headEnd/>
            <a:tailEnd/>
          </a:ln>
          <a:effectLst/>
        </p:spPr>
        <p:txBody>
          <a:bodyPr wrap="none">
            <a:spAutoFit/>
          </a:bodyPr>
          <a:lstStyle/>
          <a:p>
            <a:r>
              <a:rPr lang="fr-FR" sz="1600">
                <a:latin typeface="Tahoma" pitchFamily="34" charset="0"/>
              </a:rPr>
              <a:t>est </a:t>
            </a:r>
            <a:r>
              <a:rPr lang="fr-FR" sz="1600" i="1">
                <a:solidFill>
                  <a:srgbClr val="FF0000"/>
                </a:solidFill>
                <a:latin typeface="Tahoma" pitchFamily="34" charset="0"/>
              </a:rPr>
              <a:t>récurrente</a:t>
            </a:r>
            <a:r>
              <a:rPr lang="fr-FR" sz="1600">
                <a:latin typeface="Tahoma" pitchFamily="34" charset="0"/>
              </a:rPr>
              <a:t> si pour tout</a:t>
            </a:r>
          </a:p>
        </p:txBody>
      </p:sp>
      <p:pic>
        <p:nvPicPr>
          <p:cNvPr id="171032" name="Picture 24" descr="txp_fig"/>
          <p:cNvPicPr>
            <a:picLocks noChangeAspect="1" noChangeArrowheads="1"/>
          </p:cNvPicPr>
          <p:nvPr>
            <p:custDataLst>
              <p:tags r:id="rId11"/>
            </p:custDataLst>
          </p:nvPr>
        </p:nvPicPr>
        <p:blipFill>
          <a:blip r:embed="rId20"/>
          <a:srcRect/>
          <a:stretch>
            <a:fillRect/>
          </a:stretch>
        </p:blipFill>
        <p:spPr bwMode="auto">
          <a:xfrm>
            <a:off x="5283200" y="4640263"/>
            <a:ext cx="482600" cy="150812"/>
          </a:xfrm>
          <a:prstGeom prst="rect">
            <a:avLst/>
          </a:prstGeom>
          <a:noFill/>
          <a:ln w="9525">
            <a:noFill/>
            <a:miter lim="800000"/>
            <a:headEnd/>
            <a:tailEnd/>
          </a:ln>
          <a:effectLst/>
        </p:spPr>
      </p:pic>
      <p:sp>
        <p:nvSpPr>
          <p:cNvPr id="171033" name="Text Box 25"/>
          <p:cNvSpPr txBox="1">
            <a:spLocks noChangeArrowheads="1"/>
          </p:cNvSpPr>
          <p:nvPr/>
        </p:nvSpPr>
        <p:spPr bwMode="auto">
          <a:xfrm>
            <a:off x="5795963" y="4541838"/>
            <a:ext cx="857250" cy="336550"/>
          </a:xfrm>
          <a:prstGeom prst="rect">
            <a:avLst/>
          </a:prstGeom>
          <a:noFill/>
          <a:ln w="9525">
            <a:noFill/>
            <a:miter lim="800000"/>
            <a:headEnd/>
            <a:tailEnd/>
          </a:ln>
          <a:effectLst/>
        </p:spPr>
        <p:txBody>
          <a:bodyPr wrap="none">
            <a:spAutoFit/>
          </a:bodyPr>
          <a:lstStyle/>
          <a:p>
            <a:r>
              <a:rPr lang="fr-FR" sz="1600">
                <a:latin typeface="Tahoma" pitchFamily="34" charset="0"/>
              </a:rPr>
              <a:t>il existe</a:t>
            </a:r>
          </a:p>
        </p:txBody>
      </p:sp>
      <p:pic>
        <p:nvPicPr>
          <p:cNvPr id="171034" name="Picture 26" descr="txp_fig"/>
          <p:cNvPicPr>
            <a:picLocks noChangeAspect="1" noChangeArrowheads="1"/>
          </p:cNvPicPr>
          <p:nvPr>
            <p:custDataLst>
              <p:tags r:id="rId12"/>
            </p:custDataLst>
          </p:nvPr>
        </p:nvPicPr>
        <p:blipFill>
          <a:blip r:embed="rId21"/>
          <a:srcRect/>
          <a:stretch>
            <a:fillRect/>
          </a:stretch>
        </p:blipFill>
        <p:spPr bwMode="auto">
          <a:xfrm>
            <a:off x="6653213" y="4640263"/>
            <a:ext cx="593725" cy="171450"/>
          </a:xfrm>
          <a:prstGeom prst="rect">
            <a:avLst/>
          </a:prstGeom>
          <a:noFill/>
          <a:ln w="9525">
            <a:noFill/>
            <a:miter lim="800000"/>
            <a:headEnd/>
            <a:tailEnd/>
          </a:ln>
          <a:effectLst/>
        </p:spPr>
      </p:pic>
      <p:sp>
        <p:nvSpPr>
          <p:cNvPr id="171035" name="Text Box 27"/>
          <p:cNvSpPr txBox="1">
            <a:spLocks noChangeArrowheads="1"/>
          </p:cNvSpPr>
          <p:nvPr/>
        </p:nvSpPr>
        <p:spPr bwMode="auto">
          <a:xfrm>
            <a:off x="7383463" y="4541838"/>
            <a:ext cx="800100" cy="336550"/>
          </a:xfrm>
          <a:prstGeom prst="rect">
            <a:avLst/>
          </a:prstGeom>
          <a:noFill/>
          <a:ln w="9525">
            <a:noFill/>
            <a:miter lim="800000"/>
            <a:headEnd/>
            <a:tailEnd/>
          </a:ln>
          <a:effectLst/>
        </p:spPr>
        <p:txBody>
          <a:bodyPr wrap="none">
            <a:spAutoFit/>
          </a:bodyPr>
          <a:lstStyle/>
          <a:p>
            <a:r>
              <a:rPr lang="fr-FR" sz="1600">
                <a:latin typeface="Tahoma" pitchFamily="34" charset="0"/>
              </a:rPr>
              <a:t>tel que</a:t>
            </a:r>
          </a:p>
        </p:txBody>
      </p:sp>
      <p:pic>
        <p:nvPicPr>
          <p:cNvPr id="171036" name="Picture 28" descr="txp_fig"/>
          <p:cNvPicPr>
            <a:picLocks noChangeAspect="1" noChangeArrowheads="1"/>
          </p:cNvPicPr>
          <p:nvPr>
            <p:custDataLst>
              <p:tags r:id="rId13"/>
            </p:custDataLst>
          </p:nvPr>
        </p:nvPicPr>
        <p:blipFill>
          <a:blip r:embed="rId28"/>
          <a:srcRect/>
          <a:stretch>
            <a:fillRect/>
          </a:stretch>
        </p:blipFill>
        <p:spPr bwMode="auto">
          <a:xfrm>
            <a:off x="1439863" y="5038725"/>
            <a:ext cx="2752725" cy="212725"/>
          </a:xfrm>
          <a:prstGeom prst="rect">
            <a:avLst/>
          </a:prstGeom>
          <a:noFill/>
          <a:ln w="9525">
            <a:noFill/>
            <a:miter lim="800000"/>
            <a:headEnd/>
            <a:tailEnd/>
          </a:ln>
          <a:effectLst/>
        </p:spPr>
      </p:pic>
      <p:sp>
        <p:nvSpPr>
          <p:cNvPr id="171037" name="Text Box 29"/>
          <p:cNvSpPr txBox="1">
            <a:spLocks noChangeArrowheads="1"/>
          </p:cNvSpPr>
          <p:nvPr/>
        </p:nvSpPr>
        <p:spPr bwMode="auto">
          <a:xfrm>
            <a:off x="4416425" y="4946650"/>
            <a:ext cx="1017588" cy="336550"/>
          </a:xfrm>
          <a:prstGeom prst="rect">
            <a:avLst/>
          </a:prstGeom>
          <a:noFill/>
          <a:ln w="9525">
            <a:noFill/>
            <a:miter lim="800000"/>
            <a:headEnd/>
            <a:tailEnd/>
          </a:ln>
          <a:effectLst/>
        </p:spPr>
        <p:txBody>
          <a:bodyPr wrap="none">
            <a:spAutoFit/>
          </a:bodyPr>
          <a:lstStyle/>
          <a:p>
            <a:r>
              <a:rPr lang="fr-FR" sz="1600">
                <a:latin typeface="Tahoma" pitchFamily="34" charset="0"/>
              </a:rPr>
              <a:t>pour tout</a:t>
            </a:r>
          </a:p>
        </p:txBody>
      </p:sp>
      <p:pic>
        <p:nvPicPr>
          <p:cNvPr id="171038" name="Picture 30" descr="txp_fig"/>
          <p:cNvPicPr>
            <a:picLocks noChangeAspect="1" noChangeArrowheads="1"/>
          </p:cNvPicPr>
          <p:nvPr>
            <p:custDataLst>
              <p:tags r:id="rId14"/>
            </p:custDataLst>
          </p:nvPr>
        </p:nvPicPr>
        <p:blipFill>
          <a:blip r:embed="rId29"/>
          <a:srcRect/>
          <a:stretch>
            <a:fillRect/>
          </a:stretch>
        </p:blipFill>
        <p:spPr bwMode="auto">
          <a:xfrm>
            <a:off x="5443538" y="5038725"/>
            <a:ext cx="584200" cy="192088"/>
          </a:xfrm>
          <a:prstGeom prst="rect">
            <a:avLst/>
          </a:prstGeom>
          <a:noFill/>
          <a:ln w="9525">
            <a:noFill/>
            <a:miter lim="800000"/>
            <a:headEnd/>
            <a:tailEnd/>
          </a:ln>
          <a:effectLst/>
        </p:spPr>
      </p:pic>
      <p:pic>
        <p:nvPicPr>
          <p:cNvPr id="171039" name="Picture 31" descr="txp_fig"/>
          <p:cNvPicPr>
            <a:picLocks noChangeAspect="1" noChangeArrowheads="1"/>
          </p:cNvPicPr>
          <p:nvPr>
            <p:custDataLst>
              <p:tags r:id="rId15"/>
            </p:custDataLst>
          </p:nvPr>
        </p:nvPicPr>
        <p:blipFill>
          <a:blip r:embed="rId30"/>
          <a:srcRect/>
          <a:stretch>
            <a:fillRect/>
          </a:stretch>
        </p:blipFill>
        <p:spPr bwMode="auto">
          <a:xfrm>
            <a:off x="2228850" y="5491163"/>
            <a:ext cx="576263" cy="201612"/>
          </a:xfrm>
          <a:prstGeom prst="rect">
            <a:avLst/>
          </a:prstGeom>
          <a:noFill/>
          <a:ln w="9525">
            <a:noFill/>
            <a:miter lim="800000"/>
            <a:headEnd/>
            <a:tailEnd/>
          </a:ln>
          <a:effectLst/>
        </p:spPr>
      </p:pic>
      <p:sp>
        <p:nvSpPr>
          <p:cNvPr id="171040" name="Text Box 32"/>
          <p:cNvSpPr txBox="1">
            <a:spLocks noChangeArrowheads="1"/>
          </p:cNvSpPr>
          <p:nvPr/>
        </p:nvSpPr>
        <p:spPr bwMode="auto">
          <a:xfrm>
            <a:off x="2914650" y="5419725"/>
            <a:ext cx="862013" cy="336550"/>
          </a:xfrm>
          <a:prstGeom prst="rect">
            <a:avLst/>
          </a:prstGeom>
          <a:noFill/>
          <a:ln w="9525">
            <a:noFill/>
            <a:miter lim="800000"/>
            <a:headEnd/>
            <a:tailEnd/>
          </a:ln>
          <a:effectLst/>
        </p:spPr>
        <p:txBody>
          <a:bodyPr wrap="none">
            <a:spAutoFit/>
          </a:bodyPr>
          <a:lstStyle/>
          <a:p>
            <a:r>
              <a:rPr lang="fr-FR" sz="1600">
                <a:latin typeface="Tahoma" pitchFamily="34" charset="0"/>
              </a:rPr>
              <a:t>étant le</a:t>
            </a:r>
          </a:p>
        </p:txBody>
      </p:sp>
      <p:pic>
        <p:nvPicPr>
          <p:cNvPr id="171041" name="Picture 33" descr="txp_fig"/>
          <p:cNvPicPr>
            <a:picLocks noChangeAspect="1" noChangeArrowheads="1"/>
          </p:cNvPicPr>
          <p:nvPr>
            <p:custDataLst>
              <p:tags r:id="rId16"/>
            </p:custDataLst>
          </p:nvPr>
        </p:nvPicPr>
        <p:blipFill>
          <a:blip r:embed="rId31"/>
          <a:srcRect/>
          <a:stretch>
            <a:fillRect/>
          </a:stretch>
        </p:blipFill>
        <p:spPr bwMode="auto">
          <a:xfrm>
            <a:off x="3843338" y="5522913"/>
            <a:ext cx="1255712" cy="184150"/>
          </a:xfrm>
          <a:prstGeom prst="rect">
            <a:avLst/>
          </a:prstGeom>
          <a:noFill/>
          <a:ln w="9525">
            <a:noFill/>
            <a:miter lim="800000"/>
            <a:headEnd/>
            <a:tailEnd/>
          </a:ln>
          <a:effectLst/>
        </p:spPr>
      </p:pic>
      <p:sp>
        <p:nvSpPr>
          <p:cNvPr id="171042" name="Text Box 34"/>
          <p:cNvSpPr txBox="1">
            <a:spLocks noChangeArrowheads="1"/>
          </p:cNvSpPr>
          <p:nvPr/>
        </p:nvSpPr>
        <p:spPr bwMode="auto">
          <a:xfrm>
            <a:off x="5113338" y="5419725"/>
            <a:ext cx="1471612" cy="336550"/>
          </a:xfrm>
          <a:prstGeom prst="rect">
            <a:avLst/>
          </a:prstGeom>
          <a:noFill/>
          <a:ln w="9525">
            <a:noFill/>
            <a:miter lim="800000"/>
            <a:headEnd/>
            <a:tailEnd/>
          </a:ln>
          <a:effectLst/>
        </p:spPr>
        <p:txBody>
          <a:bodyPr wrap="none">
            <a:spAutoFit/>
          </a:bodyPr>
          <a:lstStyle/>
          <a:p>
            <a:r>
              <a:rPr lang="fr-FR" sz="1600">
                <a:latin typeface="Tahoma" pitchFamily="34" charset="0"/>
              </a:rPr>
              <a:t>de l’ensemble </a:t>
            </a:r>
          </a:p>
        </p:txBody>
      </p:sp>
      <p:pic>
        <p:nvPicPr>
          <p:cNvPr id="171043" name="Picture 35" descr="txp_fig"/>
          <p:cNvPicPr>
            <a:picLocks noChangeAspect="1" noChangeArrowheads="1"/>
          </p:cNvPicPr>
          <p:nvPr>
            <p:custDataLst>
              <p:tags r:id="rId17"/>
            </p:custDataLst>
          </p:nvPr>
        </p:nvPicPr>
        <p:blipFill>
          <a:blip r:embed="rId32"/>
          <a:srcRect/>
          <a:stretch>
            <a:fillRect/>
          </a:stretch>
        </p:blipFill>
        <p:spPr bwMode="auto">
          <a:xfrm>
            <a:off x="6494463" y="5522913"/>
            <a:ext cx="179387" cy="149225"/>
          </a:xfrm>
          <a:prstGeom prst="rect">
            <a:avLst/>
          </a:prstGeom>
          <a:noFill/>
          <a:ln w="9525">
            <a:noFill/>
            <a:miter lim="800000"/>
            <a:headEnd/>
            <a:tailEnd/>
          </a:ln>
          <a:effectLst/>
        </p:spPr>
      </p:pic>
      <p:sp>
        <p:nvSpPr>
          <p:cNvPr id="171044" name="Text Box 36"/>
          <p:cNvSpPr txBox="1">
            <a:spLocks noChangeArrowheads="1"/>
          </p:cNvSpPr>
          <p:nvPr/>
        </p:nvSpPr>
        <p:spPr bwMode="auto">
          <a:xfrm>
            <a:off x="1074738" y="5800725"/>
            <a:ext cx="7529512" cy="581025"/>
          </a:xfrm>
          <a:prstGeom prst="rect">
            <a:avLst/>
          </a:prstGeom>
          <a:noFill/>
          <a:ln w="9525">
            <a:noFill/>
            <a:miter lim="800000"/>
            <a:headEnd/>
            <a:tailEnd/>
          </a:ln>
          <a:effectLst/>
        </p:spPr>
        <p:txBody>
          <a:bodyPr wrap="none">
            <a:spAutoFit/>
          </a:bodyPr>
          <a:lstStyle/>
          <a:p>
            <a:r>
              <a:rPr lang="fr-FR" sz="1600" b="1">
                <a:solidFill>
                  <a:srgbClr val="FF0000"/>
                </a:solidFill>
                <a:latin typeface="Tahoma" pitchFamily="34" charset="0"/>
              </a:rPr>
              <a:t>Une fonction récurrente retourne dans tout voisinage de toutes valeurs </a:t>
            </a:r>
          </a:p>
          <a:p>
            <a:r>
              <a:rPr lang="fr-FR" sz="1600" b="1">
                <a:solidFill>
                  <a:srgbClr val="FF0000"/>
                </a:solidFill>
                <a:latin typeface="Tahoma" pitchFamily="34" charset="0"/>
              </a:rPr>
              <a:t>précédentes au moins une fois (et par défaut une infinité de fois)</a:t>
            </a:r>
          </a:p>
        </p:txBody>
      </p:sp>
      <p:sp>
        <p:nvSpPr>
          <p:cNvPr id="171045" name="Rectangle 37"/>
          <p:cNvSpPr>
            <a:spLocks noChangeArrowheads="1"/>
          </p:cNvSpPr>
          <p:nvPr/>
        </p:nvSpPr>
        <p:spPr bwMode="auto">
          <a:xfrm>
            <a:off x="652463" y="782638"/>
            <a:ext cx="7772400" cy="666750"/>
          </a:xfrm>
          <a:prstGeom prst="rect">
            <a:avLst/>
          </a:prstGeom>
          <a:noFill/>
          <a:ln w="9525">
            <a:noFill/>
            <a:miter lim="800000"/>
            <a:headEnd/>
            <a:tailEnd/>
          </a:ln>
          <a:effectLst/>
        </p:spPr>
        <p:txBody>
          <a:bodyPr anchor="b"/>
          <a:lstStyle/>
          <a:p>
            <a:pPr algn="ctr" eaLnBrk="0" hangingPunct="0"/>
            <a:r>
              <a:rPr lang="fr-FR" sz="3200">
                <a:solidFill>
                  <a:srgbClr val="FF9933"/>
                </a:solidFill>
                <a:latin typeface="Calibri" pitchFamily="34" charset="0"/>
              </a:rPr>
              <a:t>Les systèmes chaotiques: Définitions</a:t>
            </a:r>
          </a:p>
        </p:txBody>
      </p:sp>
      <p:grpSp>
        <p:nvGrpSpPr>
          <p:cNvPr id="171046" name="Groupe 11"/>
          <p:cNvGrpSpPr>
            <a:grpSpLocks/>
          </p:cNvGrpSpPr>
          <p:nvPr/>
        </p:nvGrpSpPr>
        <p:grpSpPr bwMode="auto">
          <a:xfrm>
            <a:off x="0" y="0"/>
            <a:ext cx="9144000" cy="6858000"/>
            <a:chOff x="0" y="0"/>
            <a:chExt cx="9144000" cy="6858000"/>
          </a:xfrm>
        </p:grpSpPr>
        <p:grpSp>
          <p:nvGrpSpPr>
            <p:cNvPr id="171047"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71051" name="Picture 2"/>
              <p:cNvPicPr>
                <a:picLocks noChangeAspect="1" noChangeArrowheads="1"/>
              </p:cNvPicPr>
              <p:nvPr/>
            </p:nvPicPr>
            <p:blipFill>
              <a:blip r:embed="rId3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p:cNvSpPr>
          <p:nvPr>
            <p:ph type="title"/>
          </p:nvPr>
        </p:nvSpPr>
        <p:spPr>
          <a:xfrm>
            <a:off x="600075" y="738188"/>
            <a:ext cx="7772400" cy="1143000"/>
          </a:xfrm>
        </p:spPr>
        <p:txBody>
          <a:bodyPr/>
          <a:lstStyle/>
          <a:p>
            <a:r>
              <a:rPr lang="fr-FR" sz="3200" smtClean="0">
                <a:solidFill>
                  <a:srgbClr val="FF9933"/>
                </a:solidFill>
              </a:rPr>
              <a:t>Les systèmes chaotiques: différents attracteurs</a:t>
            </a:r>
          </a:p>
        </p:txBody>
      </p:sp>
      <p:sp>
        <p:nvSpPr>
          <p:cNvPr id="174083" name="Rectangle 3"/>
          <p:cNvSpPr>
            <a:spLocks noChangeArrowheads="1"/>
          </p:cNvSpPr>
          <p:nvPr/>
        </p:nvSpPr>
        <p:spPr bwMode="auto">
          <a:xfrm>
            <a:off x="261938" y="1492250"/>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74084" name="Rectangle 4"/>
          <p:cNvSpPr>
            <a:spLocks noChangeArrowheads="1"/>
          </p:cNvSpPr>
          <p:nvPr/>
        </p:nvSpPr>
        <p:spPr bwMode="auto">
          <a:xfrm>
            <a:off x="287338" y="1716088"/>
            <a:ext cx="8794750" cy="3441700"/>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L’attracteur de Lorenz :</a:t>
            </a:r>
            <a:endParaRPr lang="fr-FR" sz="2400" b="1">
              <a:latin typeface="Times New Roman" pitchFamily="18" charset="0"/>
            </a:endParaRPr>
          </a:p>
          <a:p>
            <a:pPr eaLnBrk="0" hangingPunct="0"/>
            <a:endParaRPr lang="fr-FR" sz="2400" b="1">
              <a:latin typeface="Times New Roman" pitchFamily="18" charset="0"/>
            </a:endParaRPr>
          </a:p>
          <a:p>
            <a:pPr eaLnBrk="0" hangingPunct="0"/>
            <a:r>
              <a:rPr lang="fr-FR" sz="2400" b="1">
                <a:latin typeface="Times New Roman" pitchFamily="18" charset="0"/>
              </a:rPr>
              <a:t>C'est une simplification à l'extrême d'équations régissant les mouvements atmosphériques. </a:t>
            </a:r>
          </a:p>
          <a:p>
            <a:pPr eaLnBrk="0" hangingPunct="0"/>
            <a:r>
              <a:rPr lang="fr-FR" sz="2400" b="1">
                <a:latin typeface="Times New Roman" pitchFamily="18" charset="0"/>
              </a:rPr>
              <a:t>Lorenz les a étudié afin de mettre en évidence sur un système simple la sensibilité aux conditions initiales qu'il avait observée.</a:t>
            </a:r>
          </a:p>
          <a:p>
            <a:pPr eaLnBrk="0" hangingPunct="0"/>
            <a:endParaRPr lang="fr-FR" sz="1600" b="1">
              <a:latin typeface="Times New Roman" pitchFamily="18" charset="0"/>
            </a:endParaRPr>
          </a:p>
          <a:p>
            <a:pPr eaLnBrk="0" hangingPunct="0"/>
            <a:r>
              <a:rPr lang="fr-FR" sz="2000" b="1">
                <a:latin typeface="Times New Roman" pitchFamily="18" charset="0"/>
              </a:rPr>
              <a:t>Dans cette expérience, on considère un fluide entre deux plaques portées à deux températures légèrement différentes. Les deux plaques sont horizontales et la plaque la plus chaude est située en bas. On observe des tourbillons.</a:t>
            </a:r>
          </a:p>
        </p:txBody>
      </p:sp>
      <p:pic>
        <p:nvPicPr>
          <p:cNvPr id="174085" name="Picture 5" descr="Rayleigh_Benard"/>
          <p:cNvPicPr>
            <a:picLocks noChangeAspect="1" noChangeArrowheads="1"/>
          </p:cNvPicPr>
          <p:nvPr/>
        </p:nvPicPr>
        <p:blipFill>
          <a:blip r:embed="rId2"/>
          <a:srcRect/>
          <a:stretch>
            <a:fillRect/>
          </a:stretch>
        </p:blipFill>
        <p:spPr bwMode="auto">
          <a:xfrm>
            <a:off x="2903538" y="5129213"/>
            <a:ext cx="2971800" cy="1323975"/>
          </a:xfrm>
          <a:prstGeom prst="rect">
            <a:avLst/>
          </a:prstGeom>
          <a:noFill/>
        </p:spPr>
      </p:pic>
      <p:grpSp>
        <p:nvGrpSpPr>
          <p:cNvPr id="174086" name="Groupe 11"/>
          <p:cNvGrpSpPr>
            <a:grpSpLocks/>
          </p:cNvGrpSpPr>
          <p:nvPr/>
        </p:nvGrpSpPr>
        <p:grpSpPr bwMode="auto">
          <a:xfrm>
            <a:off x="0" y="0"/>
            <a:ext cx="9144000" cy="6858000"/>
            <a:chOff x="0" y="0"/>
            <a:chExt cx="9144000" cy="6858000"/>
          </a:xfrm>
        </p:grpSpPr>
        <p:grpSp>
          <p:nvGrpSpPr>
            <p:cNvPr id="174087"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74091"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p:cNvSpPr>
          <p:nvPr>
            <p:ph type="title"/>
          </p:nvPr>
        </p:nvSpPr>
        <p:spPr>
          <a:xfrm>
            <a:off x="395288" y="692150"/>
            <a:ext cx="8372475" cy="1143000"/>
          </a:xfrm>
        </p:spPr>
        <p:txBody>
          <a:bodyPr/>
          <a:lstStyle/>
          <a:p>
            <a:r>
              <a:rPr lang="fr-FR" sz="3200" smtClean="0">
                <a:solidFill>
                  <a:srgbClr val="FF9933"/>
                </a:solidFill>
              </a:rPr>
              <a:t>Les systèmes chaotiques: différents attracteurs</a:t>
            </a:r>
          </a:p>
        </p:txBody>
      </p:sp>
      <p:sp>
        <p:nvSpPr>
          <p:cNvPr id="175107" name="Rectangle 3"/>
          <p:cNvSpPr>
            <a:spLocks noChangeArrowheads="1"/>
          </p:cNvSpPr>
          <p:nvPr/>
        </p:nvSpPr>
        <p:spPr bwMode="auto">
          <a:xfrm>
            <a:off x="261938" y="1492250"/>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75108" name="Rectangle 4"/>
          <p:cNvSpPr>
            <a:spLocks noChangeArrowheads="1"/>
          </p:cNvSpPr>
          <p:nvPr/>
        </p:nvSpPr>
        <p:spPr bwMode="auto">
          <a:xfrm>
            <a:off x="530225" y="1527175"/>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L’attracteur de Lorenz :</a:t>
            </a:r>
            <a:endParaRPr lang="fr-FR" sz="2400" b="1">
              <a:latin typeface="Times New Roman" pitchFamily="18" charset="0"/>
            </a:endParaRPr>
          </a:p>
          <a:p>
            <a:pPr eaLnBrk="0" hangingPunct="0"/>
            <a:endParaRPr lang="fr-FR" sz="2400" b="1">
              <a:latin typeface="Times New Roman" pitchFamily="18" charset="0"/>
            </a:endParaRPr>
          </a:p>
        </p:txBody>
      </p:sp>
      <p:sp>
        <p:nvSpPr>
          <p:cNvPr id="175109" name="Rectangle 5"/>
          <p:cNvSpPr>
            <a:spLocks noChangeArrowheads="1"/>
          </p:cNvSpPr>
          <p:nvPr/>
        </p:nvSpPr>
        <p:spPr bwMode="auto">
          <a:xfrm>
            <a:off x="625475" y="1990725"/>
            <a:ext cx="7259638" cy="1006475"/>
          </a:xfrm>
          <a:prstGeom prst="rect">
            <a:avLst/>
          </a:prstGeom>
          <a:noFill/>
          <a:ln w="25400">
            <a:noFill/>
            <a:miter lim="800000"/>
            <a:headEnd/>
            <a:tailEnd/>
          </a:ln>
          <a:effectLst/>
        </p:spPr>
        <p:txBody>
          <a:bodyPr anchor="ctr">
            <a:spAutoFit/>
          </a:bodyPr>
          <a:lstStyle/>
          <a:p>
            <a:pPr eaLnBrk="0" hangingPunct="0"/>
            <a:r>
              <a:rPr lang="fr-FR" sz="2000">
                <a:latin typeface="Times New Roman" pitchFamily="18" charset="0"/>
              </a:rPr>
              <a:t>Le comportement du fluide est très bien déterminé par les équations de la mécanique des fluides. Ces dernières aboutissent aux équations suivantes:Équation de Navier-Stokes:</a:t>
            </a:r>
          </a:p>
        </p:txBody>
      </p:sp>
      <p:pic>
        <p:nvPicPr>
          <p:cNvPr id="175110" name="Picture 6" descr="navier-stokes"/>
          <p:cNvPicPr>
            <a:picLocks noChangeAspect="1" noChangeArrowheads="1"/>
          </p:cNvPicPr>
          <p:nvPr/>
        </p:nvPicPr>
        <p:blipFill>
          <a:blip r:embed="rId2"/>
          <a:srcRect/>
          <a:stretch>
            <a:fillRect/>
          </a:stretch>
        </p:blipFill>
        <p:spPr bwMode="auto">
          <a:xfrm>
            <a:off x="1393825" y="2957513"/>
            <a:ext cx="5772150" cy="976312"/>
          </a:xfrm>
          <a:prstGeom prst="rect">
            <a:avLst/>
          </a:prstGeom>
          <a:noFill/>
        </p:spPr>
      </p:pic>
      <p:sp>
        <p:nvSpPr>
          <p:cNvPr id="175111" name="Rectangle 7"/>
          <p:cNvSpPr>
            <a:spLocks noChangeArrowheads="1"/>
          </p:cNvSpPr>
          <p:nvPr/>
        </p:nvSpPr>
        <p:spPr bwMode="auto">
          <a:xfrm>
            <a:off x="-190500" y="4267200"/>
            <a:ext cx="4700588" cy="1187450"/>
          </a:xfrm>
          <a:prstGeom prst="rect">
            <a:avLst/>
          </a:prstGeom>
          <a:noFill/>
          <a:ln w="25400">
            <a:noFill/>
            <a:miter lim="800000"/>
            <a:headEnd/>
            <a:tailEnd/>
          </a:ln>
          <a:effectLst/>
        </p:spPr>
        <p:txBody>
          <a:bodyPr anchor="ctr">
            <a:spAutoFit/>
          </a:bodyPr>
          <a:lstStyle/>
          <a:p>
            <a:pPr eaLnBrk="0" hangingPunct="0"/>
            <a:r>
              <a:rPr lang="fr-FR" sz="2400">
                <a:latin typeface="Times New Roman" pitchFamily="18" charset="0"/>
              </a:rPr>
              <a:t/>
            </a:r>
            <a:br>
              <a:rPr lang="fr-FR" sz="2400">
                <a:latin typeface="Times New Roman" pitchFamily="18" charset="0"/>
              </a:rPr>
            </a:br>
            <a:endParaRPr lang="fr-FR" sz="2400">
              <a:latin typeface="Times New Roman" pitchFamily="18" charset="0"/>
            </a:endParaRPr>
          </a:p>
          <a:p>
            <a:pPr eaLnBrk="0" hangingPunct="0"/>
            <a:endParaRPr lang="fr-FR" sz="2400">
              <a:latin typeface="Times New Roman" pitchFamily="18" charset="0"/>
            </a:endParaRPr>
          </a:p>
        </p:txBody>
      </p:sp>
      <p:sp>
        <p:nvSpPr>
          <p:cNvPr id="175112" name="Rectangle 8"/>
          <p:cNvSpPr>
            <a:spLocks noChangeArrowheads="1"/>
          </p:cNvSpPr>
          <p:nvPr/>
        </p:nvSpPr>
        <p:spPr bwMode="auto">
          <a:xfrm>
            <a:off x="611188" y="3860800"/>
            <a:ext cx="4572000" cy="396875"/>
          </a:xfrm>
          <a:prstGeom prst="rect">
            <a:avLst/>
          </a:prstGeom>
          <a:noFill/>
          <a:ln w="25400">
            <a:noFill/>
            <a:miter lim="800000"/>
            <a:headEnd/>
            <a:tailEnd/>
          </a:ln>
          <a:effectLst/>
        </p:spPr>
        <p:txBody>
          <a:bodyPr>
            <a:spAutoFit/>
          </a:bodyPr>
          <a:lstStyle/>
          <a:p>
            <a:pPr eaLnBrk="0" hangingPunct="0">
              <a:spcBef>
                <a:spcPct val="50000"/>
              </a:spcBef>
            </a:pPr>
            <a:r>
              <a:rPr lang="fr-FR" sz="2000">
                <a:latin typeface="Times New Roman" pitchFamily="18" charset="0"/>
              </a:rPr>
              <a:t>Équation de l'incompressibilité du fluide:</a:t>
            </a:r>
            <a:endParaRPr lang="fr-FR" sz="2400">
              <a:latin typeface="Times New Roman" pitchFamily="18" charset="0"/>
            </a:endParaRPr>
          </a:p>
        </p:txBody>
      </p:sp>
      <p:sp>
        <p:nvSpPr>
          <p:cNvPr id="175113" name="Rectangle 9"/>
          <p:cNvSpPr>
            <a:spLocks noChangeArrowheads="1"/>
          </p:cNvSpPr>
          <p:nvPr/>
        </p:nvSpPr>
        <p:spPr bwMode="auto">
          <a:xfrm>
            <a:off x="611188" y="4292600"/>
            <a:ext cx="4106862" cy="396875"/>
          </a:xfrm>
          <a:prstGeom prst="rect">
            <a:avLst/>
          </a:prstGeom>
          <a:noFill/>
          <a:ln w="25400">
            <a:noFill/>
            <a:miter lim="800000"/>
            <a:headEnd/>
            <a:tailEnd/>
          </a:ln>
          <a:effectLst/>
        </p:spPr>
        <p:txBody>
          <a:bodyPr wrap="none">
            <a:spAutoFit/>
          </a:bodyPr>
          <a:lstStyle/>
          <a:p>
            <a:pPr eaLnBrk="0" hangingPunct="0"/>
            <a:r>
              <a:rPr lang="fr-FR" sz="2000">
                <a:latin typeface="Times New Roman" pitchFamily="18" charset="0"/>
              </a:rPr>
              <a:t>Équation de propagation de la chaleur:</a:t>
            </a:r>
          </a:p>
        </p:txBody>
      </p:sp>
      <p:sp>
        <p:nvSpPr>
          <p:cNvPr id="175114" name="Rectangle 10"/>
          <p:cNvSpPr>
            <a:spLocks noChangeArrowheads="1"/>
          </p:cNvSpPr>
          <p:nvPr/>
        </p:nvSpPr>
        <p:spPr bwMode="auto">
          <a:xfrm>
            <a:off x="534988" y="5516563"/>
            <a:ext cx="8140700" cy="1006475"/>
          </a:xfrm>
          <a:prstGeom prst="rect">
            <a:avLst/>
          </a:prstGeom>
          <a:noFill/>
          <a:ln w="25400">
            <a:noFill/>
            <a:miter lim="800000"/>
            <a:headEnd/>
            <a:tailEnd/>
          </a:ln>
          <a:effectLst/>
        </p:spPr>
        <p:txBody>
          <a:bodyPr>
            <a:spAutoFit/>
          </a:bodyPr>
          <a:lstStyle/>
          <a:p>
            <a:pPr eaLnBrk="0" hangingPunct="0"/>
            <a:r>
              <a:rPr lang="fr-FR" sz="2000" i="1">
                <a:latin typeface="Times New Roman" pitchFamily="18" charset="0"/>
              </a:rPr>
              <a:t>T</a:t>
            </a:r>
            <a:r>
              <a:rPr lang="fr-FR" sz="2000">
                <a:latin typeface="Times New Roman" pitchFamily="18" charset="0"/>
              </a:rPr>
              <a:t> est la température rapportée à celle du fluide sans la convection.</a:t>
            </a:r>
          </a:p>
          <a:p>
            <a:pPr eaLnBrk="0" hangingPunct="0"/>
            <a:r>
              <a:rPr lang="fr-FR" sz="2000" i="1">
                <a:latin typeface="Times New Roman" pitchFamily="18" charset="0"/>
              </a:rPr>
              <a:t>Ra</a:t>
            </a:r>
            <a:r>
              <a:rPr lang="fr-FR" sz="2000">
                <a:latin typeface="Times New Roman" pitchFamily="18" charset="0"/>
              </a:rPr>
              <a:t> est le nombre de Rayleigh. Il dépend des propriétés du fluide, de la distance entre les plaques et de la différence de température entre les plaques.</a:t>
            </a:r>
            <a:endParaRPr lang="fr-FR" sz="2400">
              <a:latin typeface="Times New Roman" pitchFamily="18" charset="0"/>
            </a:endParaRPr>
          </a:p>
        </p:txBody>
      </p:sp>
      <p:pic>
        <p:nvPicPr>
          <p:cNvPr id="175115" name="Picture 11" descr="incomp"/>
          <p:cNvPicPr>
            <a:picLocks noChangeAspect="1" noChangeArrowheads="1"/>
          </p:cNvPicPr>
          <p:nvPr/>
        </p:nvPicPr>
        <p:blipFill>
          <a:blip r:embed="rId3"/>
          <a:srcRect/>
          <a:stretch>
            <a:fillRect/>
          </a:stretch>
        </p:blipFill>
        <p:spPr bwMode="auto">
          <a:xfrm>
            <a:off x="5014913" y="3798888"/>
            <a:ext cx="1428750" cy="638175"/>
          </a:xfrm>
          <a:prstGeom prst="rect">
            <a:avLst/>
          </a:prstGeom>
          <a:noFill/>
        </p:spPr>
      </p:pic>
      <p:pic>
        <p:nvPicPr>
          <p:cNvPr id="175116" name="Picture 12" descr="propa_chaleur"/>
          <p:cNvPicPr>
            <a:picLocks noChangeAspect="1" noChangeArrowheads="1"/>
          </p:cNvPicPr>
          <p:nvPr/>
        </p:nvPicPr>
        <p:blipFill>
          <a:blip r:embed="rId4"/>
          <a:srcRect b="14815"/>
          <a:stretch>
            <a:fillRect/>
          </a:stretch>
        </p:blipFill>
        <p:spPr bwMode="auto">
          <a:xfrm>
            <a:off x="3243263" y="4652963"/>
            <a:ext cx="5000625" cy="949325"/>
          </a:xfrm>
          <a:prstGeom prst="rect">
            <a:avLst/>
          </a:prstGeom>
          <a:noFill/>
        </p:spPr>
      </p:pic>
      <p:grpSp>
        <p:nvGrpSpPr>
          <p:cNvPr id="175117" name="Groupe 11"/>
          <p:cNvGrpSpPr>
            <a:grpSpLocks/>
          </p:cNvGrpSpPr>
          <p:nvPr/>
        </p:nvGrpSpPr>
        <p:grpSpPr bwMode="auto">
          <a:xfrm>
            <a:off x="0" y="0"/>
            <a:ext cx="9144000" cy="6858000"/>
            <a:chOff x="0" y="0"/>
            <a:chExt cx="9144000" cy="6858000"/>
          </a:xfrm>
        </p:grpSpPr>
        <p:grpSp>
          <p:nvGrpSpPr>
            <p:cNvPr id="175118"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5"/>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75122" name="Picture 2"/>
              <p:cNvPicPr>
                <a:picLocks noChangeAspect="1" noChangeArrowheads="1"/>
              </p:cNvPicPr>
              <p:nvPr/>
            </p:nvPicPr>
            <p:blipFill>
              <a:blip r:embed="rId5"/>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p:cNvSpPr>
          <p:nvPr>
            <p:ph type="title"/>
          </p:nvPr>
        </p:nvSpPr>
        <p:spPr>
          <a:xfrm>
            <a:off x="431800" y="593725"/>
            <a:ext cx="8372475" cy="1143000"/>
          </a:xfrm>
        </p:spPr>
        <p:txBody>
          <a:bodyPr/>
          <a:lstStyle/>
          <a:p>
            <a:r>
              <a:rPr lang="fr-FR" sz="3200" b="1" smtClean="0">
                <a:solidFill>
                  <a:srgbClr val="FF9933"/>
                </a:solidFill>
              </a:rPr>
              <a:t>Les systèmes chaotiques: différents attracteurs</a:t>
            </a:r>
            <a:endParaRPr lang="fr-FR" sz="3200" smtClean="0">
              <a:solidFill>
                <a:srgbClr val="FF9933"/>
              </a:solidFill>
            </a:endParaRPr>
          </a:p>
        </p:txBody>
      </p:sp>
      <p:sp>
        <p:nvSpPr>
          <p:cNvPr id="176131"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76132" name="Rectangle 4"/>
          <p:cNvSpPr>
            <a:spLocks noChangeArrowheads="1"/>
          </p:cNvSpPr>
          <p:nvPr/>
        </p:nvSpPr>
        <p:spPr bwMode="auto">
          <a:xfrm>
            <a:off x="611188" y="1557338"/>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L’attracteur de Lorenz :</a:t>
            </a:r>
            <a:endParaRPr lang="fr-FR" sz="2400" b="1">
              <a:latin typeface="Times New Roman" pitchFamily="18" charset="0"/>
            </a:endParaRPr>
          </a:p>
          <a:p>
            <a:pPr eaLnBrk="0" hangingPunct="0"/>
            <a:endParaRPr lang="fr-FR" sz="2400" b="1">
              <a:latin typeface="Times New Roman" pitchFamily="18" charset="0"/>
            </a:endParaRPr>
          </a:p>
        </p:txBody>
      </p:sp>
      <p:sp>
        <p:nvSpPr>
          <p:cNvPr id="176133" name="Rectangle 5"/>
          <p:cNvSpPr>
            <a:spLocks noChangeArrowheads="1"/>
          </p:cNvSpPr>
          <p:nvPr/>
        </p:nvSpPr>
        <p:spPr bwMode="auto">
          <a:xfrm>
            <a:off x="541338" y="2097088"/>
            <a:ext cx="8207375" cy="1187450"/>
          </a:xfrm>
          <a:prstGeom prst="rect">
            <a:avLst/>
          </a:prstGeom>
          <a:noFill/>
          <a:ln w="25400">
            <a:noFill/>
            <a:miter lim="800000"/>
            <a:headEnd/>
            <a:tailEnd/>
          </a:ln>
          <a:effectLst/>
        </p:spPr>
        <p:txBody>
          <a:bodyPr anchor="ctr">
            <a:spAutoFit/>
          </a:bodyPr>
          <a:lstStyle/>
          <a:p>
            <a:pPr eaLnBrk="0" hangingPunct="0"/>
            <a:r>
              <a:rPr lang="fr-FR" sz="2400">
                <a:latin typeface="Times New Roman" pitchFamily="18" charset="0"/>
              </a:rPr>
              <a:t>Les équations précédentes peuvent être réduites. Elles se présentent alors sous la forme d'un système, le système de Lorenz que voici: </a:t>
            </a:r>
          </a:p>
        </p:txBody>
      </p:sp>
      <p:grpSp>
        <p:nvGrpSpPr>
          <p:cNvPr id="176134" name="Group 6"/>
          <p:cNvGrpSpPr>
            <a:grpSpLocks/>
          </p:cNvGrpSpPr>
          <p:nvPr/>
        </p:nvGrpSpPr>
        <p:grpSpPr bwMode="auto">
          <a:xfrm>
            <a:off x="2865438" y="2854325"/>
            <a:ext cx="3722687" cy="2879725"/>
            <a:chOff x="1344" y="1344"/>
            <a:chExt cx="2566" cy="2086"/>
          </a:xfrm>
        </p:grpSpPr>
        <p:sp>
          <p:nvSpPr>
            <p:cNvPr id="176135" name="Rectangle 7"/>
            <p:cNvSpPr>
              <a:spLocks noChangeArrowheads="1"/>
            </p:cNvSpPr>
            <p:nvPr/>
          </p:nvSpPr>
          <p:spPr bwMode="auto">
            <a:xfrm>
              <a:off x="1344" y="1344"/>
              <a:ext cx="2566" cy="2086"/>
            </a:xfrm>
            <a:prstGeom prst="rect">
              <a:avLst/>
            </a:prstGeom>
            <a:solidFill>
              <a:schemeClr val="bg1"/>
            </a:solidFill>
            <a:ln w="25400">
              <a:noFill/>
              <a:miter lim="800000"/>
              <a:headEnd/>
              <a:tailEnd/>
            </a:ln>
            <a:effectLst/>
          </p:spPr>
          <p:txBody>
            <a:bodyPr wrap="none" anchor="ctr"/>
            <a:lstStyle/>
            <a:p>
              <a:endParaRPr lang="fr-FR"/>
            </a:p>
          </p:txBody>
        </p:sp>
        <p:pic>
          <p:nvPicPr>
            <p:cNvPr id="176136" name="Picture 8" descr="Lorenz"/>
            <p:cNvPicPr>
              <a:picLocks noChangeAspect="1" noChangeArrowheads="1"/>
            </p:cNvPicPr>
            <p:nvPr/>
          </p:nvPicPr>
          <p:blipFill>
            <a:blip r:embed="rId2"/>
            <a:srcRect/>
            <a:stretch>
              <a:fillRect/>
            </a:stretch>
          </p:blipFill>
          <p:spPr bwMode="auto">
            <a:xfrm>
              <a:off x="1517" y="1516"/>
              <a:ext cx="2028" cy="1778"/>
            </a:xfrm>
            <a:prstGeom prst="rect">
              <a:avLst/>
            </a:prstGeom>
            <a:noFill/>
          </p:spPr>
        </p:pic>
      </p:grpSp>
      <p:sp>
        <p:nvSpPr>
          <p:cNvPr id="176137" name="Rectangle 9"/>
          <p:cNvSpPr>
            <a:spLocks noChangeArrowheads="1"/>
          </p:cNvSpPr>
          <p:nvPr/>
        </p:nvSpPr>
        <p:spPr bwMode="auto">
          <a:xfrm>
            <a:off x="28575" y="5722938"/>
            <a:ext cx="9191625" cy="457200"/>
          </a:xfrm>
          <a:prstGeom prst="rect">
            <a:avLst/>
          </a:prstGeom>
          <a:noFill/>
          <a:ln w="25400">
            <a:noFill/>
            <a:miter lim="800000"/>
            <a:headEnd/>
            <a:tailEnd/>
          </a:ln>
          <a:effectLst/>
        </p:spPr>
        <p:txBody>
          <a:bodyPr wrap="none" anchor="ctr">
            <a:spAutoFit/>
          </a:bodyPr>
          <a:lstStyle/>
          <a:p>
            <a:pPr eaLnBrk="0" hangingPunct="0"/>
            <a:r>
              <a:rPr lang="fr-FR" sz="2400" i="1">
                <a:latin typeface="Times New Roman" pitchFamily="18" charset="0"/>
              </a:rPr>
              <a:t>Pour Pr = 10</a:t>
            </a:r>
            <a:r>
              <a:rPr lang="fr-FR" sz="2400">
                <a:latin typeface="Times New Roman" pitchFamily="18" charset="0"/>
              </a:rPr>
              <a:t>, </a:t>
            </a:r>
            <a:r>
              <a:rPr lang="fr-FR" sz="2400" i="1">
                <a:latin typeface="Times New Roman" pitchFamily="18" charset="0"/>
              </a:rPr>
              <a:t>b = 8/3</a:t>
            </a:r>
            <a:r>
              <a:rPr lang="fr-FR" sz="2400">
                <a:latin typeface="Times New Roman" pitchFamily="18" charset="0"/>
              </a:rPr>
              <a:t> et</a:t>
            </a:r>
            <a:r>
              <a:rPr lang="fr-FR" sz="2400" i="1">
                <a:latin typeface="Times New Roman" pitchFamily="18" charset="0"/>
              </a:rPr>
              <a:t> Ra = 28</a:t>
            </a:r>
            <a:r>
              <a:rPr lang="fr-FR" sz="2400">
                <a:latin typeface="Times New Roman" pitchFamily="18" charset="0"/>
              </a:rPr>
              <a:t>, on obtient un comportement chaotique.</a:t>
            </a:r>
          </a:p>
        </p:txBody>
      </p:sp>
      <p:grpSp>
        <p:nvGrpSpPr>
          <p:cNvPr id="176138" name="Groupe 11"/>
          <p:cNvGrpSpPr>
            <a:grpSpLocks/>
          </p:cNvGrpSpPr>
          <p:nvPr/>
        </p:nvGrpSpPr>
        <p:grpSpPr bwMode="auto">
          <a:xfrm>
            <a:off x="0" y="0"/>
            <a:ext cx="9144000" cy="6858000"/>
            <a:chOff x="0" y="0"/>
            <a:chExt cx="9144000" cy="6858000"/>
          </a:xfrm>
        </p:grpSpPr>
        <p:grpSp>
          <p:nvGrpSpPr>
            <p:cNvPr id="176139"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76143"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p:cNvSpPr>
          <p:nvPr>
            <p:ph type="title"/>
          </p:nvPr>
        </p:nvSpPr>
        <p:spPr>
          <a:xfrm>
            <a:off x="576263" y="665163"/>
            <a:ext cx="8372475" cy="1143000"/>
          </a:xfrm>
        </p:spPr>
        <p:txBody>
          <a:bodyPr/>
          <a:lstStyle/>
          <a:p>
            <a:r>
              <a:rPr lang="fr-FR" sz="3200" smtClean="0">
                <a:solidFill>
                  <a:srgbClr val="FF9933"/>
                </a:solidFill>
              </a:rPr>
              <a:t>Les systèmes chaotiques: différents attracteurs</a:t>
            </a:r>
          </a:p>
        </p:txBody>
      </p:sp>
      <p:sp>
        <p:nvSpPr>
          <p:cNvPr id="177155"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77156" name="Rectangle 4"/>
          <p:cNvSpPr>
            <a:spLocks noChangeArrowheads="1"/>
          </p:cNvSpPr>
          <p:nvPr/>
        </p:nvSpPr>
        <p:spPr bwMode="auto">
          <a:xfrm>
            <a:off x="539750" y="1557338"/>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L’attracteur de Lorenz :</a:t>
            </a:r>
            <a:endParaRPr lang="fr-FR" sz="2400" b="1">
              <a:latin typeface="Times New Roman" pitchFamily="18" charset="0"/>
            </a:endParaRPr>
          </a:p>
          <a:p>
            <a:pPr eaLnBrk="0" hangingPunct="0"/>
            <a:endParaRPr lang="fr-FR" sz="2400" b="1">
              <a:latin typeface="Times New Roman" pitchFamily="18" charset="0"/>
            </a:endParaRPr>
          </a:p>
        </p:txBody>
      </p:sp>
      <p:sp>
        <p:nvSpPr>
          <p:cNvPr id="177157" name="Rectangle 5"/>
          <p:cNvSpPr>
            <a:spLocks noChangeArrowheads="1"/>
          </p:cNvSpPr>
          <p:nvPr/>
        </p:nvSpPr>
        <p:spPr bwMode="auto">
          <a:xfrm>
            <a:off x="611188" y="2179638"/>
            <a:ext cx="9144000" cy="457200"/>
          </a:xfrm>
          <a:prstGeom prst="rect">
            <a:avLst/>
          </a:prstGeom>
          <a:noFill/>
          <a:ln w="25400">
            <a:noFill/>
            <a:miter lim="800000"/>
            <a:headEnd/>
            <a:tailEnd/>
          </a:ln>
          <a:effectLst/>
        </p:spPr>
        <p:txBody>
          <a:bodyPr anchor="ctr">
            <a:spAutoFit/>
          </a:bodyPr>
          <a:lstStyle/>
          <a:p>
            <a:pPr eaLnBrk="0" hangingPunct="0"/>
            <a:r>
              <a:rPr lang="fr-FR" sz="2400">
                <a:latin typeface="Times New Roman" pitchFamily="18" charset="0"/>
              </a:rPr>
              <a:t>Voici l’attracteur de Lorenz dans le plan Z,</a:t>
            </a:r>
            <a:r>
              <a:rPr lang="fr-FR" sz="2400">
                <a:latin typeface="Times New Roman" pitchFamily="18" charset="0"/>
                <a:sym typeface="Symbol" pitchFamily="18" charset="2"/>
              </a:rPr>
              <a:t>,T</a:t>
            </a:r>
          </a:p>
        </p:txBody>
      </p:sp>
      <p:pic>
        <p:nvPicPr>
          <p:cNvPr id="177158" name="Picture 6" descr="Lorenz_002"/>
          <p:cNvPicPr>
            <a:picLocks noChangeAspect="1" noChangeArrowheads="1"/>
          </p:cNvPicPr>
          <p:nvPr/>
        </p:nvPicPr>
        <p:blipFill>
          <a:blip r:embed="rId2"/>
          <a:srcRect/>
          <a:stretch>
            <a:fillRect/>
          </a:stretch>
        </p:blipFill>
        <p:spPr bwMode="auto">
          <a:xfrm>
            <a:off x="2506663" y="2806700"/>
            <a:ext cx="4802187" cy="3151188"/>
          </a:xfrm>
          <a:prstGeom prst="rect">
            <a:avLst/>
          </a:prstGeom>
          <a:noFill/>
        </p:spPr>
      </p:pic>
      <p:grpSp>
        <p:nvGrpSpPr>
          <p:cNvPr id="177159" name="Groupe 11"/>
          <p:cNvGrpSpPr>
            <a:grpSpLocks/>
          </p:cNvGrpSpPr>
          <p:nvPr/>
        </p:nvGrpSpPr>
        <p:grpSpPr bwMode="auto">
          <a:xfrm>
            <a:off x="0" y="0"/>
            <a:ext cx="9144000" cy="6858000"/>
            <a:chOff x="0" y="0"/>
            <a:chExt cx="9144000" cy="6858000"/>
          </a:xfrm>
        </p:grpSpPr>
        <p:grpSp>
          <p:nvGrpSpPr>
            <p:cNvPr id="177160"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77164"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p:cNvSpPr>
          <p:nvPr>
            <p:ph type="title"/>
          </p:nvPr>
        </p:nvSpPr>
        <p:spPr>
          <a:xfrm>
            <a:off x="503238" y="593725"/>
            <a:ext cx="8372475" cy="1143000"/>
          </a:xfrm>
        </p:spPr>
        <p:txBody>
          <a:bodyPr/>
          <a:lstStyle/>
          <a:p>
            <a:r>
              <a:rPr lang="fr-FR" sz="3200" smtClean="0">
                <a:solidFill>
                  <a:srgbClr val="FF9933"/>
                </a:solidFill>
              </a:rPr>
              <a:t>Les systèmes chaotiques: différents attracteurs</a:t>
            </a:r>
          </a:p>
        </p:txBody>
      </p:sp>
      <p:sp>
        <p:nvSpPr>
          <p:cNvPr id="178179"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78180" name="Rectangle 4"/>
          <p:cNvSpPr>
            <a:spLocks noChangeArrowheads="1"/>
          </p:cNvSpPr>
          <p:nvPr/>
        </p:nvSpPr>
        <p:spPr bwMode="auto">
          <a:xfrm>
            <a:off x="673100" y="1484313"/>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L’attracteur de Lorenz :</a:t>
            </a:r>
            <a:endParaRPr lang="fr-FR" sz="2400" b="1">
              <a:latin typeface="Times New Roman" pitchFamily="18" charset="0"/>
            </a:endParaRPr>
          </a:p>
          <a:p>
            <a:pPr eaLnBrk="0" hangingPunct="0"/>
            <a:endParaRPr lang="fr-FR" sz="2400" b="1">
              <a:latin typeface="Times New Roman" pitchFamily="18" charset="0"/>
            </a:endParaRPr>
          </a:p>
        </p:txBody>
      </p:sp>
      <p:sp>
        <p:nvSpPr>
          <p:cNvPr id="178181" name="Rectangle 5"/>
          <p:cNvSpPr>
            <a:spLocks noChangeArrowheads="1"/>
          </p:cNvSpPr>
          <p:nvPr/>
        </p:nvSpPr>
        <p:spPr bwMode="auto">
          <a:xfrm>
            <a:off x="539750" y="2133600"/>
            <a:ext cx="9144000" cy="457200"/>
          </a:xfrm>
          <a:prstGeom prst="rect">
            <a:avLst/>
          </a:prstGeom>
          <a:noFill/>
          <a:ln w="25400">
            <a:noFill/>
            <a:miter lim="800000"/>
            <a:headEnd/>
            <a:tailEnd/>
          </a:ln>
          <a:effectLst/>
        </p:spPr>
        <p:txBody>
          <a:bodyPr anchor="ctr">
            <a:spAutoFit/>
          </a:bodyPr>
          <a:lstStyle/>
          <a:p>
            <a:pPr eaLnBrk="0" hangingPunct="0"/>
            <a:r>
              <a:rPr lang="fr-FR" sz="2400">
                <a:latin typeface="Times New Roman" pitchFamily="18" charset="0"/>
              </a:rPr>
              <a:t>Voici l’évolution de </a:t>
            </a:r>
            <a:r>
              <a:rPr lang="fr-FR" sz="2400">
                <a:latin typeface="Times New Roman" pitchFamily="18" charset="0"/>
                <a:sym typeface="Symbol" pitchFamily="18" charset="2"/>
              </a:rPr>
              <a:t> dans le temps:</a:t>
            </a:r>
          </a:p>
        </p:txBody>
      </p:sp>
      <p:pic>
        <p:nvPicPr>
          <p:cNvPr id="178182" name="Picture 6" descr="Lorenz_temps"/>
          <p:cNvPicPr>
            <a:picLocks noChangeAspect="1" noChangeArrowheads="1"/>
          </p:cNvPicPr>
          <p:nvPr/>
        </p:nvPicPr>
        <p:blipFill>
          <a:blip r:embed="rId2"/>
          <a:srcRect/>
          <a:stretch>
            <a:fillRect/>
          </a:stretch>
        </p:blipFill>
        <p:spPr bwMode="auto">
          <a:xfrm>
            <a:off x="2771775" y="2657475"/>
            <a:ext cx="4757738" cy="3600450"/>
          </a:xfrm>
          <a:prstGeom prst="rect">
            <a:avLst/>
          </a:prstGeom>
          <a:noFill/>
        </p:spPr>
      </p:pic>
      <p:grpSp>
        <p:nvGrpSpPr>
          <p:cNvPr id="178183" name="Groupe 11"/>
          <p:cNvGrpSpPr>
            <a:grpSpLocks/>
          </p:cNvGrpSpPr>
          <p:nvPr/>
        </p:nvGrpSpPr>
        <p:grpSpPr bwMode="auto">
          <a:xfrm>
            <a:off x="0" y="0"/>
            <a:ext cx="9144000" cy="6858000"/>
            <a:chOff x="0" y="0"/>
            <a:chExt cx="9144000" cy="6858000"/>
          </a:xfrm>
        </p:grpSpPr>
        <p:grpSp>
          <p:nvGrpSpPr>
            <p:cNvPr id="178184"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78188"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665163"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Contexte général</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
        <p:nvSpPr>
          <p:cNvPr id="14" name="Espace réservé du numéro de diapositive 1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B5EEBB3-4CB3-4DB9-9040-9831FB806C22}" type="slidenum">
              <a:rPr lang="fr-FR" sz="1200">
                <a:solidFill>
                  <a:schemeClr val="tx1">
                    <a:tint val="75000"/>
                  </a:schemeClr>
                </a:solidFill>
                <a:latin typeface="+mn-lt"/>
              </a:rPr>
              <a:pPr algn="r" fontAlgn="auto">
                <a:spcBef>
                  <a:spcPts val="0"/>
                </a:spcBef>
                <a:spcAft>
                  <a:spcPts val="0"/>
                </a:spcAft>
                <a:defRPr/>
              </a:pPr>
              <a:t>5</a:t>
            </a:fld>
            <a:endParaRPr lang="fr-FR" sz="1200">
              <a:solidFill>
                <a:schemeClr val="tx1">
                  <a:tint val="75000"/>
                </a:schemeClr>
              </a:solidFill>
              <a:latin typeface="+mn-lt"/>
            </a:endParaRPr>
          </a:p>
        </p:txBody>
      </p:sp>
      <p:grpSp>
        <p:nvGrpSpPr>
          <p:cNvPr id="20483" name="Groupe 15"/>
          <p:cNvGrpSpPr>
            <a:grpSpLocks/>
          </p:cNvGrpSpPr>
          <p:nvPr/>
        </p:nvGrpSpPr>
        <p:grpSpPr bwMode="auto">
          <a:xfrm>
            <a:off x="0" y="0"/>
            <a:ext cx="9144000" cy="6858000"/>
            <a:chOff x="0" y="0"/>
            <a:chExt cx="9144000" cy="6858000"/>
          </a:xfrm>
        </p:grpSpPr>
        <p:sp>
          <p:nvSpPr>
            <p:cNvPr id="17" name="Rectangle 1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0489"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20484" name="Rectangle 11"/>
          <p:cNvSpPr>
            <a:spLocks noChangeArrowheads="1"/>
          </p:cNvSpPr>
          <p:nvPr/>
        </p:nvSpPr>
        <p:spPr bwMode="auto">
          <a:xfrm>
            <a:off x="622300" y="1881188"/>
            <a:ext cx="8342313" cy="1187450"/>
          </a:xfrm>
          <a:prstGeom prst="rect">
            <a:avLst/>
          </a:prstGeom>
          <a:noFill/>
          <a:ln w="25400">
            <a:noFill/>
            <a:miter lim="800000"/>
            <a:headEnd/>
            <a:tailEnd/>
          </a:ln>
        </p:spPr>
        <p:txBody>
          <a:bodyPr>
            <a:spAutoFit/>
          </a:bodyPr>
          <a:lstStyle/>
          <a:p>
            <a:pPr marL="457200" indent="-457200" eaLnBrk="0" hangingPunct="0"/>
            <a:r>
              <a:rPr lang="fr-FR" sz="2400"/>
              <a:t> </a:t>
            </a:r>
            <a:r>
              <a:rPr lang="fr-FR" sz="2400" b="1" u="sng">
                <a:latin typeface="Times New Roman" pitchFamily="18" charset="0"/>
              </a:rPr>
              <a:t>Les méthodes temporelles :</a:t>
            </a:r>
          </a:p>
          <a:p>
            <a:pPr marL="457200" indent="-457200" eaLnBrk="0" hangingPunct="0"/>
            <a:endParaRPr lang="fr-FR" sz="2400" b="1"/>
          </a:p>
          <a:p>
            <a:pPr marL="457200" indent="-457200" eaLnBrk="0" hangingPunct="0"/>
            <a:endParaRPr lang="fr-FR" sz="2400">
              <a:latin typeface="Times New Roman" pitchFamily="18" charset="0"/>
            </a:endParaRPr>
          </a:p>
        </p:txBody>
      </p:sp>
      <p:pic>
        <p:nvPicPr>
          <p:cNvPr id="20485" name="Picture 12"/>
          <p:cNvPicPr>
            <a:picLocks noChangeAspect="1" noChangeArrowheads="1"/>
          </p:cNvPicPr>
          <p:nvPr/>
        </p:nvPicPr>
        <p:blipFill>
          <a:blip r:embed="rId3"/>
          <a:srcRect/>
          <a:stretch>
            <a:fillRect/>
          </a:stretch>
        </p:blipFill>
        <p:spPr bwMode="auto">
          <a:xfrm>
            <a:off x="528638" y="3071813"/>
            <a:ext cx="7983537" cy="1855787"/>
          </a:xfrm>
          <a:prstGeom prst="rect">
            <a:avLst/>
          </a:prstGeom>
          <a:noFill/>
          <a:ln w="25400">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p:cNvSpPr>
          <p:nvPr>
            <p:ph type="title"/>
          </p:nvPr>
        </p:nvSpPr>
        <p:spPr>
          <a:xfrm>
            <a:off x="395288" y="665163"/>
            <a:ext cx="8372475" cy="1143000"/>
          </a:xfrm>
        </p:spPr>
        <p:txBody>
          <a:bodyPr/>
          <a:lstStyle/>
          <a:p>
            <a:r>
              <a:rPr lang="fr-FR" sz="3200" smtClean="0">
                <a:solidFill>
                  <a:srgbClr val="FF9933"/>
                </a:solidFill>
              </a:rPr>
              <a:t>Les systèmes chaotiques: différents attracteurs</a:t>
            </a:r>
          </a:p>
        </p:txBody>
      </p:sp>
      <p:sp>
        <p:nvSpPr>
          <p:cNvPr id="179203"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79204" name="Rectangle 4"/>
          <p:cNvSpPr>
            <a:spLocks noChangeArrowheads="1"/>
          </p:cNvSpPr>
          <p:nvPr/>
        </p:nvSpPr>
        <p:spPr bwMode="auto">
          <a:xfrm>
            <a:off x="601663" y="1527175"/>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L’attracteur de Rossler :</a:t>
            </a:r>
            <a:endParaRPr lang="fr-FR" sz="2400" b="1">
              <a:latin typeface="Times New Roman" pitchFamily="18" charset="0"/>
            </a:endParaRPr>
          </a:p>
          <a:p>
            <a:pPr eaLnBrk="0" hangingPunct="0"/>
            <a:endParaRPr lang="fr-FR" sz="2400" b="1">
              <a:latin typeface="Times New Roman" pitchFamily="18" charset="0"/>
            </a:endParaRPr>
          </a:p>
        </p:txBody>
      </p:sp>
      <p:sp>
        <p:nvSpPr>
          <p:cNvPr id="179205" name="Rectangle 5"/>
          <p:cNvSpPr>
            <a:spLocks noChangeArrowheads="1"/>
          </p:cNvSpPr>
          <p:nvPr/>
        </p:nvSpPr>
        <p:spPr bwMode="auto">
          <a:xfrm>
            <a:off x="323850" y="2020888"/>
            <a:ext cx="9144000" cy="1552575"/>
          </a:xfrm>
          <a:prstGeom prst="rect">
            <a:avLst/>
          </a:prstGeom>
          <a:noFill/>
          <a:ln w="25400">
            <a:noFill/>
            <a:miter lim="800000"/>
            <a:headEnd/>
            <a:tailEnd/>
          </a:ln>
          <a:effectLst/>
        </p:spPr>
        <p:txBody>
          <a:bodyPr anchor="ctr">
            <a:spAutoFit/>
          </a:bodyPr>
          <a:lstStyle/>
          <a:p>
            <a:pPr eaLnBrk="0" hangingPunct="0"/>
            <a:r>
              <a:rPr lang="fr-FR" sz="2400">
                <a:latin typeface="Times New Roman" pitchFamily="18" charset="0"/>
                <a:sym typeface="Symbol" pitchFamily="18" charset="2"/>
              </a:rPr>
              <a:t>Proposé par l'Allemand Otto Rössler, le système de Rössler est lié à l'étude de l'écoulement des fluides; il découle des équations de Navier-Stokes. Les équations de ce système ont été découvertes à la suite de travaux en cinétique chimique. </a:t>
            </a:r>
          </a:p>
        </p:txBody>
      </p:sp>
      <p:sp>
        <p:nvSpPr>
          <p:cNvPr id="179206" name="Rectangle 6"/>
          <p:cNvSpPr>
            <a:spLocks noChangeArrowheads="1"/>
          </p:cNvSpPr>
          <p:nvPr/>
        </p:nvSpPr>
        <p:spPr bwMode="auto">
          <a:xfrm>
            <a:off x="611188" y="3644900"/>
            <a:ext cx="6002337" cy="457200"/>
          </a:xfrm>
          <a:prstGeom prst="rect">
            <a:avLst/>
          </a:prstGeom>
          <a:noFill/>
          <a:ln w="25400">
            <a:noFill/>
            <a:miter lim="800000"/>
            <a:headEnd/>
            <a:tailEnd/>
          </a:ln>
          <a:effectLst/>
        </p:spPr>
        <p:txBody>
          <a:bodyPr wrap="none" anchor="ctr">
            <a:spAutoFit/>
          </a:bodyPr>
          <a:lstStyle/>
          <a:p>
            <a:pPr eaLnBrk="0" hangingPunct="0"/>
            <a:r>
              <a:rPr lang="fr-FR" sz="2400">
                <a:latin typeface="Times New Roman" pitchFamily="18" charset="0"/>
              </a:rPr>
              <a:t>Les équations de ce système sont les suivantes: </a:t>
            </a:r>
          </a:p>
        </p:txBody>
      </p:sp>
      <p:grpSp>
        <p:nvGrpSpPr>
          <p:cNvPr id="179207" name="Group 7"/>
          <p:cNvGrpSpPr>
            <a:grpSpLocks/>
          </p:cNvGrpSpPr>
          <p:nvPr/>
        </p:nvGrpSpPr>
        <p:grpSpPr bwMode="auto">
          <a:xfrm>
            <a:off x="3203575" y="4175125"/>
            <a:ext cx="2560638" cy="1270000"/>
            <a:chOff x="1492" y="2165"/>
            <a:chExt cx="2139" cy="1203"/>
          </a:xfrm>
        </p:grpSpPr>
        <p:sp>
          <p:nvSpPr>
            <p:cNvPr id="179208" name="Rectangle 8"/>
            <p:cNvSpPr>
              <a:spLocks noChangeArrowheads="1"/>
            </p:cNvSpPr>
            <p:nvPr/>
          </p:nvSpPr>
          <p:spPr bwMode="auto">
            <a:xfrm>
              <a:off x="1492" y="2165"/>
              <a:ext cx="2139" cy="1203"/>
            </a:xfrm>
            <a:prstGeom prst="rect">
              <a:avLst/>
            </a:prstGeom>
            <a:solidFill>
              <a:schemeClr val="bg1"/>
            </a:solidFill>
            <a:ln w="25400">
              <a:noFill/>
              <a:miter lim="800000"/>
              <a:headEnd/>
              <a:tailEnd/>
            </a:ln>
            <a:effectLst/>
          </p:spPr>
          <p:txBody>
            <a:bodyPr wrap="none" anchor="ctr"/>
            <a:lstStyle/>
            <a:p>
              <a:endParaRPr lang="fr-FR"/>
            </a:p>
          </p:txBody>
        </p:sp>
        <p:pic>
          <p:nvPicPr>
            <p:cNvPr id="179209" name="Picture 9" descr="Rossler"/>
            <p:cNvPicPr>
              <a:picLocks noChangeAspect="1" noChangeArrowheads="1"/>
            </p:cNvPicPr>
            <p:nvPr/>
          </p:nvPicPr>
          <p:blipFill>
            <a:blip r:embed="rId2"/>
            <a:srcRect/>
            <a:stretch>
              <a:fillRect/>
            </a:stretch>
          </p:blipFill>
          <p:spPr bwMode="auto">
            <a:xfrm>
              <a:off x="1606" y="2204"/>
              <a:ext cx="1868" cy="1133"/>
            </a:xfrm>
            <a:prstGeom prst="rect">
              <a:avLst/>
            </a:prstGeom>
            <a:noFill/>
          </p:spPr>
        </p:pic>
      </p:grpSp>
      <p:sp>
        <p:nvSpPr>
          <p:cNvPr id="179210" name="Rectangle 10"/>
          <p:cNvSpPr>
            <a:spLocks noChangeArrowheads="1"/>
          </p:cNvSpPr>
          <p:nvPr/>
        </p:nvSpPr>
        <p:spPr bwMode="auto">
          <a:xfrm>
            <a:off x="0" y="5546725"/>
            <a:ext cx="8740775" cy="1006475"/>
          </a:xfrm>
          <a:prstGeom prst="rect">
            <a:avLst/>
          </a:prstGeom>
          <a:noFill/>
          <a:ln w="25400">
            <a:noFill/>
            <a:miter lim="800000"/>
            <a:headEnd/>
            <a:tailEnd/>
          </a:ln>
          <a:effectLst/>
        </p:spPr>
        <p:txBody>
          <a:bodyPr anchor="ctr">
            <a:spAutoFit/>
          </a:bodyPr>
          <a:lstStyle/>
          <a:p>
            <a:pPr eaLnBrk="0" hangingPunct="0"/>
            <a:r>
              <a:rPr lang="fr-FR" sz="2000">
                <a:latin typeface="Times New Roman" pitchFamily="18" charset="0"/>
              </a:rPr>
              <a:t>Les dérivées des premiers membres sont des dérivées partielles par rapport au temps. </a:t>
            </a:r>
            <a:r>
              <a:rPr lang="fr-FR" sz="2000" i="1">
                <a:latin typeface="Times New Roman" pitchFamily="18" charset="0"/>
              </a:rPr>
              <a:t>a</a:t>
            </a:r>
            <a:r>
              <a:rPr lang="fr-FR" sz="2000">
                <a:latin typeface="Times New Roman" pitchFamily="18" charset="0"/>
              </a:rPr>
              <a:t>, </a:t>
            </a:r>
            <a:r>
              <a:rPr lang="fr-FR" sz="2000" i="1">
                <a:latin typeface="Times New Roman" pitchFamily="18" charset="0"/>
              </a:rPr>
              <a:t>b</a:t>
            </a:r>
            <a:r>
              <a:rPr lang="fr-FR" sz="2000">
                <a:latin typeface="Times New Roman" pitchFamily="18" charset="0"/>
              </a:rPr>
              <a:t> et </a:t>
            </a:r>
            <a:r>
              <a:rPr lang="fr-FR" sz="2000" i="1">
                <a:latin typeface="Times New Roman" pitchFamily="18" charset="0"/>
              </a:rPr>
              <a:t>c</a:t>
            </a:r>
            <a:r>
              <a:rPr lang="fr-FR" sz="2000">
                <a:latin typeface="Times New Roman" pitchFamily="18" charset="0"/>
              </a:rPr>
              <a:t> sont des contantes réelles. Pour </a:t>
            </a:r>
            <a:r>
              <a:rPr lang="fr-FR" sz="2000" i="1">
                <a:latin typeface="Times New Roman" pitchFamily="18" charset="0"/>
              </a:rPr>
              <a:t>a = 0.398</a:t>
            </a:r>
            <a:r>
              <a:rPr lang="fr-FR" sz="2000">
                <a:latin typeface="Times New Roman" pitchFamily="18" charset="0"/>
              </a:rPr>
              <a:t>, </a:t>
            </a:r>
            <a:r>
              <a:rPr lang="fr-FR" sz="2000" i="1">
                <a:latin typeface="Times New Roman" pitchFamily="18" charset="0"/>
              </a:rPr>
              <a:t>b = 2</a:t>
            </a:r>
            <a:r>
              <a:rPr lang="fr-FR" sz="2000">
                <a:latin typeface="Times New Roman" pitchFamily="18" charset="0"/>
              </a:rPr>
              <a:t> et </a:t>
            </a:r>
            <a:r>
              <a:rPr lang="fr-FR" sz="2000" i="1">
                <a:latin typeface="Times New Roman" pitchFamily="18" charset="0"/>
              </a:rPr>
              <a:t>c = 4</a:t>
            </a:r>
            <a:r>
              <a:rPr lang="fr-FR" sz="2000">
                <a:latin typeface="Times New Roman" pitchFamily="18" charset="0"/>
              </a:rPr>
              <a:t>. On est alors en présence d'un système chaotique.</a:t>
            </a:r>
          </a:p>
        </p:txBody>
      </p:sp>
      <p:grpSp>
        <p:nvGrpSpPr>
          <p:cNvPr id="179211" name="Groupe 11"/>
          <p:cNvGrpSpPr>
            <a:grpSpLocks/>
          </p:cNvGrpSpPr>
          <p:nvPr/>
        </p:nvGrpSpPr>
        <p:grpSpPr bwMode="auto">
          <a:xfrm>
            <a:off x="0" y="0"/>
            <a:ext cx="9144000" cy="6858000"/>
            <a:chOff x="0" y="0"/>
            <a:chExt cx="9144000" cy="6858000"/>
          </a:xfrm>
        </p:grpSpPr>
        <p:grpSp>
          <p:nvGrpSpPr>
            <p:cNvPr id="179212"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79216"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p:cNvSpPr>
          <p:nvPr>
            <p:ph type="title"/>
          </p:nvPr>
        </p:nvSpPr>
        <p:spPr>
          <a:xfrm>
            <a:off x="576263" y="593725"/>
            <a:ext cx="8372475" cy="1143000"/>
          </a:xfrm>
        </p:spPr>
        <p:txBody>
          <a:bodyPr/>
          <a:lstStyle/>
          <a:p>
            <a:r>
              <a:rPr lang="fr-FR" sz="3200" smtClean="0">
                <a:solidFill>
                  <a:srgbClr val="FF9933"/>
                </a:solidFill>
              </a:rPr>
              <a:t>Les systèmes chaotiques: différents attracteurs</a:t>
            </a:r>
          </a:p>
        </p:txBody>
      </p:sp>
      <p:sp>
        <p:nvSpPr>
          <p:cNvPr id="180227"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80228" name="Rectangle 4"/>
          <p:cNvSpPr>
            <a:spLocks noChangeArrowheads="1"/>
          </p:cNvSpPr>
          <p:nvPr/>
        </p:nvSpPr>
        <p:spPr bwMode="auto">
          <a:xfrm>
            <a:off x="611188" y="1628775"/>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L’attracteur de Rossler :</a:t>
            </a:r>
            <a:endParaRPr lang="fr-FR" sz="2400" b="1">
              <a:latin typeface="Times New Roman" pitchFamily="18" charset="0"/>
            </a:endParaRPr>
          </a:p>
          <a:p>
            <a:pPr eaLnBrk="0" hangingPunct="0"/>
            <a:endParaRPr lang="fr-FR" sz="2400" b="1">
              <a:latin typeface="Times New Roman" pitchFamily="18" charset="0"/>
            </a:endParaRPr>
          </a:p>
        </p:txBody>
      </p:sp>
      <p:pic>
        <p:nvPicPr>
          <p:cNvPr id="180229" name="Picture 5" descr="Rossler"/>
          <p:cNvPicPr>
            <a:picLocks noChangeAspect="1" noChangeArrowheads="1"/>
          </p:cNvPicPr>
          <p:nvPr/>
        </p:nvPicPr>
        <p:blipFill>
          <a:blip r:embed="rId2"/>
          <a:srcRect/>
          <a:stretch>
            <a:fillRect/>
          </a:stretch>
        </p:blipFill>
        <p:spPr bwMode="auto">
          <a:xfrm>
            <a:off x="1465263" y="2727325"/>
            <a:ext cx="5843587" cy="3581400"/>
          </a:xfrm>
          <a:prstGeom prst="rect">
            <a:avLst/>
          </a:prstGeom>
          <a:noFill/>
        </p:spPr>
      </p:pic>
      <p:grpSp>
        <p:nvGrpSpPr>
          <p:cNvPr id="180230" name="Groupe 11"/>
          <p:cNvGrpSpPr>
            <a:grpSpLocks/>
          </p:cNvGrpSpPr>
          <p:nvPr/>
        </p:nvGrpSpPr>
        <p:grpSpPr bwMode="auto">
          <a:xfrm>
            <a:off x="0" y="0"/>
            <a:ext cx="9144000" cy="6858000"/>
            <a:chOff x="0" y="0"/>
            <a:chExt cx="9144000" cy="6858000"/>
          </a:xfrm>
        </p:grpSpPr>
        <p:grpSp>
          <p:nvGrpSpPr>
            <p:cNvPr id="180231"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80235"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p:cNvSpPr>
          <p:nvPr>
            <p:ph type="title"/>
          </p:nvPr>
        </p:nvSpPr>
        <p:spPr>
          <a:xfrm>
            <a:off x="611188" y="593725"/>
            <a:ext cx="8372475" cy="1143000"/>
          </a:xfrm>
        </p:spPr>
        <p:txBody>
          <a:bodyPr/>
          <a:lstStyle/>
          <a:p>
            <a:r>
              <a:rPr lang="fr-FR" sz="3200" smtClean="0">
                <a:solidFill>
                  <a:srgbClr val="FF9933"/>
                </a:solidFill>
              </a:rPr>
              <a:t>Les systèmes chaotiques: différents attracteurs</a:t>
            </a:r>
          </a:p>
        </p:txBody>
      </p:sp>
      <p:sp>
        <p:nvSpPr>
          <p:cNvPr id="181251"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81252" name="Rectangle 4"/>
          <p:cNvSpPr>
            <a:spLocks noChangeArrowheads="1"/>
          </p:cNvSpPr>
          <p:nvPr/>
        </p:nvSpPr>
        <p:spPr bwMode="auto">
          <a:xfrm>
            <a:off x="684213" y="1484313"/>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L’attracteur de Rossler :</a:t>
            </a:r>
            <a:endParaRPr lang="fr-FR" sz="2400" b="1">
              <a:latin typeface="Times New Roman" pitchFamily="18" charset="0"/>
            </a:endParaRPr>
          </a:p>
          <a:p>
            <a:pPr eaLnBrk="0" hangingPunct="0"/>
            <a:endParaRPr lang="fr-FR" sz="2400" b="1">
              <a:latin typeface="Times New Roman" pitchFamily="18" charset="0"/>
            </a:endParaRPr>
          </a:p>
        </p:txBody>
      </p:sp>
      <p:pic>
        <p:nvPicPr>
          <p:cNvPr id="181253" name="Picture 5" descr="Rossler_temps"/>
          <p:cNvPicPr>
            <a:picLocks noChangeAspect="1" noChangeArrowheads="1"/>
          </p:cNvPicPr>
          <p:nvPr/>
        </p:nvPicPr>
        <p:blipFill>
          <a:blip r:embed="rId2"/>
          <a:srcRect/>
          <a:stretch>
            <a:fillRect/>
          </a:stretch>
        </p:blipFill>
        <p:spPr bwMode="auto">
          <a:xfrm>
            <a:off x="1825625" y="2268538"/>
            <a:ext cx="5122863" cy="3968750"/>
          </a:xfrm>
          <a:prstGeom prst="rect">
            <a:avLst/>
          </a:prstGeom>
          <a:noFill/>
        </p:spPr>
      </p:pic>
      <p:sp>
        <p:nvSpPr>
          <p:cNvPr id="181254" name="Text Box 6"/>
          <p:cNvSpPr txBox="1">
            <a:spLocks noChangeArrowheads="1"/>
          </p:cNvSpPr>
          <p:nvPr/>
        </p:nvSpPr>
        <p:spPr bwMode="auto">
          <a:xfrm>
            <a:off x="2627313" y="1989138"/>
            <a:ext cx="5373687" cy="457200"/>
          </a:xfrm>
          <a:prstGeom prst="rect">
            <a:avLst/>
          </a:prstGeom>
          <a:noFill/>
          <a:ln w="25400">
            <a:noFill/>
            <a:miter lim="800000"/>
            <a:headEnd/>
            <a:tailEnd/>
          </a:ln>
          <a:effectLst/>
        </p:spPr>
        <p:txBody>
          <a:bodyPr wrap="none">
            <a:spAutoFit/>
          </a:bodyPr>
          <a:lstStyle/>
          <a:p>
            <a:pPr eaLnBrk="0" hangingPunct="0"/>
            <a:r>
              <a:rPr lang="fr-FR" sz="2400">
                <a:latin typeface="Times New Roman" pitchFamily="18" charset="0"/>
              </a:rPr>
              <a:t>Doublement de période pour la variable Z:</a:t>
            </a:r>
          </a:p>
        </p:txBody>
      </p:sp>
      <p:grpSp>
        <p:nvGrpSpPr>
          <p:cNvPr id="181255" name="Groupe 11"/>
          <p:cNvGrpSpPr>
            <a:grpSpLocks/>
          </p:cNvGrpSpPr>
          <p:nvPr/>
        </p:nvGrpSpPr>
        <p:grpSpPr bwMode="auto">
          <a:xfrm>
            <a:off x="0" y="0"/>
            <a:ext cx="9144000" cy="6858000"/>
            <a:chOff x="0" y="0"/>
            <a:chExt cx="9144000" cy="6858000"/>
          </a:xfrm>
        </p:grpSpPr>
        <p:grpSp>
          <p:nvGrpSpPr>
            <p:cNvPr id="181256"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81260"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p:cNvSpPr>
          <p:nvPr>
            <p:ph type="title"/>
          </p:nvPr>
        </p:nvSpPr>
        <p:spPr>
          <a:xfrm>
            <a:off x="611188" y="557213"/>
            <a:ext cx="8372475" cy="1143000"/>
          </a:xfrm>
        </p:spPr>
        <p:txBody>
          <a:bodyPr/>
          <a:lstStyle/>
          <a:p>
            <a:r>
              <a:rPr lang="fr-FR" sz="3200" smtClean="0">
                <a:solidFill>
                  <a:srgbClr val="FF9933"/>
                </a:solidFill>
              </a:rPr>
              <a:t>Les systèmes chaotiques: différents attracteurs</a:t>
            </a:r>
          </a:p>
        </p:txBody>
      </p:sp>
      <p:sp>
        <p:nvSpPr>
          <p:cNvPr id="182275"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82276" name="Rectangle 4"/>
          <p:cNvSpPr>
            <a:spLocks noChangeArrowheads="1"/>
          </p:cNvSpPr>
          <p:nvPr/>
        </p:nvSpPr>
        <p:spPr bwMode="auto">
          <a:xfrm>
            <a:off x="611188" y="1628775"/>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Le pendule de Moon :</a:t>
            </a:r>
            <a:endParaRPr lang="fr-FR" sz="2400" b="1">
              <a:latin typeface="Times New Roman" pitchFamily="18" charset="0"/>
            </a:endParaRPr>
          </a:p>
          <a:p>
            <a:pPr eaLnBrk="0" hangingPunct="0"/>
            <a:endParaRPr lang="fr-FR" sz="2400" b="1">
              <a:latin typeface="Times New Roman" pitchFamily="18" charset="0"/>
            </a:endParaRPr>
          </a:p>
        </p:txBody>
      </p:sp>
      <p:sp>
        <p:nvSpPr>
          <p:cNvPr id="182277" name="Text Box 5"/>
          <p:cNvSpPr txBox="1">
            <a:spLocks noChangeArrowheads="1"/>
          </p:cNvSpPr>
          <p:nvPr/>
        </p:nvSpPr>
        <p:spPr bwMode="auto">
          <a:xfrm>
            <a:off x="611188" y="2276475"/>
            <a:ext cx="8150225" cy="2835275"/>
          </a:xfrm>
          <a:prstGeom prst="rect">
            <a:avLst/>
          </a:prstGeom>
          <a:noFill/>
          <a:ln w="25400">
            <a:noFill/>
            <a:miter lim="800000"/>
            <a:headEnd/>
            <a:tailEnd/>
          </a:ln>
          <a:effectLst/>
        </p:spPr>
        <p:txBody>
          <a:bodyPr>
            <a:spAutoFit/>
          </a:bodyPr>
          <a:lstStyle/>
          <a:p>
            <a:pPr eaLnBrk="0" hangingPunct="0"/>
            <a:r>
              <a:rPr lang="fr-FR" sz="2000">
                <a:latin typeface="Times New Roman" pitchFamily="18" charset="0"/>
              </a:rPr>
              <a:t>Le pendule de Moon est un système physique. </a:t>
            </a:r>
          </a:p>
          <a:p>
            <a:pPr eaLnBrk="0" hangingPunct="0"/>
            <a:r>
              <a:rPr lang="fr-FR" sz="2000">
                <a:latin typeface="Times New Roman" pitchFamily="18" charset="0"/>
              </a:rPr>
              <a:t>Il est constitué d'un pendule (avec une boule métallique à son extrémité) accroché à une potence légèrement flexible.</a:t>
            </a:r>
          </a:p>
          <a:p>
            <a:pPr eaLnBrk="0" hangingPunct="0"/>
            <a:r>
              <a:rPr lang="fr-FR" sz="2000">
                <a:latin typeface="Times New Roman" pitchFamily="18" charset="0"/>
              </a:rPr>
              <a:t>De plus, le pendule est placé entre deux aimants situés à égale distance de la boule lorsque celle-ci et la potence sont au repos.</a:t>
            </a:r>
          </a:p>
          <a:p>
            <a:pPr eaLnBrk="0" hangingPunct="0"/>
            <a:r>
              <a:rPr lang="fr-FR" sz="2000">
                <a:latin typeface="Times New Roman" pitchFamily="18" charset="0"/>
              </a:rPr>
              <a:t>La potence est ensuite excitée à l'aide d'un mouvement oscillatoire harmonique d'amplitude constante.</a:t>
            </a:r>
          </a:p>
          <a:p>
            <a:pPr eaLnBrk="0" hangingPunct="0"/>
            <a:r>
              <a:rPr lang="fr-FR" sz="2000">
                <a:latin typeface="Times New Roman" pitchFamily="18" charset="0"/>
              </a:rPr>
              <a:t>Stimulé, le pendule se met en mouvement et les forces magnétiques dûes aux aimants. Le mouvement est alors chaotique.</a:t>
            </a:r>
          </a:p>
        </p:txBody>
      </p:sp>
      <p:grpSp>
        <p:nvGrpSpPr>
          <p:cNvPr id="182278" name="Groupe 11"/>
          <p:cNvGrpSpPr>
            <a:grpSpLocks/>
          </p:cNvGrpSpPr>
          <p:nvPr/>
        </p:nvGrpSpPr>
        <p:grpSpPr bwMode="auto">
          <a:xfrm>
            <a:off x="0" y="0"/>
            <a:ext cx="9144000" cy="6858000"/>
            <a:chOff x="0" y="0"/>
            <a:chExt cx="9144000" cy="6858000"/>
          </a:xfrm>
        </p:grpSpPr>
        <p:grpSp>
          <p:nvGrpSpPr>
            <p:cNvPr id="182279"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82283"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p:cNvSpPr>
          <p:nvPr>
            <p:ph type="title"/>
          </p:nvPr>
        </p:nvSpPr>
        <p:spPr>
          <a:xfrm>
            <a:off x="468313" y="630238"/>
            <a:ext cx="8372475" cy="1143000"/>
          </a:xfrm>
        </p:spPr>
        <p:txBody>
          <a:bodyPr/>
          <a:lstStyle/>
          <a:p>
            <a:r>
              <a:rPr lang="fr-FR" sz="3200" smtClean="0">
                <a:solidFill>
                  <a:srgbClr val="FF9933"/>
                </a:solidFill>
              </a:rPr>
              <a:t>Les systèmes chaotiques: différents attracteurs</a:t>
            </a:r>
          </a:p>
        </p:txBody>
      </p:sp>
      <p:sp>
        <p:nvSpPr>
          <p:cNvPr id="183299"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83300" name="Rectangle 4"/>
          <p:cNvSpPr>
            <a:spLocks noChangeArrowheads="1"/>
          </p:cNvSpPr>
          <p:nvPr/>
        </p:nvSpPr>
        <p:spPr bwMode="auto">
          <a:xfrm>
            <a:off x="611188" y="1557338"/>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Le pendule de Moon :</a:t>
            </a:r>
            <a:endParaRPr lang="fr-FR" sz="2400" b="1">
              <a:latin typeface="Times New Roman" pitchFamily="18" charset="0"/>
            </a:endParaRPr>
          </a:p>
          <a:p>
            <a:pPr eaLnBrk="0" hangingPunct="0"/>
            <a:endParaRPr lang="fr-FR" sz="2400" b="1">
              <a:latin typeface="Times New Roman" pitchFamily="18" charset="0"/>
            </a:endParaRPr>
          </a:p>
        </p:txBody>
      </p:sp>
      <p:sp>
        <p:nvSpPr>
          <p:cNvPr id="183301" name="Rectangle 5"/>
          <p:cNvSpPr>
            <a:spLocks noChangeArrowheads="1"/>
          </p:cNvSpPr>
          <p:nvPr/>
        </p:nvSpPr>
        <p:spPr bwMode="auto">
          <a:xfrm>
            <a:off x="684213" y="2487613"/>
            <a:ext cx="6951662" cy="457200"/>
          </a:xfrm>
          <a:prstGeom prst="rect">
            <a:avLst/>
          </a:prstGeom>
          <a:noFill/>
          <a:ln w="25400">
            <a:noFill/>
            <a:miter lim="800000"/>
            <a:headEnd/>
            <a:tailEnd/>
          </a:ln>
          <a:effectLst/>
        </p:spPr>
        <p:txBody>
          <a:bodyPr wrap="none" anchor="ctr">
            <a:spAutoFit/>
          </a:bodyPr>
          <a:lstStyle/>
          <a:p>
            <a:pPr eaLnBrk="0" hangingPunct="0"/>
            <a:r>
              <a:rPr lang="fr-FR" sz="2400">
                <a:latin typeface="Times New Roman" pitchFamily="18" charset="0"/>
              </a:rPr>
              <a:t>L'équation de ce système est dite équation de Duffing : </a:t>
            </a:r>
          </a:p>
        </p:txBody>
      </p:sp>
      <p:sp>
        <p:nvSpPr>
          <p:cNvPr id="183302" name="Rectangle 6"/>
          <p:cNvSpPr>
            <a:spLocks noChangeArrowheads="1"/>
          </p:cNvSpPr>
          <p:nvPr/>
        </p:nvSpPr>
        <p:spPr bwMode="auto">
          <a:xfrm>
            <a:off x="708025" y="3754438"/>
            <a:ext cx="6924675" cy="1187450"/>
          </a:xfrm>
          <a:prstGeom prst="rect">
            <a:avLst/>
          </a:prstGeom>
          <a:noFill/>
          <a:ln w="25400">
            <a:noFill/>
            <a:miter lim="800000"/>
            <a:headEnd/>
            <a:tailEnd/>
          </a:ln>
          <a:effectLst/>
        </p:spPr>
        <p:txBody>
          <a:bodyPr anchor="ctr">
            <a:spAutoFit/>
          </a:bodyPr>
          <a:lstStyle/>
          <a:p>
            <a:pPr eaLnBrk="0" hangingPunct="0"/>
            <a:r>
              <a:rPr lang="fr-FR" sz="2400" i="1">
                <a:latin typeface="Times New Roman" pitchFamily="18" charset="0"/>
              </a:rPr>
              <a:t>X</a:t>
            </a:r>
            <a:r>
              <a:rPr lang="fr-FR" sz="2400">
                <a:latin typeface="Times New Roman" pitchFamily="18" charset="0"/>
              </a:rPr>
              <a:t> est la position du pendule. </a:t>
            </a:r>
          </a:p>
          <a:p>
            <a:pPr eaLnBrk="0" hangingPunct="0"/>
            <a:r>
              <a:rPr lang="fr-FR" sz="2400" i="1">
                <a:latin typeface="Times New Roman" pitchFamily="18" charset="0"/>
              </a:rPr>
              <a:t>m</a:t>
            </a:r>
            <a:r>
              <a:rPr lang="fr-FR" sz="2400">
                <a:latin typeface="Times New Roman" pitchFamily="18" charset="0"/>
              </a:rPr>
              <a:t> est la masse de la boule métallique,</a:t>
            </a:r>
            <a:r>
              <a:rPr lang="fr-FR" sz="2400" i="1">
                <a:latin typeface="Times New Roman" pitchFamily="18" charset="0"/>
              </a:rPr>
              <a:t> a</a:t>
            </a:r>
            <a:r>
              <a:rPr lang="fr-FR" sz="2400">
                <a:latin typeface="Times New Roman" pitchFamily="18" charset="0"/>
              </a:rPr>
              <a:t> est l'amplitude de l'excitation et </a:t>
            </a:r>
            <a:r>
              <a:rPr lang="fr-FR" sz="2400" i="1">
                <a:latin typeface="Times New Roman" pitchFamily="18" charset="0"/>
              </a:rPr>
              <a:t>w</a:t>
            </a:r>
            <a:r>
              <a:rPr lang="fr-FR" sz="2400">
                <a:latin typeface="Times New Roman" pitchFamily="18" charset="0"/>
              </a:rPr>
              <a:t> est la pulsation de cette excitation. </a:t>
            </a:r>
          </a:p>
        </p:txBody>
      </p:sp>
      <p:pic>
        <p:nvPicPr>
          <p:cNvPr id="183303" name="Picture 7" descr="moon"/>
          <p:cNvPicPr>
            <a:picLocks noChangeAspect="1" noChangeArrowheads="1"/>
          </p:cNvPicPr>
          <p:nvPr/>
        </p:nvPicPr>
        <p:blipFill>
          <a:blip r:embed="rId2"/>
          <a:srcRect/>
          <a:stretch>
            <a:fillRect/>
          </a:stretch>
        </p:blipFill>
        <p:spPr bwMode="auto">
          <a:xfrm>
            <a:off x="1825625" y="2924175"/>
            <a:ext cx="5915025" cy="1028700"/>
          </a:xfrm>
          <a:prstGeom prst="rect">
            <a:avLst/>
          </a:prstGeom>
          <a:noFill/>
        </p:spPr>
      </p:pic>
      <p:grpSp>
        <p:nvGrpSpPr>
          <p:cNvPr id="183304" name="Groupe 11"/>
          <p:cNvGrpSpPr>
            <a:grpSpLocks/>
          </p:cNvGrpSpPr>
          <p:nvPr/>
        </p:nvGrpSpPr>
        <p:grpSpPr bwMode="auto">
          <a:xfrm>
            <a:off x="0" y="0"/>
            <a:ext cx="9144000" cy="6858000"/>
            <a:chOff x="0" y="0"/>
            <a:chExt cx="9144000" cy="6858000"/>
          </a:xfrm>
        </p:grpSpPr>
        <p:grpSp>
          <p:nvGrpSpPr>
            <p:cNvPr id="183305"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83309"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Moon"/>
          <p:cNvPicPr>
            <a:picLocks noChangeAspect="1" noChangeArrowheads="1"/>
          </p:cNvPicPr>
          <p:nvPr/>
        </p:nvPicPr>
        <p:blipFill>
          <a:blip r:embed="rId2"/>
          <a:srcRect/>
          <a:stretch>
            <a:fillRect/>
          </a:stretch>
        </p:blipFill>
        <p:spPr bwMode="auto">
          <a:xfrm>
            <a:off x="2233613" y="1812925"/>
            <a:ext cx="6154737" cy="3703638"/>
          </a:xfrm>
          <a:prstGeom prst="rect">
            <a:avLst/>
          </a:prstGeom>
          <a:noFill/>
        </p:spPr>
      </p:pic>
      <p:sp>
        <p:nvSpPr>
          <p:cNvPr id="184323" name="Rectangle 3"/>
          <p:cNvSpPr>
            <a:spLocks noGrp="1"/>
          </p:cNvSpPr>
          <p:nvPr>
            <p:ph type="title"/>
          </p:nvPr>
        </p:nvSpPr>
        <p:spPr>
          <a:xfrm>
            <a:off x="611188" y="557213"/>
            <a:ext cx="8372475" cy="1143000"/>
          </a:xfrm>
        </p:spPr>
        <p:txBody>
          <a:bodyPr/>
          <a:lstStyle/>
          <a:p>
            <a:r>
              <a:rPr lang="fr-FR" sz="3200" smtClean="0">
                <a:solidFill>
                  <a:srgbClr val="FF9933"/>
                </a:solidFill>
              </a:rPr>
              <a:t>Les systèmes chaotiques: différents attracteurs</a:t>
            </a:r>
          </a:p>
        </p:txBody>
      </p:sp>
      <p:sp>
        <p:nvSpPr>
          <p:cNvPr id="184324" name="Rectangle 4"/>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84325" name="Rectangle 5"/>
          <p:cNvSpPr>
            <a:spLocks noChangeArrowheads="1"/>
          </p:cNvSpPr>
          <p:nvPr/>
        </p:nvSpPr>
        <p:spPr bwMode="auto">
          <a:xfrm>
            <a:off x="611188" y="1557338"/>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Le pendule de Moon :</a:t>
            </a:r>
            <a:endParaRPr lang="fr-FR" sz="2400" b="1">
              <a:latin typeface="Times New Roman" pitchFamily="18" charset="0"/>
            </a:endParaRPr>
          </a:p>
          <a:p>
            <a:pPr eaLnBrk="0" hangingPunct="0"/>
            <a:endParaRPr lang="fr-FR" sz="2400" b="1">
              <a:latin typeface="Times New Roman" pitchFamily="18" charset="0"/>
            </a:endParaRPr>
          </a:p>
        </p:txBody>
      </p:sp>
      <p:sp>
        <p:nvSpPr>
          <p:cNvPr id="184326" name="Rectangle 6"/>
          <p:cNvSpPr>
            <a:spLocks noChangeArrowheads="1"/>
          </p:cNvSpPr>
          <p:nvPr/>
        </p:nvSpPr>
        <p:spPr bwMode="auto">
          <a:xfrm>
            <a:off x="1806575" y="5351463"/>
            <a:ext cx="4951413" cy="1187450"/>
          </a:xfrm>
          <a:prstGeom prst="rect">
            <a:avLst/>
          </a:prstGeom>
          <a:noFill/>
          <a:ln w="25400">
            <a:noFill/>
            <a:miter lim="800000"/>
            <a:headEnd/>
            <a:tailEnd/>
          </a:ln>
          <a:effectLst/>
        </p:spPr>
        <p:txBody>
          <a:bodyPr anchor="ctr">
            <a:spAutoFit/>
          </a:bodyPr>
          <a:lstStyle/>
          <a:p>
            <a:pPr eaLnBrk="0" hangingPunct="0"/>
            <a:r>
              <a:rPr lang="fr-FR" sz="2400">
                <a:latin typeface="Times New Roman" pitchFamily="18" charset="0"/>
              </a:rPr>
              <a:t>Pour  </a:t>
            </a:r>
            <a:r>
              <a:rPr lang="fr-FR" sz="2400" i="1">
                <a:latin typeface="Times New Roman" pitchFamily="18" charset="0"/>
              </a:rPr>
              <a:t>m = 0.15</a:t>
            </a:r>
            <a:r>
              <a:rPr lang="fr-FR" sz="2400">
                <a:latin typeface="Times New Roman" pitchFamily="18" charset="0"/>
              </a:rPr>
              <a:t>, </a:t>
            </a:r>
            <a:r>
              <a:rPr lang="fr-FR" sz="2400" i="1">
                <a:latin typeface="Times New Roman" pitchFamily="18" charset="0"/>
              </a:rPr>
              <a:t>a = 0.15</a:t>
            </a:r>
            <a:r>
              <a:rPr lang="fr-FR" sz="2400">
                <a:latin typeface="Times New Roman" pitchFamily="18" charset="0"/>
              </a:rPr>
              <a:t> (en fait, entre </a:t>
            </a:r>
            <a:r>
              <a:rPr lang="fr-FR" sz="2400" i="1">
                <a:latin typeface="Times New Roman" pitchFamily="18" charset="0"/>
              </a:rPr>
              <a:t>0.1</a:t>
            </a:r>
            <a:r>
              <a:rPr lang="fr-FR" sz="2400">
                <a:latin typeface="Times New Roman" pitchFamily="18" charset="0"/>
              </a:rPr>
              <a:t> et </a:t>
            </a:r>
            <a:r>
              <a:rPr lang="fr-FR" sz="2400" i="1">
                <a:latin typeface="Times New Roman" pitchFamily="18" charset="0"/>
              </a:rPr>
              <a:t>0.2</a:t>
            </a:r>
            <a:r>
              <a:rPr lang="fr-FR" sz="2400">
                <a:latin typeface="Times New Roman" pitchFamily="18" charset="0"/>
              </a:rPr>
              <a:t> environ) et </a:t>
            </a:r>
            <a:r>
              <a:rPr lang="fr-FR" sz="2400" i="1">
                <a:latin typeface="Times New Roman" pitchFamily="18" charset="0"/>
              </a:rPr>
              <a:t>w</a:t>
            </a:r>
            <a:r>
              <a:rPr lang="fr-FR" sz="2400">
                <a:latin typeface="Times New Roman" pitchFamily="18" charset="0"/>
              </a:rPr>
              <a:t> </a:t>
            </a:r>
            <a:r>
              <a:rPr lang="fr-FR" sz="2400" i="1">
                <a:latin typeface="Times New Roman" pitchFamily="18" charset="0"/>
              </a:rPr>
              <a:t>= 0.81</a:t>
            </a:r>
            <a:r>
              <a:rPr lang="fr-FR" sz="2400">
                <a:latin typeface="Times New Roman" pitchFamily="18" charset="0"/>
              </a:rPr>
              <a:t> (en fait, entre </a:t>
            </a:r>
            <a:r>
              <a:rPr lang="fr-FR" sz="2400" i="1">
                <a:latin typeface="Times New Roman" pitchFamily="18" charset="0"/>
              </a:rPr>
              <a:t>0.8</a:t>
            </a:r>
            <a:r>
              <a:rPr lang="fr-FR" sz="2400">
                <a:latin typeface="Times New Roman" pitchFamily="18" charset="0"/>
              </a:rPr>
              <a:t> et </a:t>
            </a:r>
            <a:r>
              <a:rPr lang="fr-FR" sz="2400" i="1">
                <a:latin typeface="Times New Roman" pitchFamily="18" charset="0"/>
              </a:rPr>
              <a:t>0.82</a:t>
            </a:r>
            <a:r>
              <a:rPr lang="fr-FR" sz="2400">
                <a:latin typeface="Times New Roman" pitchFamily="18" charset="0"/>
              </a:rPr>
              <a:t>) </a:t>
            </a:r>
          </a:p>
        </p:txBody>
      </p:sp>
      <p:grpSp>
        <p:nvGrpSpPr>
          <p:cNvPr id="184327" name="Groupe 11"/>
          <p:cNvGrpSpPr>
            <a:grpSpLocks/>
          </p:cNvGrpSpPr>
          <p:nvPr/>
        </p:nvGrpSpPr>
        <p:grpSpPr bwMode="auto">
          <a:xfrm>
            <a:off x="0" y="0"/>
            <a:ext cx="9144000" cy="6858000"/>
            <a:chOff x="0" y="0"/>
            <a:chExt cx="9144000" cy="6858000"/>
          </a:xfrm>
        </p:grpSpPr>
        <p:grpSp>
          <p:nvGrpSpPr>
            <p:cNvPr id="184328"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84332"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261938" y="1492250"/>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85347" name="Text Box 3"/>
          <p:cNvSpPr txBox="1">
            <a:spLocks noChangeArrowheads="1"/>
          </p:cNvSpPr>
          <p:nvPr/>
        </p:nvSpPr>
        <p:spPr bwMode="auto">
          <a:xfrm>
            <a:off x="2019300" y="2260600"/>
            <a:ext cx="5270500" cy="2147888"/>
          </a:xfrm>
          <a:prstGeom prst="rect">
            <a:avLst/>
          </a:prstGeom>
          <a:noFill/>
          <a:ln w="25400">
            <a:noFill/>
            <a:miter lim="800000"/>
            <a:headEnd/>
            <a:tailEnd/>
          </a:ln>
          <a:effectLst/>
        </p:spPr>
        <p:txBody>
          <a:bodyPr>
            <a:spAutoFit/>
          </a:bodyPr>
          <a:lstStyle/>
          <a:p>
            <a:pPr algn="ctr" eaLnBrk="0" hangingPunct="0">
              <a:spcBef>
                <a:spcPct val="50000"/>
              </a:spcBef>
            </a:pPr>
            <a:r>
              <a:rPr lang="fr-FR" sz="5400" b="1">
                <a:solidFill>
                  <a:srgbClr val="FF3300"/>
                </a:solidFill>
                <a:latin typeface="Times New Roman" pitchFamily="18" charset="0"/>
              </a:rPr>
              <a:t>Outils</a:t>
            </a:r>
          </a:p>
          <a:p>
            <a:pPr algn="ctr" eaLnBrk="0" hangingPunct="0">
              <a:spcBef>
                <a:spcPct val="50000"/>
              </a:spcBef>
            </a:pPr>
            <a:r>
              <a:rPr lang="fr-FR" sz="5400" b="1">
                <a:solidFill>
                  <a:srgbClr val="FF3300"/>
                </a:solidFill>
                <a:latin typeface="Times New Roman" pitchFamily="18" charset="0"/>
              </a:rPr>
              <a:t>D’analyse</a:t>
            </a:r>
          </a:p>
        </p:txBody>
      </p:sp>
      <p:grpSp>
        <p:nvGrpSpPr>
          <p:cNvPr id="185348" name="Groupe 11"/>
          <p:cNvGrpSpPr>
            <a:grpSpLocks/>
          </p:cNvGrpSpPr>
          <p:nvPr/>
        </p:nvGrpSpPr>
        <p:grpSpPr bwMode="auto">
          <a:xfrm>
            <a:off x="0" y="0"/>
            <a:ext cx="9144000" cy="6858000"/>
            <a:chOff x="0" y="0"/>
            <a:chExt cx="9144000" cy="6858000"/>
          </a:xfrm>
        </p:grpSpPr>
        <p:grpSp>
          <p:nvGrpSpPr>
            <p:cNvPr id="185349"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85353"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a:xfrm>
            <a:off x="539750" y="593725"/>
            <a:ext cx="8372475" cy="1143000"/>
          </a:xfrm>
        </p:spPr>
        <p:txBody>
          <a:bodyPr/>
          <a:lstStyle/>
          <a:p>
            <a:r>
              <a:rPr lang="fr-FR" sz="3600" smtClean="0">
                <a:solidFill>
                  <a:srgbClr val="FF9933"/>
                </a:solidFill>
              </a:rPr>
              <a:t>Les systèmes chaotiques: Outils d’analyse</a:t>
            </a:r>
          </a:p>
        </p:txBody>
      </p:sp>
      <p:sp>
        <p:nvSpPr>
          <p:cNvPr id="186371"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86372" name="Rectangle 4"/>
          <p:cNvSpPr>
            <a:spLocks noChangeArrowheads="1"/>
          </p:cNvSpPr>
          <p:nvPr/>
        </p:nvSpPr>
        <p:spPr bwMode="auto">
          <a:xfrm>
            <a:off x="611188" y="1628775"/>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La section de Poincaré</a:t>
            </a:r>
            <a:endParaRPr lang="fr-FR" sz="2400" b="1">
              <a:latin typeface="Times New Roman" pitchFamily="18" charset="0"/>
            </a:endParaRPr>
          </a:p>
          <a:p>
            <a:pPr eaLnBrk="0" hangingPunct="0"/>
            <a:endParaRPr lang="fr-FR" sz="2400" b="1">
              <a:latin typeface="Times New Roman" pitchFamily="18" charset="0"/>
            </a:endParaRPr>
          </a:p>
        </p:txBody>
      </p:sp>
      <p:sp>
        <p:nvSpPr>
          <p:cNvPr id="186373" name="Rectangle 5"/>
          <p:cNvSpPr>
            <a:spLocks noChangeArrowheads="1"/>
          </p:cNvSpPr>
          <p:nvPr/>
        </p:nvSpPr>
        <p:spPr bwMode="auto">
          <a:xfrm>
            <a:off x="684213" y="2924175"/>
            <a:ext cx="8142287" cy="2282825"/>
          </a:xfrm>
          <a:prstGeom prst="rect">
            <a:avLst/>
          </a:prstGeom>
          <a:noFill/>
          <a:ln w="25400">
            <a:noFill/>
            <a:miter lim="800000"/>
            <a:headEnd/>
            <a:tailEnd/>
          </a:ln>
          <a:effectLst/>
        </p:spPr>
        <p:txBody>
          <a:bodyPr anchor="ctr">
            <a:spAutoFit/>
          </a:bodyPr>
          <a:lstStyle/>
          <a:p>
            <a:pPr eaLnBrk="0" hangingPunct="0"/>
            <a:r>
              <a:rPr lang="fr-FR" sz="2400">
                <a:latin typeface="Times New Roman" pitchFamily="18" charset="0"/>
              </a:rPr>
              <a:t>Une section de Poincaré est l'intersection entre un attracteur d'un système à </a:t>
            </a:r>
            <a:r>
              <a:rPr lang="fr-FR" sz="2400" i="1">
                <a:latin typeface="Times New Roman" pitchFamily="18" charset="0"/>
              </a:rPr>
              <a:t>n</a:t>
            </a:r>
            <a:r>
              <a:rPr lang="fr-FR" sz="2400">
                <a:latin typeface="Times New Roman" pitchFamily="18" charset="0"/>
              </a:rPr>
              <a:t> degrés de liberté et un sous-ensemble de l'espace de  </a:t>
            </a:r>
            <a:r>
              <a:rPr lang="fr-FR" sz="2400">
                <a:latin typeface="Times New Roman" pitchFamily="18" charset="0"/>
                <a:sym typeface="Symbol" pitchFamily="18" charset="2"/>
              </a:rPr>
              <a:t></a:t>
            </a:r>
            <a:r>
              <a:rPr lang="fr-FR" sz="2400" baseline="30000">
                <a:latin typeface="Times New Roman" pitchFamily="18" charset="0"/>
                <a:sym typeface="Symbol" pitchFamily="18" charset="2"/>
              </a:rPr>
              <a:t>n</a:t>
            </a:r>
            <a:r>
              <a:rPr lang="fr-FR" sz="2400">
                <a:latin typeface="Times New Roman" pitchFamily="18" charset="0"/>
              </a:rPr>
              <a:t> </a:t>
            </a:r>
            <a:r>
              <a:rPr lang="fr-FR" sz="700">
                <a:latin typeface="Times New Roman" pitchFamily="18" charset="0"/>
              </a:rPr>
              <a:t> </a:t>
            </a:r>
            <a:r>
              <a:rPr lang="fr-FR" sz="2400">
                <a:latin typeface="Times New Roman" pitchFamily="18" charset="0"/>
              </a:rPr>
              <a:t> . Le plus souvent, une section de Poincaré est un lieu particulier par lequel le système passe régulièrement au cours du temps. Une section de Poincaré permet d'étudier certaines propriétés d'un système dans un espace de dimension inférieure. </a:t>
            </a:r>
          </a:p>
        </p:txBody>
      </p:sp>
      <p:grpSp>
        <p:nvGrpSpPr>
          <p:cNvPr id="186374" name="Groupe 11"/>
          <p:cNvGrpSpPr>
            <a:grpSpLocks/>
          </p:cNvGrpSpPr>
          <p:nvPr/>
        </p:nvGrpSpPr>
        <p:grpSpPr bwMode="auto">
          <a:xfrm>
            <a:off x="0" y="0"/>
            <a:ext cx="9144000" cy="6858000"/>
            <a:chOff x="0" y="0"/>
            <a:chExt cx="9144000" cy="6858000"/>
          </a:xfrm>
        </p:grpSpPr>
        <p:grpSp>
          <p:nvGrpSpPr>
            <p:cNvPr id="186375"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86379"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lorentz"/>
          <p:cNvPicPr>
            <a:picLocks noChangeAspect="1" noChangeArrowheads="1"/>
          </p:cNvPicPr>
          <p:nvPr/>
        </p:nvPicPr>
        <p:blipFill>
          <a:blip r:embed="rId2"/>
          <a:srcRect l="13025" t="53125" r="11008" b="5954"/>
          <a:stretch>
            <a:fillRect/>
          </a:stretch>
        </p:blipFill>
        <p:spPr bwMode="auto">
          <a:xfrm>
            <a:off x="1265238" y="1535113"/>
            <a:ext cx="6446837" cy="4913312"/>
          </a:xfrm>
          <a:prstGeom prst="rect">
            <a:avLst/>
          </a:prstGeom>
          <a:noFill/>
        </p:spPr>
      </p:pic>
      <p:sp>
        <p:nvSpPr>
          <p:cNvPr id="187395" name="Rectangle 3"/>
          <p:cNvSpPr>
            <a:spLocks noGrp="1"/>
          </p:cNvSpPr>
          <p:nvPr>
            <p:ph type="title"/>
          </p:nvPr>
        </p:nvSpPr>
        <p:spPr>
          <a:xfrm>
            <a:off x="611188" y="665163"/>
            <a:ext cx="8372475" cy="1143000"/>
          </a:xfrm>
        </p:spPr>
        <p:txBody>
          <a:bodyPr/>
          <a:lstStyle/>
          <a:p>
            <a:r>
              <a:rPr lang="fr-FR" sz="3200" smtClean="0">
                <a:solidFill>
                  <a:srgbClr val="FF9933"/>
                </a:solidFill>
              </a:rPr>
              <a:t>Les systèmes chaotiques: Outils d’analyse</a:t>
            </a:r>
          </a:p>
        </p:txBody>
      </p:sp>
      <p:sp>
        <p:nvSpPr>
          <p:cNvPr id="187396" name="Rectangle 4"/>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87397" name="Rectangle 5"/>
          <p:cNvSpPr>
            <a:spLocks noChangeArrowheads="1"/>
          </p:cNvSpPr>
          <p:nvPr/>
        </p:nvSpPr>
        <p:spPr bwMode="auto">
          <a:xfrm>
            <a:off x="755650" y="1557338"/>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La section de Poincaré</a:t>
            </a:r>
            <a:endParaRPr lang="fr-FR" sz="2400" b="1">
              <a:latin typeface="Times New Roman" pitchFamily="18" charset="0"/>
            </a:endParaRPr>
          </a:p>
          <a:p>
            <a:pPr eaLnBrk="0" hangingPunct="0"/>
            <a:endParaRPr lang="fr-FR" sz="2400" b="1">
              <a:latin typeface="Times New Roman" pitchFamily="18" charset="0"/>
            </a:endParaRPr>
          </a:p>
        </p:txBody>
      </p:sp>
      <p:grpSp>
        <p:nvGrpSpPr>
          <p:cNvPr id="187398" name="Groupe 11"/>
          <p:cNvGrpSpPr>
            <a:grpSpLocks/>
          </p:cNvGrpSpPr>
          <p:nvPr/>
        </p:nvGrpSpPr>
        <p:grpSpPr bwMode="auto">
          <a:xfrm>
            <a:off x="0" y="0"/>
            <a:ext cx="9144000" cy="6858000"/>
            <a:chOff x="0" y="0"/>
            <a:chExt cx="9144000" cy="6858000"/>
          </a:xfrm>
        </p:grpSpPr>
        <p:grpSp>
          <p:nvGrpSpPr>
            <p:cNvPr id="187399"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87403"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p:nvPr>
        </p:nvSpPr>
        <p:spPr>
          <a:xfrm>
            <a:off x="611188" y="665163"/>
            <a:ext cx="8372475" cy="1143000"/>
          </a:xfrm>
        </p:spPr>
        <p:txBody>
          <a:bodyPr/>
          <a:lstStyle/>
          <a:p>
            <a:r>
              <a:rPr lang="fr-FR" sz="3200" smtClean="0">
                <a:solidFill>
                  <a:srgbClr val="FF9933"/>
                </a:solidFill>
              </a:rPr>
              <a:t>Les systèmes chaotiques: Outils d’analyse</a:t>
            </a:r>
          </a:p>
        </p:txBody>
      </p:sp>
      <p:sp>
        <p:nvSpPr>
          <p:cNvPr id="188419"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88420" name="Rectangle 4"/>
          <p:cNvSpPr>
            <a:spLocks noChangeArrowheads="1"/>
          </p:cNvSpPr>
          <p:nvPr/>
        </p:nvSpPr>
        <p:spPr bwMode="auto">
          <a:xfrm>
            <a:off x="539750" y="1519238"/>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Application du 1</a:t>
            </a:r>
            <a:r>
              <a:rPr lang="fr-FR" sz="2400" b="1" u="sng" baseline="30000">
                <a:latin typeface="Times New Roman" pitchFamily="18" charset="0"/>
              </a:rPr>
              <a:t>er</a:t>
            </a:r>
            <a:r>
              <a:rPr lang="fr-FR" sz="2400" b="1" u="sng">
                <a:latin typeface="Times New Roman" pitchFamily="18" charset="0"/>
              </a:rPr>
              <a:t> Retour :</a:t>
            </a:r>
            <a:endParaRPr lang="fr-FR" sz="2400" b="1">
              <a:latin typeface="Times New Roman" pitchFamily="18" charset="0"/>
            </a:endParaRPr>
          </a:p>
          <a:p>
            <a:pPr eaLnBrk="0" hangingPunct="0"/>
            <a:endParaRPr lang="fr-FR" sz="2400" b="1">
              <a:latin typeface="Times New Roman" pitchFamily="18" charset="0"/>
            </a:endParaRPr>
          </a:p>
        </p:txBody>
      </p:sp>
      <p:sp>
        <p:nvSpPr>
          <p:cNvPr id="188421" name="Rectangle 5"/>
          <p:cNvSpPr>
            <a:spLocks noChangeArrowheads="1"/>
          </p:cNvSpPr>
          <p:nvPr/>
        </p:nvSpPr>
        <p:spPr bwMode="auto">
          <a:xfrm>
            <a:off x="819150" y="2268538"/>
            <a:ext cx="8294688" cy="4473575"/>
          </a:xfrm>
          <a:prstGeom prst="rect">
            <a:avLst/>
          </a:prstGeom>
          <a:noFill/>
          <a:ln w="25400">
            <a:noFill/>
            <a:miter lim="800000"/>
            <a:headEnd/>
            <a:tailEnd/>
          </a:ln>
          <a:effectLst/>
        </p:spPr>
        <p:txBody>
          <a:bodyPr anchor="ctr">
            <a:spAutoFit/>
          </a:bodyPr>
          <a:lstStyle/>
          <a:p>
            <a:pPr eaLnBrk="0" hangingPunct="0"/>
            <a:r>
              <a:rPr lang="fr-FR" sz="2400">
                <a:latin typeface="Times New Roman" pitchFamily="18" charset="0"/>
              </a:rPr>
              <a:t>Au cours du temps, un système décrit son attracteur (après avoir convergé vers celui-ci). </a:t>
            </a:r>
          </a:p>
          <a:p>
            <a:pPr eaLnBrk="0" hangingPunct="0"/>
            <a:r>
              <a:rPr lang="fr-FR" sz="2400">
                <a:latin typeface="Times New Roman" pitchFamily="18" charset="0"/>
              </a:rPr>
              <a:t>On suppose définie une section de Poincaré particulière. </a:t>
            </a:r>
          </a:p>
          <a:p>
            <a:pPr eaLnBrk="0" hangingPunct="0"/>
            <a:r>
              <a:rPr lang="fr-FR" sz="2400">
                <a:latin typeface="Times New Roman" pitchFamily="18" charset="0"/>
              </a:rPr>
              <a:t>Régulièrement, le point courant du système traverse la section de Poincaré. </a:t>
            </a:r>
          </a:p>
          <a:p>
            <a:pPr eaLnBrk="0" hangingPunct="0"/>
            <a:r>
              <a:rPr lang="fr-FR" sz="2400">
                <a:latin typeface="Times New Roman" pitchFamily="18" charset="0"/>
              </a:rPr>
              <a:t>On repère au cours du temps ces points de la section de Poincaré, ce qui constitue une suite de points notée </a:t>
            </a:r>
            <a:r>
              <a:rPr lang="fr-FR" sz="2400" i="1">
                <a:latin typeface="Times New Roman" pitchFamily="18" charset="0"/>
              </a:rPr>
              <a:t>(P</a:t>
            </a:r>
            <a:r>
              <a:rPr lang="fr-FR" sz="2400" i="1" baseline="-25000">
                <a:latin typeface="Times New Roman" pitchFamily="18" charset="0"/>
              </a:rPr>
              <a:t>n</a:t>
            </a:r>
            <a:r>
              <a:rPr lang="fr-FR" sz="2400" i="1">
                <a:latin typeface="Times New Roman" pitchFamily="18" charset="0"/>
              </a:rPr>
              <a:t>)</a:t>
            </a:r>
            <a:r>
              <a:rPr lang="fr-FR" sz="2400" i="1" baseline="-25000">
                <a:latin typeface="Times New Roman" pitchFamily="18" charset="0"/>
              </a:rPr>
              <a:t>n</a:t>
            </a:r>
            <a:r>
              <a:rPr lang="fr-FR" sz="2400">
                <a:latin typeface="Times New Roman" pitchFamily="18" charset="0"/>
              </a:rPr>
              <a:t>, indexée par l'ordre de passage. </a:t>
            </a:r>
          </a:p>
          <a:p>
            <a:pPr eaLnBrk="0" hangingPunct="0"/>
            <a:r>
              <a:rPr lang="fr-FR" sz="2400">
                <a:latin typeface="Times New Roman" pitchFamily="18" charset="0"/>
              </a:rPr>
              <a:t>Une application de premier retour relative à la </a:t>
            </a:r>
            <a:r>
              <a:rPr lang="fr-FR" sz="2400" i="1">
                <a:latin typeface="Times New Roman" pitchFamily="18" charset="0"/>
              </a:rPr>
              <a:t>i</a:t>
            </a:r>
            <a:r>
              <a:rPr lang="fr-FR" sz="2400" i="1" baseline="30000">
                <a:latin typeface="Times New Roman" pitchFamily="18" charset="0"/>
              </a:rPr>
              <a:t>ième</a:t>
            </a:r>
            <a:r>
              <a:rPr lang="fr-FR" sz="2400">
                <a:latin typeface="Times New Roman" pitchFamily="18" charset="0"/>
              </a:rPr>
              <a:t> coordonnée est une fonction qui, pour tout </a:t>
            </a:r>
            <a:r>
              <a:rPr lang="fr-FR" sz="2400" i="1">
                <a:latin typeface="Times New Roman" pitchFamily="18" charset="0"/>
              </a:rPr>
              <a:t>n</a:t>
            </a:r>
            <a:r>
              <a:rPr lang="fr-FR" sz="2400">
                <a:latin typeface="Times New Roman" pitchFamily="18" charset="0"/>
              </a:rPr>
              <a:t>, à la coordonnée P</a:t>
            </a:r>
            <a:r>
              <a:rPr lang="fr-FR" sz="2400" baseline="30000">
                <a:latin typeface="Times New Roman" pitchFamily="18" charset="0"/>
              </a:rPr>
              <a:t>n</a:t>
            </a:r>
            <a:r>
              <a:rPr lang="fr-FR" sz="2400" baseline="-25000">
                <a:latin typeface="Times New Roman" pitchFamily="18" charset="0"/>
              </a:rPr>
              <a:t>i </a:t>
            </a:r>
            <a:r>
              <a:rPr lang="fr-FR" sz="2400">
                <a:latin typeface="Times New Roman" pitchFamily="18" charset="0"/>
              </a:rPr>
              <a:t>associe la coordonnée P</a:t>
            </a:r>
            <a:r>
              <a:rPr lang="fr-FR" sz="2400" baseline="30000">
                <a:latin typeface="Times New Roman" pitchFamily="18" charset="0"/>
              </a:rPr>
              <a:t>n+1</a:t>
            </a:r>
            <a:r>
              <a:rPr lang="fr-FR" sz="2400" baseline="-25000">
                <a:latin typeface="Times New Roman" pitchFamily="18" charset="0"/>
              </a:rPr>
              <a:t>i</a:t>
            </a:r>
            <a:r>
              <a:rPr lang="fr-FR" sz="2400">
                <a:latin typeface="Times New Roman" pitchFamily="18" charset="0"/>
              </a:rPr>
              <a:t>  du point suivant.</a:t>
            </a:r>
          </a:p>
          <a:p>
            <a:pPr eaLnBrk="0" hangingPunct="0"/>
            <a:endParaRPr lang="fr-FR" sz="2400">
              <a:latin typeface="Times New Roman" pitchFamily="18" charset="0"/>
            </a:endParaRPr>
          </a:p>
        </p:txBody>
      </p:sp>
      <p:grpSp>
        <p:nvGrpSpPr>
          <p:cNvPr id="188422" name="Groupe 11"/>
          <p:cNvGrpSpPr>
            <a:grpSpLocks/>
          </p:cNvGrpSpPr>
          <p:nvPr/>
        </p:nvGrpSpPr>
        <p:grpSpPr bwMode="auto">
          <a:xfrm>
            <a:off x="0" y="0"/>
            <a:ext cx="9144000" cy="6858000"/>
            <a:chOff x="0" y="0"/>
            <a:chExt cx="9144000" cy="6858000"/>
          </a:xfrm>
        </p:grpSpPr>
        <p:grpSp>
          <p:nvGrpSpPr>
            <p:cNvPr id="188423"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88427"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647700" y="2089150"/>
            <a:ext cx="8342313" cy="5203825"/>
          </a:xfrm>
          <a:prstGeom prst="rect">
            <a:avLst/>
          </a:prstGeom>
          <a:noFill/>
          <a:ln w="25400">
            <a:noFill/>
            <a:miter lim="800000"/>
            <a:headEnd/>
            <a:tailEnd/>
          </a:ln>
        </p:spPr>
        <p:txBody>
          <a:bodyPr>
            <a:spAutoFit/>
          </a:bodyPr>
          <a:lstStyle/>
          <a:p>
            <a:pPr marL="457200" indent="-457200"/>
            <a:r>
              <a:rPr lang="fr-FR" sz="2400">
                <a:latin typeface="Times New Roman" pitchFamily="18" charset="0"/>
              </a:rPr>
              <a:t>Linéarisation du modèle non linéaire autour d’un point de fonctionnement mais la méthode de linéarisation n’est pas suffisante </a:t>
            </a:r>
            <a:r>
              <a:rPr lang="fr-FR" sz="2400">
                <a:latin typeface="Times New Roman" pitchFamily="18" charset="0"/>
                <a:sym typeface="Symbol" pitchFamily="18" charset="2"/>
              </a:rPr>
              <a:t> </a:t>
            </a:r>
            <a:r>
              <a:rPr lang="fr-FR" sz="2400">
                <a:latin typeface="Times New Roman" pitchFamily="18" charset="0"/>
              </a:rPr>
              <a:t>outils propres au non linéaire. </a:t>
            </a:r>
          </a:p>
          <a:p>
            <a:pPr marL="457200" indent="-457200"/>
            <a:endParaRPr lang="fr-FR" sz="2400">
              <a:latin typeface="Times New Roman" pitchFamily="18" charset="0"/>
            </a:endParaRPr>
          </a:p>
          <a:p>
            <a:pPr marL="457200" indent="-457200"/>
            <a:r>
              <a:rPr lang="fr-FR" sz="2400">
                <a:latin typeface="Times New Roman" pitchFamily="18" charset="0"/>
              </a:rPr>
              <a:t>Deux faits limitent la portée des résultats obtenus par la méthode de linéarisation. </a:t>
            </a:r>
          </a:p>
          <a:p>
            <a:pPr marL="457200" indent="-457200"/>
            <a:r>
              <a:rPr lang="fr-FR" sz="2400">
                <a:latin typeface="Times New Roman" pitchFamily="18" charset="0"/>
              </a:rPr>
              <a:t>	-La méthode de linéarisation est une méthode par approximation </a:t>
            </a:r>
            <a:r>
              <a:rPr lang="fr-FR" sz="2400">
                <a:latin typeface="Times New Roman" pitchFamily="18" charset="0"/>
                <a:sym typeface="Symbol" pitchFamily="18" charset="2"/>
              </a:rPr>
              <a:t> valide localement.</a:t>
            </a:r>
          </a:p>
          <a:p>
            <a:pPr marL="457200" indent="-457200"/>
            <a:r>
              <a:rPr lang="fr-FR" sz="2400">
                <a:latin typeface="Times New Roman" pitchFamily="18" charset="0"/>
              </a:rPr>
              <a:t>	-Les dynamiques d’un système non linéaire sont beaucoup plus riches que celles d’un système linéaire dans le sens qu’elles reflètent des comportements et des phénomènes purement non linéaires.</a:t>
            </a:r>
          </a:p>
          <a:p>
            <a:pPr marL="457200" indent="-457200"/>
            <a:endParaRPr lang="fr-FR" sz="2400">
              <a:latin typeface="Times New Roman" pitchFamily="18" charset="0"/>
            </a:endParaRPr>
          </a:p>
          <a:p>
            <a:pPr marL="457200" indent="-457200" eaLnBrk="0" hangingPunct="0"/>
            <a:endParaRPr lang="fr-FR" sz="2400">
              <a:latin typeface="Times New Roman" pitchFamily="18" charset="0"/>
            </a:endParaRPr>
          </a:p>
        </p:txBody>
      </p:sp>
      <p:sp>
        <p:nvSpPr>
          <p:cNvPr id="21506" name="Titre 2"/>
          <p:cNvSpPr txBox="1">
            <a:spLocks/>
          </p:cNvSpPr>
          <p:nvPr/>
        </p:nvSpPr>
        <p:spPr bwMode="auto">
          <a:xfrm>
            <a:off x="665163" y="836613"/>
            <a:ext cx="7772400" cy="1470025"/>
          </a:xfrm>
          <a:prstGeom prst="rect">
            <a:avLst/>
          </a:prstGeom>
          <a:noFill/>
          <a:ln w="9525">
            <a:noFill/>
            <a:miter lim="800000"/>
            <a:headEnd/>
            <a:tailEnd/>
          </a:ln>
        </p:spPr>
        <p:txBody>
          <a:bodyPr anchor="ctr"/>
          <a:lstStyle/>
          <a:p>
            <a:r>
              <a:rPr lang="fr-FR" sz="4000">
                <a:solidFill>
                  <a:schemeClr val="tx2"/>
                </a:solidFill>
                <a:latin typeface="Calibri" pitchFamily="34" charset="0"/>
              </a:rPr>
              <a:t>Etude Non Linéaire</a:t>
            </a:r>
          </a:p>
        </p:txBody>
      </p:sp>
      <p:grpSp>
        <p:nvGrpSpPr>
          <p:cNvPr id="21507" name="Groupe 15"/>
          <p:cNvGrpSpPr>
            <a:grpSpLocks/>
          </p:cNvGrpSpPr>
          <p:nvPr/>
        </p:nvGrpSpPr>
        <p:grpSpPr bwMode="auto">
          <a:xfrm>
            <a:off x="0" y="0"/>
            <a:ext cx="9144000" cy="6858000"/>
            <a:chOff x="0" y="0"/>
            <a:chExt cx="9144000" cy="6858000"/>
          </a:xfrm>
        </p:grpSpPr>
        <p:sp>
          <p:nvSpPr>
            <p:cNvPr id="17" name="Rectangle 1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1511"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6" name="Picture 6" descr="retour_l"/>
          <p:cNvPicPr>
            <a:picLocks noChangeAspect="1" noChangeArrowheads="1"/>
          </p:cNvPicPr>
          <p:nvPr/>
        </p:nvPicPr>
        <p:blipFill>
          <a:blip r:embed="rId2"/>
          <a:srcRect/>
          <a:stretch>
            <a:fillRect/>
          </a:stretch>
        </p:blipFill>
        <p:spPr bwMode="auto">
          <a:xfrm>
            <a:off x="1763713" y="2708275"/>
            <a:ext cx="5175250" cy="3897313"/>
          </a:xfrm>
          <a:prstGeom prst="rect">
            <a:avLst/>
          </a:prstGeom>
          <a:noFill/>
        </p:spPr>
      </p:pic>
      <p:sp>
        <p:nvSpPr>
          <p:cNvPr id="189442" name="Rectangle 2"/>
          <p:cNvSpPr>
            <a:spLocks noGrp="1"/>
          </p:cNvSpPr>
          <p:nvPr>
            <p:ph type="title"/>
          </p:nvPr>
        </p:nvSpPr>
        <p:spPr>
          <a:xfrm>
            <a:off x="611188" y="593725"/>
            <a:ext cx="8372475" cy="1143000"/>
          </a:xfrm>
        </p:spPr>
        <p:txBody>
          <a:bodyPr/>
          <a:lstStyle/>
          <a:p>
            <a:r>
              <a:rPr lang="fr-FR" sz="3200" smtClean="0">
                <a:solidFill>
                  <a:srgbClr val="FF9933"/>
                </a:solidFill>
              </a:rPr>
              <a:t>Les systèmes chaotiques: Outils d’analyse</a:t>
            </a:r>
          </a:p>
        </p:txBody>
      </p:sp>
      <p:sp>
        <p:nvSpPr>
          <p:cNvPr id="189443"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89444" name="Rectangle 4"/>
          <p:cNvSpPr>
            <a:spLocks noChangeArrowheads="1"/>
          </p:cNvSpPr>
          <p:nvPr/>
        </p:nvSpPr>
        <p:spPr bwMode="auto">
          <a:xfrm>
            <a:off x="611188" y="1484313"/>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Application du 1</a:t>
            </a:r>
            <a:r>
              <a:rPr lang="fr-FR" sz="2400" b="1" u="sng" baseline="30000">
                <a:latin typeface="Times New Roman" pitchFamily="18" charset="0"/>
              </a:rPr>
              <a:t>er</a:t>
            </a:r>
            <a:r>
              <a:rPr lang="fr-FR" sz="2400" b="1" u="sng">
                <a:latin typeface="Times New Roman" pitchFamily="18" charset="0"/>
              </a:rPr>
              <a:t> Retour :</a:t>
            </a:r>
            <a:endParaRPr lang="fr-FR" sz="2400" b="1">
              <a:latin typeface="Times New Roman" pitchFamily="18" charset="0"/>
            </a:endParaRPr>
          </a:p>
          <a:p>
            <a:pPr eaLnBrk="0" hangingPunct="0"/>
            <a:endParaRPr lang="fr-FR" sz="2400" b="1">
              <a:latin typeface="Times New Roman" pitchFamily="18" charset="0"/>
            </a:endParaRPr>
          </a:p>
        </p:txBody>
      </p:sp>
      <p:sp>
        <p:nvSpPr>
          <p:cNvPr id="189445" name="Rectangle 5"/>
          <p:cNvSpPr>
            <a:spLocks noChangeArrowheads="1"/>
          </p:cNvSpPr>
          <p:nvPr/>
        </p:nvSpPr>
        <p:spPr bwMode="auto">
          <a:xfrm>
            <a:off x="287338" y="1881188"/>
            <a:ext cx="8294687" cy="1917700"/>
          </a:xfrm>
          <a:prstGeom prst="rect">
            <a:avLst/>
          </a:prstGeom>
          <a:noFill/>
          <a:ln w="25400">
            <a:noFill/>
            <a:miter lim="800000"/>
            <a:headEnd/>
            <a:tailEnd/>
          </a:ln>
          <a:effectLst/>
        </p:spPr>
        <p:txBody>
          <a:bodyPr anchor="ctr">
            <a:spAutoFit/>
          </a:bodyPr>
          <a:lstStyle/>
          <a:p>
            <a:pPr eaLnBrk="0" hangingPunct="0"/>
            <a:r>
              <a:rPr lang="fr-FR" sz="2400">
                <a:latin typeface="Times New Roman" pitchFamily="18" charset="0"/>
              </a:rPr>
              <a:t>On peut généraliser à l'application </a:t>
            </a:r>
            <a:r>
              <a:rPr lang="fr-FR" sz="2400" i="1">
                <a:latin typeface="Times New Roman" pitchFamily="18" charset="0"/>
              </a:rPr>
              <a:t>f</a:t>
            </a:r>
            <a:r>
              <a:rPr lang="fr-FR" sz="2400">
                <a:latin typeface="Times New Roman" pitchFamily="18" charset="0"/>
              </a:rPr>
              <a:t> de </a:t>
            </a:r>
            <a:r>
              <a:rPr lang="fr-FR" sz="2400" i="1">
                <a:latin typeface="Times New Roman" pitchFamily="18" charset="0"/>
              </a:rPr>
              <a:t>m</a:t>
            </a:r>
            <a:r>
              <a:rPr lang="fr-FR" sz="2400" i="1" baseline="30000">
                <a:latin typeface="Times New Roman" pitchFamily="18" charset="0"/>
              </a:rPr>
              <a:t>ième</a:t>
            </a:r>
            <a:r>
              <a:rPr lang="fr-FR" sz="2400">
                <a:latin typeface="Times New Roman" pitchFamily="18" charset="0"/>
              </a:rPr>
              <a:t> retour relative à la </a:t>
            </a:r>
            <a:r>
              <a:rPr lang="fr-FR" sz="2400" i="1">
                <a:latin typeface="Times New Roman" pitchFamily="18" charset="0"/>
              </a:rPr>
              <a:t>i</a:t>
            </a:r>
            <a:r>
              <a:rPr lang="fr-FR" sz="2400" i="1" baseline="30000">
                <a:latin typeface="Times New Roman" pitchFamily="18" charset="0"/>
              </a:rPr>
              <a:t>ième</a:t>
            </a:r>
            <a:r>
              <a:rPr lang="fr-FR" sz="2400">
                <a:latin typeface="Times New Roman" pitchFamily="18" charset="0"/>
              </a:rPr>
              <a:t> coordonnée que l'on peut définir comme suit:  </a:t>
            </a:r>
          </a:p>
          <a:p>
            <a:pPr eaLnBrk="0" hangingPunct="0"/>
            <a:r>
              <a:rPr lang="fr-FR" sz="2400">
                <a:latin typeface="Times New Roman" pitchFamily="18" charset="0"/>
              </a:rPr>
              <a:t>		f:        </a:t>
            </a:r>
            <a:r>
              <a:rPr lang="en-US" sz="2400">
                <a:latin typeface="Times New Roman" pitchFamily="18" charset="0"/>
                <a:sym typeface="Symbol" pitchFamily="18" charset="2"/>
              </a:rPr>
              <a:t> </a:t>
            </a:r>
            <a:r>
              <a:rPr lang="fr-FR" sz="2400">
                <a:latin typeface="Times New Roman" pitchFamily="18" charset="0"/>
                <a:sym typeface="Symbol" pitchFamily="18" charset="2"/>
              </a:rPr>
              <a:t> </a:t>
            </a:r>
          </a:p>
          <a:p>
            <a:pPr eaLnBrk="0" hangingPunct="0"/>
            <a:r>
              <a:rPr lang="fr-FR" sz="2400">
                <a:latin typeface="Times New Roman" pitchFamily="18" charset="0"/>
                <a:sym typeface="Symbol" pitchFamily="18" charset="2"/>
              </a:rPr>
              <a:t>			 </a:t>
            </a:r>
            <a:r>
              <a:rPr lang="fr-FR" sz="2400">
                <a:latin typeface="Times New Roman" pitchFamily="18" charset="0"/>
              </a:rPr>
              <a:t>P</a:t>
            </a:r>
            <a:r>
              <a:rPr lang="fr-FR" sz="2400" baseline="30000">
                <a:latin typeface="Times New Roman" pitchFamily="18" charset="0"/>
              </a:rPr>
              <a:t>i</a:t>
            </a:r>
            <a:r>
              <a:rPr lang="fr-FR" sz="2400" baseline="-25000">
                <a:latin typeface="Times New Roman" pitchFamily="18" charset="0"/>
              </a:rPr>
              <a:t>n</a:t>
            </a:r>
            <a:r>
              <a:rPr lang="fr-FR" sz="2400">
                <a:latin typeface="Times New Roman" pitchFamily="18" charset="0"/>
              </a:rPr>
              <a:t> </a:t>
            </a:r>
            <a:r>
              <a:rPr lang="fr-FR" sz="2400">
                <a:latin typeface="Times New Roman" pitchFamily="18" charset="0"/>
                <a:sym typeface="Symbol" pitchFamily="18" charset="2"/>
              </a:rPr>
              <a:t> </a:t>
            </a:r>
            <a:r>
              <a:rPr lang="fr-FR" sz="2400">
                <a:latin typeface="Times New Roman" pitchFamily="18" charset="0"/>
              </a:rPr>
              <a:t>P</a:t>
            </a:r>
            <a:r>
              <a:rPr lang="fr-FR" sz="2400" baseline="30000">
                <a:latin typeface="Times New Roman" pitchFamily="18" charset="0"/>
              </a:rPr>
              <a:t>i</a:t>
            </a:r>
            <a:r>
              <a:rPr lang="fr-FR" sz="2400" baseline="-25000">
                <a:latin typeface="Times New Roman" pitchFamily="18" charset="0"/>
              </a:rPr>
              <a:t>n+m</a:t>
            </a:r>
            <a:endParaRPr lang="fr-FR" sz="2400" baseline="-25000">
              <a:latin typeface="Times New Roman" pitchFamily="18" charset="0"/>
              <a:sym typeface="Symbol" pitchFamily="18" charset="2"/>
            </a:endParaRPr>
          </a:p>
          <a:p>
            <a:pPr eaLnBrk="0" hangingPunct="0"/>
            <a:endParaRPr lang="fr-FR" sz="2400">
              <a:latin typeface="Times New Roman" pitchFamily="18" charset="0"/>
            </a:endParaRPr>
          </a:p>
        </p:txBody>
      </p:sp>
      <p:grpSp>
        <p:nvGrpSpPr>
          <p:cNvPr id="189447" name="Groupe 11"/>
          <p:cNvGrpSpPr>
            <a:grpSpLocks/>
          </p:cNvGrpSpPr>
          <p:nvPr/>
        </p:nvGrpSpPr>
        <p:grpSpPr bwMode="auto">
          <a:xfrm>
            <a:off x="0" y="0"/>
            <a:ext cx="9144000" cy="6858000"/>
            <a:chOff x="0" y="0"/>
            <a:chExt cx="9144000" cy="6858000"/>
          </a:xfrm>
        </p:grpSpPr>
        <p:grpSp>
          <p:nvGrpSpPr>
            <p:cNvPr id="189448"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89452"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expo_lyap"/>
          <p:cNvPicPr>
            <a:picLocks noChangeAspect="1" noChangeArrowheads="1"/>
          </p:cNvPicPr>
          <p:nvPr/>
        </p:nvPicPr>
        <p:blipFill>
          <a:blip r:embed="rId2"/>
          <a:srcRect/>
          <a:stretch>
            <a:fillRect/>
          </a:stretch>
        </p:blipFill>
        <p:spPr bwMode="auto">
          <a:xfrm>
            <a:off x="2339975" y="4868863"/>
            <a:ext cx="3600450" cy="1550987"/>
          </a:xfrm>
          <a:prstGeom prst="rect">
            <a:avLst/>
          </a:prstGeom>
          <a:noFill/>
        </p:spPr>
      </p:pic>
      <p:sp>
        <p:nvSpPr>
          <p:cNvPr id="190467" name="Rectangle 3"/>
          <p:cNvSpPr>
            <a:spLocks noGrp="1"/>
          </p:cNvSpPr>
          <p:nvPr>
            <p:ph type="title"/>
          </p:nvPr>
        </p:nvSpPr>
        <p:spPr>
          <a:xfrm>
            <a:off x="539750" y="593725"/>
            <a:ext cx="8372475" cy="1143000"/>
          </a:xfrm>
        </p:spPr>
        <p:txBody>
          <a:bodyPr/>
          <a:lstStyle/>
          <a:p>
            <a:r>
              <a:rPr lang="fr-FR" sz="3200" smtClean="0">
                <a:solidFill>
                  <a:srgbClr val="FF9933"/>
                </a:solidFill>
              </a:rPr>
              <a:t>Les systèmes chaotiques: Outils d’analyse</a:t>
            </a:r>
          </a:p>
        </p:txBody>
      </p:sp>
      <p:sp>
        <p:nvSpPr>
          <p:cNvPr id="190468" name="Rectangle 4"/>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90469" name="Rectangle 5"/>
          <p:cNvSpPr>
            <a:spLocks noChangeArrowheads="1"/>
          </p:cNvSpPr>
          <p:nvPr/>
        </p:nvSpPr>
        <p:spPr bwMode="auto">
          <a:xfrm>
            <a:off x="601663" y="1449388"/>
            <a:ext cx="8794750" cy="1187450"/>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Les exposants de Lyapunov :</a:t>
            </a:r>
          </a:p>
          <a:p>
            <a:pPr eaLnBrk="0" hangingPunct="0"/>
            <a:endParaRPr lang="fr-FR" sz="2400" b="1">
              <a:latin typeface="Times New Roman" pitchFamily="18" charset="0"/>
            </a:endParaRPr>
          </a:p>
          <a:p>
            <a:pPr eaLnBrk="0" hangingPunct="0"/>
            <a:endParaRPr lang="fr-FR" sz="2400" b="1">
              <a:latin typeface="Times New Roman" pitchFamily="18" charset="0"/>
            </a:endParaRPr>
          </a:p>
        </p:txBody>
      </p:sp>
      <p:sp>
        <p:nvSpPr>
          <p:cNvPr id="190470" name="Rectangle 6"/>
          <p:cNvSpPr>
            <a:spLocks noChangeArrowheads="1"/>
          </p:cNvSpPr>
          <p:nvPr/>
        </p:nvSpPr>
        <p:spPr bwMode="auto">
          <a:xfrm>
            <a:off x="539750" y="1773238"/>
            <a:ext cx="8686800" cy="3378200"/>
          </a:xfrm>
          <a:prstGeom prst="rect">
            <a:avLst/>
          </a:prstGeom>
          <a:noFill/>
          <a:ln w="25400">
            <a:noFill/>
            <a:miter lim="800000"/>
            <a:headEnd/>
            <a:tailEnd/>
          </a:ln>
          <a:effectLst/>
        </p:spPr>
        <p:txBody>
          <a:bodyPr anchor="ctr">
            <a:spAutoFit/>
          </a:bodyPr>
          <a:lstStyle/>
          <a:p>
            <a:pPr eaLnBrk="0" hangingPunct="0"/>
            <a:r>
              <a:rPr lang="fr-FR" sz="2400">
                <a:latin typeface="Times New Roman" pitchFamily="18" charset="0"/>
              </a:rPr>
              <a:t>On considère un système à </a:t>
            </a:r>
            <a:r>
              <a:rPr lang="fr-FR" sz="2400" i="1">
                <a:latin typeface="Times New Roman" pitchFamily="18" charset="0"/>
              </a:rPr>
              <a:t>n</a:t>
            </a:r>
            <a:r>
              <a:rPr lang="fr-FR" sz="2400">
                <a:latin typeface="Times New Roman" pitchFamily="18" charset="0"/>
              </a:rPr>
              <a:t> degrés de liberté. </a:t>
            </a:r>
          </a:p>
          <a:p>
            <a:pPr eaLnBrk="0" hangingPunct="0"/>
            <a:r>
              <a:rPr lang="fr-FR" sz="2400">
                <a:latin typeface="Times New Roman" pitchFamily="18" charset="0"/>
              </a:rPr>
              <a:t>Soient </a:t>
            </a:r>
            <a:r>
              <a:rPr lang="fr-FR" sz="2400" i="1">
                <a:latin typeface="Times New Roman" pitchFamily="18" charset="0"/>
              </a:rPr>
              <a:t>X0</a:t>
            </a:r>
            <a:r>
              <a:rPr lang="fr-FR" sz="2400">
                <a:latin typeface="Times New Roman" pitchFamily="18" charset="0"/>
              </a:rPr>
              <a:t> et </a:t>
            </a:r>
            <a:r>
              <a:rPr lang="fr-FR" sz="2400" i="1">
                <a:latin typeface="Times New Roman" pitchFamily="18" charset="0"/>
              </a:rPr>
              <a:t>Y0</a:t>
            </a:r>
            <a:r>
              <a:rPr lang="fr-FR" sz="2400">
                <a:latin typeface="Times New Roman" pitchFamily="18" charset="0"/>
              </a:rPr>
              <a:t> deux conditions initiales pour ce système (valeurs initiales des </a:t>
            </a:r>
            <a:r>
              <a:rPr lang="fr-FR" sz="2400" i="1">
                <a:latin typeface="Times New Roman" pitchFamily="18" charset="0"/>
              </a:rPr>
              <a:t>n</a:t>
            </a:r>
            <a:r>
              <a:rPr lang="fr-FR" sz="2400">
                <a:latin typeface="Times New Roman" pitchFamily="18" charset="0"/>
              </a:rPr>
              <a:t> degrés de liberté).</a:t>
            </a:r>
          </a:p>
          <a:p>
            <a:pPr eaLnBrk="0" hangingPunct="0"/>
            <a:r>
              <a:rPr lang="fr-FR" sz="2400">
                <a:latin typeface="Times New Roman" pitchFamily="18" charset="0"/>
              </a:rPr>
              <a:t>On note </a:t>
            </a:r>
            <a:r>
              <a:rPr lang="fr-FR" sz="2400" i="1">
                <a:latin typeface="Times New Roman" pitchFamily="18" charset="0"/>
              </a:rPr>
              <a:t>X</a:t>
            </a:r>
            <a:r>
              <a:rPr lang="fr-FR" sz="2400">
                <a:latin typeface="Times New Roman" pitchFamily="18" charset="0"/>
              </a:rPr>
              <a:t> et </a:t>
            </a:r>
            <a:r>
              <a:rPr lang="fr-FR" sz="2400" i="1">
                <a:latin typeface="Times New Roman" pitchFamily="18" charset="0"/>
              </a:rPr>
              <a:t>Y</a:t>
            </a:r>
            <a:r>
              <a:rPr lang="fr-FR" sz="2400">
                <a:latin typeface="Times New Roman" pitchFamily="18" charset="0"/>
              </a:rPr>
              <a:t> les fonctions du temps telles que </a:t>
            </a:r>
            <a:r>
              <a:rPr lang="fr-FR" sz="2400" i="1">
                <a:latin typeface="Times New Roman" pitchFamily="18" charset="0"/>
              </a:rPr>
              <a:t>X(t)</a:t>
            </a:r>
            <a:r>
              <a:rPr lang="fr-FR" sz="2400">
                <a:latin typeface="Times New Roman" pitchFamily="18" charset="0"/>
              </a:rPr>
              <a:t> et </a:t>
            </a:r>
            <a:r>
              <a:rPr lang="fr-FR" sz="2400" i="1">
                <a:latin typeface="Times New Roman" pitchFamily="18" charset="0"/>
              </a:rPr>
              <a:t>Y(t)</a:t>
            </a:r>
            <a:r>
              <a:rPr lang="fr-FR" sz="2400">
                <a:latin typeface="Times New Roman" pitchFamily="18" charset="0"/>
              </a:rPr>
              <a:t> représentent respectivement l'état du système (les valeurs des </a:t>
            </a:r>
            <a:r>
              <a:rPr lang="fr-FR" sz="2400" i="1">
                <a:latin typeface="Times New Roman" pitchFamily="18" charset="0"/>
              </a:rPr>
              <a:t>n</a:t>
            </a:r>
            <a:r>
              <a:rPr lang="fr-FR" sz="2400">
                <a:latin typeface="Times New Roman" pitchFamily="18" charset="0"/>
              </a:rPr>
              <a:t> degrés de liberté) à l'instant t et telles que </a:t>
            </a:r>
            <a:r>
              <a:rPr lang="fr-FR" sz="2400" i="1">
                <a:latin typeface="Times New Roman" pitchFamily="18" charset="0"/>
              </a:rPr>
              <a:t>X(0) = X0</a:t>
            </a:r>
            <a:r>
              <a:rPr lang="fr-FR" sz="2400">
                <a:latin typeface="Times New Roman" pitchFamily="18" charset="0"/>
              </a:rPr>
              <a:t> et </a:t>
            </a:r>
            <a:r>
              <a:rPr lang="fr-FR" sz="2400" i="1">
                <a:latin typeface="Times New Roman" pitchFamily="18" charset="0"/>
              </a:rPr>
              <a:t>Y(0) = Y0</a:t>
            </a:r>
            <a:r>
              <a:rPr lang="fr-FR" sz="2400">
                <a:latin typeface="Times New Roman" pitchFamily="18" charset="0"/>
              </a:rPr>
              <a:t>.</a:t>
            </a:r>
            <a:br>
              <a:rPr lang="fr-FR" sz="2400">
                <a:latin typeface="Times New Roman" pitchFamily="18" charset="0"/>
              </a:rPr>
            </a:br>
            <a:endParaRPr lang="fr-FR" sz="2400">
              <a:latin typeface="Times New Roman" pitchFamily="18" charset="0"/>
            </a:endParaRPr>
          </a:p>
          <a:p>
            <a:pPr eaLnBrk="0" hangingPunct="0"/>
            <a:r>
              <a:rPr lang="fr-FR" sz="2400">
                <a:latin typeface="Times New Roman" pitchFamily="18" charset="0"/>
              </a:rPr>
              <a:t>On note </a:t>
            </a:r>
            <a:r>
              <a:rPr lang="fr-FR" sz="2400" i="1">
                <a:latin typeface="Times New Roman" pitchFamily="18" charset="0"/>
              </a:rPr>
              <a:t>d</a:t>
            </a:r>
            <a:r>
              <a:rPr lang="fr-FR" sz="2400">
                <a:latin typeface="Times New Roman" pitchFamily="18" charset="0"/>
              </a:rPr>
              <a:t> la distance euclidienne définie comme suit: </a:t>
            </a:r>
          </a:p>
          <a:p>
            <a:pPr eaLnBrk="0" hangingPunct="0"/>
            <a:r>
              <a:rPr lang="fr-FR" sz="2400">
                <a:latin typeface="Times New Roman" pitchFamily="18" charset="0"/>
              </a:rPr>
              <a:t>		d:        </a:t>
            </a:r>
            <a:r>
              <a:rPr lang="fr-FR" sz="2400">
                <a:latin typeface="Times New Roman" pitchFamily="18" charset="0"/>
                <a:sym typeface="Symbol" pitchFamily="18" charset="2"/>
              </a:rPr>
              <a:t></a:t>
            </a:r>
            <a:r>
              <a:rPr lang="fr-FR" sz="2400" baseline="30000">
                <a:latin typeface="Times New Roman" pitchFamily="18" charset="0"/>
                <a:sym typeface="Symbol" pitchFamily="18" charset="2"/>
              </a:rPr>
              <a:t>n</a:t>
            </a:r>
            <a:r>
              <a:rPr lang="en-US" sz="2400">
                <a:latin typeface="Times New Roman" pitchFamily="18" charset="0"/>
                <a:cs typeface="Times New Roman" pitchFamily="18" charset="0"/>
                <a:sym typeface="Symbol" pitchFamily="18" charset="2"/>
              </a:rPr>
              <a:t>× </a:t>
            </a:r>
            <a:r>
              <a:rPr lang="fr-FR" sz="2400">
                <a:latin typeface="Times New Roman" pitchFamily="18" charset="0"/>
                <a:sym typeface="Symbol" pitchFamily="18" charset="2"/>
              </a:rPr>
              <a:t></a:t>
            </a:r>
            <a:r>
              <a:rPr lang="fr-FR" sz="2400" baseline="30000">
                <a:latin typeface="Times New Roman" pitchFamily="18" charset="0"/>
                <a:sym typeface="Symbol" pitchFamily="18" charset="2"/>
              </a:rPr>
              <a:t>n </a:t>
            </a:r>
            <a:r>
              <a:rPr lang="fr-FR" sz="2400">
                <a:latin typeface="Times New Roman" pitchFamily="18" charset="0"/>
                <a:sym typeface="Symbol" pitchFamily="18" charset="2"/>
              </a:rPr>
              <a:t></a:t>
            </a:r>
          </a:p>
        </p:txBody>
      </p:sp>
      <p:grpSp>
        <p:nvGrpSpPr>
          <p:cNvPr id="190471" name="Groupe 11"/>
          <p:cNvGrpSpPr>
            <a:grpSpLocks/>
          </p:cNvGrpSpPr>
          <p:nvPr/>
        </p:nvGrpSpPr>
        <p:grpSpPr bwMode="auto">
          <a:xfrm>
            <a:off x="0" y="0"/>
            <a:ext cx="9144000" cy="6858000"/>
            <a:chOff x="0" y="0"/>
            <a:chExt cx="9144000" cy="6858000"/>
          </a:xfrm>
        </p:grpSpPr>
        <p:grpSp>
          <p:nvGrpSpPr>
            <p:cNvPr id="190472"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90476"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p:cNvSpPr>
          <p:nvPr>
            <p:ph type="title"/>
          </p:nvPr>
        </p:nvSpPr>
        <p:spPr>
          <a:xfrm>
            <a:off x="323850" y="630238"/>
            <a:ext cx="8372475" cy="1143000"/>
          </a:xfrm>
        </p:spPr>
        <p:txBody>
          <a:bodyPr/>
          <a:lstStyle/>
          <a:p>
            <a:r>
              <a:rPr lang="fr-FR" sz="3200" smtClean="0">
                <a:solidFill>
                  <a:srgbClr val="FF9933"/>
                </a:solidFill>
              </a:rPr>
              <a:t>Les systèmes chaotiques: Outils d’analyse</a:t>
            </a:r>
          </a:p>
        </p:txBody>
      </p:sp>
      <p:sp>
        <p:nvSpPr>
          <p:cNvPr id="191491"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91492" name="Rectangle 4"/>
          <p:cNvSpPr>
            <a:spLocks noChangeArrowheads="1"/>
          </p:cNvSpPr>
          <p:nvPr/>
        </p:nvSpPr>
        <p:spPr bwMode="auto">
          <a:xfrm>
            <a:off x="611188" y="1484313"/>
            <a:ext cx="8794750" cy="1187450"/>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Les exposants de Lyapunov :</a:t>
            </a:r>
          </a:p>
          <a:p>
            <a:pPr eaLnBrk="0" hangingPunct="0"/>
            <a:endParaRPr lang="fr-FR" sz="2400" b="1">
              <a:latin typeface="Times New Roman" pitchFamily="18" charset="0"/>
            </a:endParaRPr>
          </a:p>
          <a:p>
            <a:pPr eaLnBrk="0" hangingPunct="0"/>
            <a:endParaRPr lang="fr-FR" sz="2400" b="1">
              <a:latin typeface="Times New Roman" pitchFamily="18" charset="0"/>
            </a:endParaRPr>
          </a:p>
        </p:txBody>
      </p:sp>
      <p:sp>
        <p:nvSpPr>
          <p:cNvPr id="191493" name="Rectangle 5"/>
          <p:cNvSpPr>
            <a:spLocks noChangeArrowheads="1"/>
          </p:cNvSpPr>
          <p:nvPr/>
        </p:nvSpPr>
        <p:spPr bwMode="auto">
          <a:xfrm>
            <a:off x="539750" y="2166938"/>
            <a:ext cx="8686800" cy="822325"/>
          </a:xfrm>
          <a:prstGeom prst="rect">
            <a:avLst/>
          </a:prstGeom>
          <a:noFill/>
          <a:ln w="25400">
            <a:noFill/>
            <a:miter lim="800000"/>
            <a:headEnd/>
            <a:tailEnd/>
          </a:ln>
          <a:effectLst/>
        </p:spPr>
        <p:txBody>
          <a:bodyPr anchor="ctr">
            <a:spAutoFit/>
          </a:bodyPr>
          <a:lstStyle/>
          <a:p>
            <a:pPr eaLnBrk="0" hangingPunct="0"/>
            <a:r>
              <a:rPr lang="fr-FR" sz="2400">
                <a:latin typeface="Times New Roman" pitchFamily="18" charset="0"/>
                <a:sym typeface="Symbol" pitchFamily="18" charset="2"/>
              </a:rPr>
              <a:t>S'il existe un instant t</a:t>
            </a:r>
            <a:r>
              <a:rPr lang="fr-FR" sz="2400" baseline="-25000">
                <a:latin typeface="Times New Roman" pitchFamily="18" charset="0"/>
                <a:sym typeface="Symbol" pitchFamily="18" charset="2"/>
              </a:rPr>
              <a:t>l</a:t>
            </a:r>
            <a:r>
              <a:rPr lang="fr-FR" sz="2400">
                <a:latin typeface="Times New Roman" pitchFamily="18" charset="0"/>
                <a:sym typeface="Symbol" pitchFamily="18" charset="2"/>
              </a:rPr>
              <a:t>, une constante réelle  et une constante réelle </a:t>
            </a:r>
            <a:r>
              <a:rPr lang="fr-FR" sz="2400" i="1">
                <a:latin typeface="Times New Roman" pitchFamily="18" charset="0"/>
                <a:sym typeface="Symbol" pitchFamily="18" charset="2"/>
              </a:rPr>
              <a:t>a</a:t>
            </a:r>
            <a:r>
              <a:rPr lang="fr-FR" sz="2400">
                <a:latin typeface="Times New Roman" pitchFamily="18" charset="0"/>
                <a:sym typeface="Symbol" pitchFamily="18" charset="2"/>
              </a:rPr>
              <a:t> tels que, si </a:t>
            </a:r>
            <a:r>
              <a:rPr lang="fr-FR" sz="2400" i="1">
                <a:latin typeface="Times New Roman" pitchFamily="18" charset="0"/>
                <a:sym typeface="Symbol" pitchFamily="18" charset="2"/>
              </a:rPr>
              <a:t>I = [0, t</a:t>
            </a:r>
            <a:r>
              <a:rPr lang="fr-FR" sz="2400" baseline="-25000">
                <a:latin typeface="Times New Roman" pitchFamily="18" charset="0"/>
                <a:sym typeface="Symbol" pitchFamily="18" charset="2"/>
              </a:rPr>
              <a:t>l</a:t>
            </a:r>
            <a:r>
              <a:rPr lang="fr-FR" sz="2400" i="1">
                <a:latin typeface="Times New Roman" pitchFamily="18" charset="0"/>
                <a:sym typeface="Symbol" pitchFamily="18" charset="2"/>
              </a:rPr>
              <a:t>]</a:t>
            </a:r>
            <a:r>
              <a:rPr lang="fr-FR" sz="2400">
                <a:latin typeface="Times New Roman" pitchFamily="18" charset="0"/>
                <a:sym typeface="Symbol" pitchFamily="18" charset="2"/>
              </a:rPr>
              <a:t>, </a:t>
            </a:r>
          </a:p>
        </p:txBody>
      </p:sp>
      <p:pic>
        <p:nvPicPr>
          <p:cNvPr id="191494" name="Picture 6" descr="t_in_I"/>
          <p:cNvPicPr>
            <a:picLocks noChangeAspect="1" noChangeArrowheads="1"/>
          </p:cNvPicPr>
          <p:nvPr/>
        </p:nvPicPr>
        <p:blipFill>
          <a:blip r:embed="rId2"/>
          <a:srcRect/>
          <a:stretch>
            <a:fillRect/>
          </a:stretch>
        </p:blipFill>
        <p:spPr bwMode="auto">
          <a:xfrm>
            <a:off x="1798638" y="3413125"/>
            <a:ext cx="1114425" cy="514350"/>
          </a:xfrm>
          <a:prstGeom prst="rect">
            <a:avLst/>
          </a:prstGeom>
          <a:noFill/>
        </p:spPr>
      </p:pic>
      <p:pic>
        <p:nvPicPr>
          <p:cNvPr id="191495" name="Picture 7" descr="expo_lyap_2"/>
          <p:cNvPicPr>
            <a:picLocks noChangeAspect="1" noChangeArrowheads="1"/>
          </p:cNvPicPr>
          <p:nvPr/>
        </p:nvPicPr>
        <p:blipFill>
          <a:blip r:embed="rId3"/>
          <a:srcRect/>
          <a:stretch>
            <a:fillRect/>
          </a:stretch>
        </p:blipFill>
        <p:spPr bwMode="auto">
          <a:xfrm>
            <a:off x="3360738" y="3429000"/>
            <a:ext cx="4010025" cy="676275"/>
          </a:xfrm>
          <a:prstGeom prst="rect">
            <a:avLst/>
          </a:prstGeom>
          <a:noFill/>
        </p:spPr>
      </p:pic>
      <p:sp>
        <p:nvSpPr>
          <p:cNvPr id="191496" name="Rectangle 8"/>
          <p:cNvSpPr>
            <a:spLocks noChangeArrowheads="1"/>
          </p:cNvSpPr>
          <p:nvPr/>
        </p:nvSpPr>
        <p:spPr bwMode="auto">
          <a:xfrm>
            <a:off x="754063" y="4248150"/>
            <a:ext cx="8358187" cy="1917700"/>
          </a:xfrm>
          <a:prstGeom prst="rect">
            <a:avLst/>
          </a:prstGeom>
          <a:noFill/>
          <a:ln w="25400">
            <a:noFill/>
            <a:miter lim="800000"/>
            <a:headEnd/>
            <a:tailEnd/>
          </a:ln>
          <a:effectLst/>
        </p:spPr>
        <p:txBody>
          <a:bodyPr anchor="ctr">
            <a:spAutoFit/>
          </a:bodyPr>
          <a:lstStyle/>
          <a:p>
            <a:pPr eaLnBrk="0" hangingPunct="0"/>
            <a:r>
              <a:rPr lang="fr-FR" sz="2400">
                <a:latin typeface="Times New Roman" pitchFamily="18" charset="0"/>
              </a:rPr>
              <a:t>Alors, </a:t>
            </a:r>
            <a:r>
              <a:rPr lang="fr-FR" sz="2400">
                <a:latin typeface="Times New Roman" pitchFamily="18" charset="0"/>
                <a:sym typeface="Symbol" pitchFamily="18" charset="2"/>
              </a:rPr>
              <a:t></a:t>
            </a:r>
            <a:r>
              <a:rPr lang="fr-FR" sz="2400">
                <a:latin typeface="Times New Roman" pitchFamily="18" charset="0"/>
              </a:rPr>
              <a:t> est appelé exposant de Lyapunov. </a:t>
            </a:r>
          </a:p>
          <a:p>
            <a:pPr eaLnBrk="0" hangingPunct="0"/>
            <a:endParaRPr lang="fr-FR" sz="2400">
              <a:latin typeface="Times New Roman" pitchFamily="18" charset="0"/>
            </a:endParaRPr>
          </a:p>
          <a:p>
            <a:pPr eaLnBrk="0" hangingPunct="0"/>
            <a:r>
              <a:rPr lang="fr-FR" sz="2400">
                <a:latin typeface="Times New Roman" pitchFamily="18" charset="0"/>
              </a:rPr>
              <a:t>On comprend que l'exposant de Lyapunov caractérise la qualité chaotique ou non d'un système car il rend compte de la sensibilité aux conditions initiales.</a:t>
            </a:r>
          </a:p>
        </p:txBody>
      </p:sp>
      <p:grpSp>
        <p:nvGrpSpPr>
          <p:cNvPr id="191497" name="Groupe 11"/>
          <p:cNvGrpSpPr>
            <a:grpSpLocks/>
          </p:cNvGrpSpPr>
          <p:nvPr/>
        </p:nvGrpSpPr>
        <p:grpSpPr bwMode="auto">
          <a:xfrm>
            <a:off x="0" y="0"/>
            <a:ext cx="9144000" cy="6858000"/>
            <a:chOff x="0" y="0"/>
            <a:chExt cx="9144000" cy="6858000"/>
          </a:xfrm>
        </p:grpSpPr>
        <p:grpSp>
          <p:nvGrpSpPr>
            <p:cNvPr id="191498"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91502"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p:cNvSpPr>
          <p:nvPr>
            <p:ph type="title"/>
          </p:nvPr>
        </p:nvSpPr>
        <p:spPr>
          <a:xfrm>
            <a:off x="358775" y="630238"/>
            <a:ext cx="8372475" cy="1143000"/>
          </a:xfrm>
        </p:spPr>
        <p:txBody>
          <a:bodyPr/>
          <a:lstStyle/>
          <a:p>
            <a:r>
              <a:rPr lang="fr-FR" sz="3200" smtClean="0">
                <a:solidFill>
                  <a:srgbClr val="FF9933"/>
                </a:solidFill>
              </a:rPr>
              <a:t>Les systèmes chaotiques: Outils d’analyse</a:t>
            </a:r>
          </a:p>
        </p:txBody>
      </p:sp>
      <p:sp>
        <p:nvSpPr>
          <p:cNvPr id="192515"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92516" name="Rectangle 4"/>
          <p:cNvSpPr>
            <a:spLocks noChangeArrowheads="1"/>
          </p:cNvSpPr>
          <p:nvPr/>
        </p:nvSpPr>
        <p:spPr bwMode="auto">
          <a:xfrm>
            <a:off x="601663" y="1484313"/>
            <a:ext cx="8794750" cy="8223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Les exposants de Lyapunov :</a:t>
            </a:r>
          </a:p>
          <a:p>
            <a:pPr eaLnBrk="0" hangingPunct="0"/>
            <a:r>
              <a:rPr lang="fr-FR" sz="2400" b="1">
                <a:latin typeface="Times New Roman" pitchFamily="18" charset="0"/>
              </a:rPr>
              <a:t>Exemple pour l’attracteur de Lorenz :</a:t>
            </a:r>
          </a:p>
        </p:txBody>
      </p:sp>
      <p:sp>
        <p:nvSpPr>
          <p:cNvPr id="192517" name="Rectangle 5"/>
          <p:cNvSpPr>
            <a:spLocks noChangeArrowheads="1"/>
          </p:cNvSpPr>
          <p:nvPr/>
        </p:nvSpPr>
        <p:spPr bwMode="auto">
          <a:xfrm>
            <a:off x="203200" y="5876925"/>
            <a:ext cx="8596313" cy="457200"/>
          </a:xfrm>
          <a:prstGeom prst="rect">
            <a:avLst/>
          </a:prstGeom>
          <a:noFill/>
          <a:ln w="25400">
            <a:noFill/>
            <a:miter lim="800000"/>
            <a:headEnd/>
            <a:tailEnd/>
          </a:ln>
          <a:effectLst/>
        </p:spPr>
        <p:txBody>
          <a:bodyPr wrap="none" anchor="ctr">
            <a:spAutoFit/>
          </a:bodyPr>
          <a:lstStyle/>
          <a:p>
            <a:pPr eaLnBrk="0" hangingPunct="0"/>
            <a:r>
              <a:rPr lang="fr-FR" sz="2400">
                <a:latin typeface="Times New Roman" pitchFamily="18" charset="0"/>
              </a:rPr>
              <a:t>La différence relative dans les conditions initiales est de </a:t>
            </a:r>
            <a:r>
              <a:rPr lang="fr-FR" sz="2400" i="1">
                <a:latin typeface="Times New Roman" pitchFamily="18" charset="0"/>
              </a:rPr>
              <a:t>10</a:t>
            </a:r>
            <a:r>
              <a:rPr lang="fr-FR" sz="2400" i="1" baseline="30000">
                <a:latin typeface="Times New Roman" pitchFamily="18" charset="0"/>
              </a:rPr>
              <a:t>-12, </a:t>
            </a:r>
            <a:r>
              <a:rPr lang="fr-FR" sz="2400" i="1">
                <a:latin typeface="Times New Roman" pitchFamily="18" charset="0"/>
                <a:sym typeface="Symbol" pitchFamily="18" charset="2"/>
              </a:rPr>
              <a:t>=0.8</a:t>
            </a:r>
            <a:r>
              <a:rPr lang="fr-FR" sz="2400">
                <a:latin typeface="Times New Roman" pitchFamily="18" charset="0"/>
              </a:rPr>
              <a:t> </a:t>
            </a:r>
          </a:p>
        </p:txBody>
      </p:sp>
      <p:pic>
        <p:nvPicPr>
          <p:cNvPr id="192518" name="Picture 6" descr="Lyapunov_l"/>
          <p:cNvPicPr>
            <a:picLocks noChangeAspect="1" noChangeArrowheads="1"/>
          </p:cNvPicPr>
          <p:nvPr/>
        </p:nvPicPr>
        <p:blipFill>
          <a:blip r:embed="rId2"/>
          <a:srcRect/>
          <a:stretch>
            <a:fillRect/>
          </a:stretch>
        </p:blipFill>
        <p:spPr bwMode="auto">
          <a:xfrm>
            <a:off x="2051050" y="2244725"/>
            <a:ext cx="4891088" cy="3705225"/>
          </a:xfrm>
          <a:prstGeom prst="rect">
            <a:avLst/>
          </a:prstGeom>
          <a:noFill/>
        </p:spPr>
      </p:pic>
      <p:grpSp>
        <p:nvGrpSpPr>
          <p:cNvPr id="192519" name="Groupe 11"/>
          <p:cNvGrpSpPr>
            <a:grpSpLocks/>
          </p:cNvGrpSpPr>
          <p:nvPr/>
        </p:nvGrpSpPr>
        <p:grpSpPr bwMode="auto">
          <a:xfrm>
            <a:off x="0" y="0"/>
            <a:ext cx="9144000" cy="6858000"/>
            <a:chOff x="0" y="0"/>
            <a:chExt cx="9144000" cy="6858000"/>
          </a:xfrm>
        </p:grpSpPr>
        <p:grpSp>
          <p:nvGrpSpPr>
            <p:cNvPr id="192520"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92524"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p:cNvSpPr>
          <p:nvPr>
            <p:ph type="title"/>
          </p:nvPr>
        </p:nvSpPr>
        <p:spPr>
          <a:xfrm>
            <a:off x="323850" y="809625"/>
            <a:ext cx="8372475" cy="1143000"/>
          </a:xfrm>
        </p:spPr>
        <p:txBody>
          <a:bodyPr/>
          <a:lstStyle/>
          <a:p>
            <a:r>
              <a:rPr lang="fr-FR" sz="3200" smtClean="0">
                <a:solidFill>
                  <a:srgbClr val="FF9933"/>
                </a:solidFill>
              </a:rPr>
              <a:t>Les systèmes chaotiques: Outils d’analyse</a:t>
            </a:r>
          </a:p>
        </p:txBody>
      </p:sp>
      <p:sp>
        <p:nvSpPr>
          <p:cNvPr id="193539"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93540" name="Rectangle 4"/>
          <p:cNvSpPr>
            <a:spLocks noChangeArrowheads="1"/>
          </p:cNvSpPr>
          <p:nvPr/>
        </p:nvSpPr>
        <p:spPr bwMode="auto">
          <a:xfrm>
            <a:off x="673100" y="1593850"/>
            <a:ext cx="8794750" cy="1187450"/>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Diagramme de Bifurcation :</a:t>
            </a:r>
          </a:p>
          <a:p>
            <a:pPr eaLnBrk="0" hangingPunct="0"/>
            <a:endParaRPr lang="fr-FR" sz="2400" b="1">
              <a:latin typeface="Times New Roman" pitchFamily="18" charset="0"/>
            </a:endParaRPr>
          </a:p>
          <a:p>
            <a:pPr eaLnBrk="0" hangingPunct="0"/>
            <a:endParaRPr lang="fr-FR" sz="2400" b="1">
              <a:latin typeface="Times New Roman" pitchFamily="18" charset="0"/>
            </a:endParaRPr>
          </a:p>
        </p:txBody>
      </p:sp>
      <p:sp>
        <p:nvSpPr>
          <p:cNvPr id="193541" name="Rectangle 5"/>
          <p:cNvSpPr>
            <a:spLocks noChangeArrowheads="1"/>
          </p:cNvSpPr>
          <p:nvPr/>
        </p:nvSpPr>
        <p:spPr bwMode="auto">
          <a:xfrm>
            <a:off x="708025" y="2349500"/>
            <a:ext cx="7967663" cy="3743325"/>
          </a:xfrm>
          <a:prstGeom prst="rect">
            <a:avLst/>
          </a:prstGeom>
          <a:noFill/>
          <a:ln w="25400">
            <a:noFill/>
            <a:miter lim="800000"/>
            <a:headEnd/>
            <a:tailEnd/>
          </a:ln>
          <a:effectLst/>
        </p:spPr>
        <p:txBody>
          <a:bodyPr anchor="ctr">
            <a:spAutoFit/>
          </a:bodyPr>
          <a:lstStyle/>
          <a:p>
            <a:pPr eaLnBrk="0" hangingPunct="0"/>
            <a:r>
              <a:rPr lang="fr-FR" sz="2400" u="sng">
                <a:latin typeface="Times New Roman" pitchFamily="18" charset="0"/>
              </a:rPr>
              <a:t>Le diagramme de bifurcation</a:t>
            </a:r>
            <a:r>
              <a:rPr lang="fr-FR" sz="2400">
                <a:latin typeface="Times New Roman" pitchFamily="18" charset="0"/>
              </a:rPr>
              <a:t> permet de mieux visualiser l’évolution d’un système vers le chaos par </a:t>
            </a:r>
            <a:r>
              <a:rPr lang="fr-FR" sz="2400" u="sng">
                <a:latin typeface="Times New Roman" pitchFamily="18" charset="0"/>
              </a:rPr>
              <a:t>doublement de période</a:t>
            </a:r>
            <a:r>
              <a:rPr lang="fr-FR" sz="2400">
                <a:latin typeface="Times New Roman" pitchFamily="18" charset="0"/>
              </a:rPr>
              <a:t>. </a:t>
            </a:r>
          </a:p>
          <a:p>
            <a:pPr eaLnBrk="0" hangingPunct="0"/>
            <a:r>
              <a:rPr lang="fr-FR" sz="2400">
                <a:latin typeface="Times New Roman" pitchFamily="18" charset="0"/>
              </a:rPr>
              <a:t>Imaginez un Y majuscule, puis ajoutez à chaque pointe supérieure un Y quatre fois plus petit, et ainsi de suite. A chaque bifurcation, la période du système double, autrement dit, il met deux fois plus de temps à retrouver son état initial. </a:t>
            </a:r>
          </a:p>
          <a:p>
            <a:pPr eaLnBrk="0" hangingPunct="0"/>
            <a:endParaRPr lang="fr-FR" sz="2400">
              <a:latin typeface="Times New Roman" pitchFamily="18" charset="0"/>
            </a:endParaRPr>
          </a:p>
          <a:p>
            <a:pPr eaLnBrk="0" hangingPunct="0"/>
            <a:r>
              <a:rPr lang="fr-FR" sz="2400">
                <a:latin typeface="Times New Roman" pitchFamily="18" charset="0"/>
              </a:rPr>
              <a:t>A ce petit jeu, au bout de quelques bifurcations …, il ne la retrouvera jamais.</a:t>
            </a:r>
          </a:p>
        </p:txBody>
      </p:sp>
      <p:grpSp>
        <p:nvGrpSpPr>
          <p:cNvPr id="193542" name="Groupe 11"/>
          <p:cNvGrpSpPr>
            <a:grpSpLocks/>
          </p:cNvGrpSpPr>
          <p:nvPr/>
        </p:nvGrpSpPr>
        <p:grpSpPr bwMode="auto">
          <a:xfrm>
            <a:off x="0" y="0"/>
            <a:ext cx="9144000" cy="6858000"/>
            <a:chOff x="0" y="0"/>
            <a:chExt cx="9144000" cy="6858000"/>
          </a:xfrm>
        </p:grpSpPr>
        <p:grpSp>
          <p:nvGrpSpPr>
            <p:cNvPr id="193543"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93547"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p:cNvSpPr>
          <p:nvPr>
            <p:ph type="title"/>
          </p:nvPr>
        </p:nvSpPr>
        <p:spPr>
          <a:xfrm>
            <a:off x="576263" y="773113"/>
            <a:ext cx="8372475" cy="1143000"/>
          </a:xfrm>
        </p:spPr>
        <p:txBody>
          <a:bodyPr/>
          <a:lstStyle/>
          <a:p>
            <a:r>
              <a:rPr lang="fr-FR" sz="3200" smtClean="0">
                <a:solidFill>
                  <a:srgbClr val="FF9933"/>
                </a:solidFill>
              </a:rPr>
              <a:t>Les systèmes chaotiques: Outils d’analyse</a:t>
            </a:r>
          </a:p>
        </p:txBody>
      </p:sp>
      <p:sp>
        <p:nvSpPr>
          <p:cNvPr id="194563"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94564" name="Rectangle 4"/>
          <p:cNvSpPr>
            <a:spLocks noChangeArrowheads="1"/>
          </p:cNvSpPr>
          <p:nvPr/>
        </p:nvSpPr>
        <p:spPr bwMode="auto">
          <a:xfrm>
            <a:off x="755650" y="1628775"/>
            <a:ext cx="8794750" cy="1187450"/>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Diagramme de Bifurcation :</a:t>
            </a:r>
          </a:p>
          <a:p>
            <a:pPr eaLnBrk="0" hangingPunct="0"/>
            <a:endParaRPr lang="fr-FR" sz="2400" b="1">
              <a:latin typeface="Times New Roman" pitchFamily="18" charset="0"/>
            </a:endParaRPr>
          </a:p>
          <a:p>
            <a:pPr eaLnBrk="0" hangingPunct="0"/>
            <a:r>
              <a:rPr lang="fr-FR" sz="2400" b="1">
                <a:latin typeface="Times New Roman" pitchFamily="18" charset="0"/>
              </a:rPr>
              <a:t>Application à la modélisation de la démographie :</a:t>
            </a:r>
          </a:p>
        </p:txBody>
      </p:sp>
      <p:sp>
        <p:nvSpPr>
          <p:cNvPr id="194565" name="Rectangle 5"/>
          <p:cNvSpPr>
            <a:spLocks noChangeArrowheads="1"/>
          </p:cNvSpPr>
          <p:nvPr/>
        </p:nvSpPr>
        <p:spPr bwMode="auto">
          <a:xfrm>
            <a:off x="215900" y="1384300"/>
            <a:ext cx="7967663" cy="457200"/>
          </a:xfrm>
          <a:prstGeom prst="rect">
            <a:avLst/>
          </a:prstGeom>
          <a:noFill/>
          <a:ln w="25400">
            <a:noFill/>
            <a:miter lim="800000"/>
            <a:headEnd/>
            <a:tailEnd/>
          </a:ln>
          <a:effectLst/>
        </p:spPr>
        <p:txBody>
          <a:bodyPr anchor="ctr">
            <a:spAutoFit/>
          </a:bodyPr>
          <a:lstStyle/>
          <a:p>
            <a:pPr eaLnBrk="0" hangingPunct="0"/>
            <a:endParaRPr lang="fr-FR" sz="2400">
              <a:latin typeface="Times New Roman" pitchFamily="18" charset="0"/>
            </a:endParaRPr>
          </a:p>
        </p:txBody>
      </p:sp>
      <p:grpSp>
        <p:nvGrpSpPr>
          <p:cNvPr id="194566" name="Group 6"/>
          <p:cNvGrpSpPr>
            <a:grpSpLocks/>
          </p:cNvGrpSpPr>
          <p:nvPr/>
        </p:nvGrpSpPr>
        <p:grpSpPr bwMode="auto">
          <a:xfrm>
            <a:off x="2195513" y="3027363"/>
            <a:ext cx="4760912" cy="3354387"/>
            <a:chOff x="984" y="1287"/>
            <a:chExt cx="3398" cy="2487"/>
          </a:xfrm>
        </p:grpSpPr>
        <p:pic>
          <p:nvPicPr>
            <p:cNvPr id="194567" name="Picture 7" descr="bifurcation"/>
            <p:cNvPicPr>
              <a:picLocks noChangeAspect="1" noChangeArrowheads="1"/>
            </p:cNvPicPr>
            <p:nvPr/>
          </p:nvPicPr>
          <p:blipFill>
            <a:blip r:embed="rId2"/>
            <a:srcRect/>
            <a:stretch>
              <a:fillRect/>
            </a:stretch>
          </p:blipFill>
          <p:spPr bwMode="auto">
            <a:xfrm>
              <a:off x="984" y="1287"/>
              <a:ext cx="3398" cy="2487"/>
            </a:xfrm>
            <a:prstGeom prst="rect">
              <a:avLst/>
            </a:prstGeom>
            <a:noFill/>
          </p:spPr>
        </p:pic>
        <p:sp>
          <p:nvSpPr>
            <p:cNvPr id="194568" name="Rectangle 8"/>
            <p:cNvSpPr>
              <a:spLocks noChangeArrowheads="1"/>
            </p:cNvSpPr>
            <p:nvPr/>
          </p:nvSpPr>
          <p:spPr bwMode="auto">
            <a:xfrm>
              <a:off x="1112" y="1296"/>
              <a:ext cx="192" cy="2344"/>
            </a:xfrm>
            <a:prstGeom prst="rect">
              <a:avLst/>
            </a:prstGeom>
            <a:solidFill>
              <a:schemeClr val="bg1"/>
            </a:solidFill>
            <a:ln w="25400">
              <a:solidFill>
                <a:schemeClr val="bg1"/>
              </a:solidFill>
              <a:miter lim="800000"/>
              <a:headEnd/>
              <a:tailEnd/>
            </a:ln>
            <a:effectLst/>
          </p:spPr>
          <p:txBody>
            <a:bodyPr wrap="none" anchor="ctr"/>
            <a:lstStyle/>
            <a:p>
              <a:endParaRPr lang="fr-FR"/>
            </a:p>
          </p:txBody>
        </p:sp>
        <p:sp>
          <p:nvSpPr>
            <p:cNvPr id="194569" name="Rectangle 9"/>
            <p:cNvSpPr>
              <a:spLocks noChangeArrowheads="1"/>
            </p:cNvSpPr>
            <p:nvPr/>
          </p:nvSpPr>
          <p:spPr bwMode="auto">
            <a:xfrm>
              <a:off x="1032" y="3544"/>
              <a:ext cx="3336" cy="216"/>
            </a:xfrm>
            <a:prstGeom prst="rect">
              <a:avLst/>
            </a:prstGeom>
            <a:solidFill>
              <a:schemeClr val="bg1"/>
            </a:solidFill>
            <a:ln w="25400">
              <a:solidFill>
                <a:schemeClr val="bg1"/>
              </a:solidFill>
              <a:miter lim="800000"/>
              <a:headEnd/>
              <a:tailEnd/>
            </a:ln>
            <a:effectLst/>
          </p:spPr>
          <p:txBody>
            <a:bodyPr wrap="none" anchor="ctr"/>
            <a:lstStyle/>
            <a:p>
              <a:pPr algn="ctr" eaLnBrk="0" hangingPunct="0"/>
              <a:endParaRPr lang="fr-FR" sz="2400">
                <a:latin typeface="Times New Roman" pitchFamily="18" charset="0"/>
              </a:endParaRPr>
            </a:p>
          </p:txBody>
        </p:sp>
      </p:grpSp>
      <p:sp>
        <p:nvSpPr>
          <p:cNvPr id="194570" name="Text Box 10"/>
          <p:cNvSpPr txBox="1">
            <a:spLocks noChangeArrowheads="1"/>
          </p:cNvSpPr>
          <p:nvPr/>
        </p:nvSpPr>
        <p:spPr bwMode="auto">
          <a:xfrm>
            <a:off x="3133725" y="5602288"/>
            <a:ext cx="311150" cy="396875"/>
          </a:xfrm>
          <a:prstGeom prst="rect">
            <a:avLst/>
          </a:prstGeom>
          <a:noFill/>
          <a:ln w="25400">
            <a:noFill/>
            <a:miter lim="800000"/>
            <a:headEnd/>
            <a:tailEnd/>
          </a:ln>
          <a:effectLst/>
        </p:spPr>
        <p:txBody>
          <a:bodyPr wrap="none">
            <a:spAutoFit/>
          </a:bodyPr>
          <a:lstStyle/>
          <a:p>
            <a:pPr eaLnBrk="0" hangingPunct="0"/>
            <a:r>
              <a:rPr lang="fr-FR" sz="2000">
                <a:solidFill>
                  <a:srgbClr val="000066"/>
                </a:solidFill>
                <a:latin typeface="Times New Roman" pitchFamily="18" charset="0"/>
              </a:rPr>
              <a:t>3</a:t>
            </a:r>
          </a:p>
        </p:txBody>
      </p:sp>
      <p:sp>
        <p:nvSpPr>
          <p:cNvPr id="194571" name="Text Box 11"/>
          <p:cNvSpPr txBox="1">
            <a:spLocks noChangeArrowheads="1"/>
          </p:cNvSpPr>
          <p:nvPr/>
        </p:nvSpPr>
        <p:spPr bwMode="auto">
          <a:xfrm>
            <a:off x="4302125" y="5602288"/>
            <a:ext cx="628650" cy="396875"/>
          </a:xfrm>
          <a:prstGeom prst="rect">
            <a:avLst/>
          </a:prstGeom>
          <a:noFill/>
          <a:ln w="25400">
            <a:noFill/>
            <a:miter lim="800000"/>
            <a:headEnd/>
            <a:tailEnd/>
          </a:ln>
          <a:effectLst/>
        </p:spPr>
        <p:txBody>
          <a:bodyPr wrap="none">
            <a:spAutoFit/>
          </a:bodyPr>
          <a:lstStyle/>
          <a:p>
            <a:pPr eaLnBrk="0" hangingPunct="0"/>
            <a:r>
              <a:rPr lang="fr-FR" sz="2000">
                <a:solidFill>
                  <a:srgbClr val="000066"/>
                </a:solidFill>
                <a:latin typeface="Times New Roman" pitchFamily="18" charset="0"/>
              </a:rPr>
              <a:t>3,45</a:t>
            </a:r>
          </a:p>
        </p:txBody>
      </p:sp>
      <p:sp>
        <p:nvSpPr>
          <p:cNvPr id="194572" name="Text Box 12"/>
          <p:cNvSpPr txBox="1">
            <a:spLocks noChangeArrowheads="1"/>
          </p:cNvSpPr>
          <p:nvPr/>
        </p:nvSpPr>
        <p:spPr bwMode="auto">
          <a:xfrm>
            <a:off x="4873625" y="5602288"/>
            <a:ext cx="628650" cy="396875"/>
          </a:xfrm>
          <a:prstGeom prst="rect">
            <a:avLst/>
          </a:prstGeom>
          <a:noFill/>
          <a:ln w="25400">
            <a:noFill/>
            <a:miter lim="800000"/>
            <a:headEnd/>
            <a:tailEnd/>
          </a:ln>
          <a:effectLst/>
        </p:spPr>
        <p:txBody>
          <a:bodyPr wrap="none">
            <a:spAutoFit/>
          </a:bodyPr>
          <a:lstStyle/>
          <a:p>
            <a:pPr eaLnBrk="0" hangingPunct="0"/>
            <a:r>
              <a:rPr lang="fr-FR" sz="2000">
                <a:solidFill>
                  <a:srgbClr val="000066"/>
                </a:solidFill>
                <a:latin typeface="Times New Roman" pitchFamily="18" charset="0"/>
              </a:rPr>
              <a:t>3,56</a:t>
            </a:r>
          </a:p>
        </p:txBody>
      </p:sp>
      <p:sp>
        <p:nvSpPr>
          <p:cNvPr id="194573" name="Line 13"/>
          <p:cNvSpPr>
            <a:spLocks noChangeShapeType="1"/>
          </p:cNvSpPr>
          <p:nvPr/>
        </p:nvSpPr>
        <p:spPr bwMode="auto">
          <a:xfrm flipH="1">
            <a:off x="2857500" y="3670300"/>
            <a:ext cx="241300" cy="876300"/>
          </a:xfrm>
          <a:prstGeom prst="line">
            <a:avLst/>
          </a:prstGeom>
          <a:noFill/>
          <a:ln w="38100">
            <a:solidFill>
              <a:srgbClr val="FF3300"/>
            </a:solidFill>
            <a:round/>
            <a:headEnd type="triangle" w="med" len="med"/>
            <a:tailEnd/>
          </a:ln>
          <a:effectLst/>
        </p:spPr>
        <p:txBody>
          <a:bodyPr/>
          <a:lstStyle/>
          <a:p>
            <a:endParaRPr lang="fr-FR"/>
          </a:p>
        </p:txBody>
      </p:sp>
      <p:sp>
        <p:nvSpPr>
          <p:cNvPr id="194574" name="Text Box 14"/>
          <p:cNvSpPr txBox="1">
            <a:spLocks noChangeArrowheads="1"/>
          </p:cNvSpPr>
          <p:nvPr/>
        </p:nvSpPr>
        <p:spPr bwMode="auto">
          <a:xfrm>
            <a:off x="2028825" y="4537075"/>
            <a:ext cx="1816100" cy="822325"/>
          </a:xfrm>
          <a:prstGeom prst="rect">
            <a:avLst/>
          </a:prstGeom>
          <a:noFill/>
          <a:ln w="25400">
            <a:noFill/>
            <a:miter lim="800000"/>
            <a:headEnd/>
            <a:tailEnd/>
          </a:ln>
          <a:effectLst/>
        </p:spPr>
        <p:txBody>
          <a:bodyPr wrap="none">
            <a:spAutoFit/>
          </a:bodyPr>
          <a:lstStyle/>
          <a:p>
            <a:pPr eaLnBrk="0" hangingPunct="0"/>
            <a:r>
              <a:rPr lang="fr-FR" sz="2400">
                <a:solidFill>
                  <a:srgbClr val="FF3300"/>
                </a:solidFill>
                <a:latin typeface="Times New Roman" pitchFamily="18" charset="0"/>
              </a:rPr>
              <a:t>Doublement</a:t>
            </a:r>
          </a:p>
          <a:p>
            <a:pPr eaLnBrk="0" hangingPunct="0"/>
            <a:r>
              <a:rPr lang="fr-FR" sz="2400">
                <a:solidFill>
                  <a:srgbClr val="FF3300"/>
                </a:solidFill>
                <a:latin typeface="Times New Roman" pitchFamily="18" charset="0"/>
              </a:rPr>
              <a:t>De fréquence</a:t>
            </a:r>
          </a:p>
        </p:txBody>
      </p:sp>
      <p:sp>
        <p:nvSpPr>
          <p:cNvPr id="194575" name="Line 15"/>
          <p:cNvSpPr>
            <a:spLocks noChangeShapeType="1"/>
          </p:cNvSpPr>
          <p:nvPr/>
        </p:nvSpPr>
        <p:spPr bwMode="auto">
          <a:xfrm flipH="1">
            <a:off x="4584700" y="4622800"/>
            <a:ext cx="914400" cy="609600"/>
          </a:xfrm>
          <a:prstGeom prst="line">
            <a:avLst/>
          </a:prstGeom>
          <a:noFill/>
          <a:ln w="38100">
            <a:solidFill>
              <a:srgbClr val="339933"/>
            </a:solidFill>
            <a:round/>
            <a:headEnd type="triangle" w="med" len="med"/>
            <a:tailEnd/>
          </a:ln>
          <a:effectLst/>
        </p:spPr>
        <p:txBody>
          <a:bodyPr/>
          <a:lstStyle/>
          <a:p>
            <a:endParaRPr lang="fr-FR"/>
          </a:p>
        </p:txBody>
      </p:sp>
      <p:sp>
        <p:nvSpPr>
          <p:cNvPr id="194576" name="Text Box 16"/>
          <p:cNvSpPr txBox="1">
            <a:spLocks noChangeArrowheads="1"/>
          </p:cNvSpPr>
          <p:nvPr/>
        </p:nvSpPr>
        <p:spPr bwMode="auto">
          <a:xfrm>
            <a:off x="4073525" y="5108575"/>
            <a:ext cx="946150" cy="457200"/>
          </a:xfrm>
          <a:prstGeom prst="rect">
            <a:avLst/>
          </a:prstGeom>
          <a:noFill/>
          <a:ln w="25400">
            <a:noFill/>
            <a:miter lim="800000"/>
            <a:headEnd/>
            <a:tailEnd/>
          </a:ln>
          <a:effectLst/>
        </p:spPr>
        <p:txBody>
          <a:bodyPr wrap="none">
            <a:spAutoFit/>
          </a:bodyPr>
          <a:lstStyle/>
          <a:p>
            <a:pPr eaLnBrk="0" hangingPunct="0"/>
            <a:r>
              <a:rPr lang="fr-FR" sz="2400">
                <a:solidFill>
                  <a:srgbClr val="339933"/>
                </a:solidFill>
                <a:latin typeface="Times New Roman" pitchFamily="18" charset="0"/>
              </a:rPr>
              <a:t>Chaos</a:t>
            </a:r>
          </a:p>
        </p:txBody>
      </p:sp>
      <p:grpSp>
        <p:nvGrpSpPr>
          <p:cNvPr id="194577" name="Groupe 11"/>
          <p:cNvGrpSpPr>
            <a:grpSpLocks/>
          </p:cNvGrpSpPr>
          <p:nvPr/>
        </p:nvGrpSpPr>
        <p:grpSpPr bwMode="auto">
          <a:xfrm>
            <a:off x="0" y="0"/>
            <a:ext cx="9144000" cy="6858000"/>
            <a:chOff x="0" y="0"/>
            <a:chExt cx="9144000" cy="6858000"/>
          </a:xfrm>
        </p:grpSpPr>
        <p:grpSp>
          <p:nvGrpSpPr>
            <p:cNvPr id="194578"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94582"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261938" y="1492250"/>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95587" name="Text Box 3"/>
          <p:cNvSpPr txBox="1">
            <a:spLocks noChangeArrowheads="1"/>
          </p:cNvSpPr>
          <p:nvPr/>
        </p:nvSpPr>
        <p:spPr bwMode="auto">
          <a:xfrm>
            <a:off x="2019300" y="2260600"/>
            <a:ext cx="5270500" cy="2147888"/>
          </a:xfrm>
          <a:prstGeom prst="rect">
            <a:avLst/>
          </a:prstGeom>
          <a:noFill/>
          <a:ln w="25400">
            <a:noFill/>
            <a:miter lim="800000"/>
            <a:headEnd/>
            <a:tailEnd/>
          </a:ln>
          <a:effectLst/>
        </p:spPr>
        <p:txBody>
          <a:bodyPr>
            <a:spAutoFit/>
          </a:bodyPr>
          <a:lstStyle/>
          <a:p>
            <a:pPr algn="ctr" eaLnBrk="0" hangingPunct="0">
              <a:spcBef>
                <a:spcPct val="50000"/>
              </a:spcBef>
            </a:pPr>
            <a:r>
              <a:rPr lang="fr-FR" sz="5400" b="1">
                <a:solidFill>
                  <a:srgbClr val="FF3300"/>
                </a:solidFill>
                <a:latin typeface="Times New Roman" pitchFamily="18" charset="0"/>
              </a:rPr>
              <a:t>Outils</a:t>
            </a:r>
          </a:p>
          <a:p>
            <a:pPr algn="ctr" eaLnBrk="0" hangingPunct="0">
              <a:spcBef>
                <a:spcPct val="50000"/>
              </a:spcBef>
            </a:pPr>
            <a:r>
              <a:rPr lang="fr-FR" sz="5400" b="1">
                <a:solidFill>
                  <a:srgbClr val="FF3300"/>
                </a:solidFill>
                <a:latin typeface="Times New Roman" pitchFamily="18" charset="0"/>
              </a:rPr>
              <a:t>De Contrôle</a:t>
            </a:r>
          </a:p>
        </p:txBody>
      </p:sp>
      <p:grpSp>
        <p:nvGrpSpPr>
          <p:cNvPr id="195588" name="Groupe 11"/>
          <p:cNvGrpSpPr>
            <a:grpSpLocks/>
          </p:cNvGrpSpPr>
          <p:nvPr/>
        </p:nvGrpSpPr>
        <p:grpSpPr bwMode="auto">
          <a:xfrm>
            <a:off x="0" y="0"/>
            <a:ext cx="9144000" cy="6858000"/>
            <a:chOff x="0" y="0"/>
            <a:chExt cx="9144000" cy="6858000"/>
          </a:xfrm>
        </p:grpSpPr>
        <p:grpSp>
          <p:nvGrpSpPr>
            <p:cNvPr id="195589"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95593"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p:cNvSpPr>
          <p:nvPr>
            <p:ph type="title"/>
          </p:nvPr>
        </p:nvSpPr>
        <p:spPr>
          <a:xfrm>
            <a:off x="576263" y="665163"/>
            <a:ext cx="8372475" cy="1143000"/>
          </a:xfrm>
        </p:spPr>
        <p:txBody>
          <a:bodyPr/>
          <a:lstStyle/>
          <a:p>
            <a:r>
              <a:rPr lang="fr-FR" sz="3200" smtClean="0">
                <a:solidFill>
                  <a:srgbClr val="FF9933"/>
                </a:solidFill>
              </a:rPr>
              <a:t>Les systèmes chaotiques: Contrôle du Chaos</a:t>
            </a:r>
          </a:p>
        </p:txBody>
      </p:sp>
      <p:sp>
        <p:nvSpPr>
          <p:cNvPr id="196611"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96612" name="Rectangle 4"/>
          <p:cNvSpPr>
            <a:spLocks noChangeArrowheads="1"/>
          </p:cNvSpPr>
          <p:nvPr/>
        </p:nvSpPr>
        <p:spPr bwMode="auto">
          <a:xfrm>
            <a:off x="673100" y="1557338"/>
            <a:ext cx="8794750" cy="447992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But du contrôle :</a:t>
            </a:r>
          </a:p>
          <a:p>
            <a:pPr eaLnBrk="0" hangingPunct="0"/>
            <a:endParaRPr lang="fr-FR" sz="2400" b="1" u="sng">
              <a:latin typeface="Times New Roman" pitchFamily="18" charset="0"/>
            </a:endParaRPr>
          </a:p>
          <a:p>
            <a:pPr eaLnBrk="0" hangingPunct="0"/>
            <a:r>
              <a:rPr lang="fr-FR" sz="2000" b="1">
                <a:latin typeface="Times New Roman" pitchFamily="18" charset="0"/>
              </a:rPr>
              <a:t>Lors du contrôle d'un système chaotique, on peut agir de diverses manières, selon le but recherché:</a:t>
            </a:r>
          </a:p>
          <a:p>
            <a:pPr eaLnBrk="0" hangingPunct="0"/>
            <a:endParaRPr lang="fr-FR" sz="2000" b="1">
              <a:latin typeface="Times New Roman" pitchFamily="18" charset="0"/>
            </a:endParaRPr>
          </a:p>
          <a:p>
            <a:pPr eaLnBrk="0" hangingPunct="0"/>
            <a:r>
              <a:rPr lang="fr-FR" sz="2000" b="1">
                <a:latin typeface="Times New Roman" pitchFamily="18" charset="0"/>
              </a:rPr>
              <a:t>- On peut souhaiter qu'un système chaotique reste dans un domaine chaotique. En effet, il est possible que, naturellement, le système évolue jusqu'à perdre les caractéristiques chaotiques (sensibilités aux conditions initiales, ...).</a:t>
            </a:r>
          </a:p>
          <a:p>
            <a:pPr eaLnBrk="0" hangingPunct="0"/>
            <a:endParaRPr lang="fr-FR" sz="2000" b="1">
              <a:latin typeface="Times New Roman" pitchFamily="18" charset="0"/>
            </a:endParaRPr>
          </a:p>
          <a:p>
            <a:pPr eaLnBrk="0" hangingPunct="0"/>
            <a:r>
              <a:rPr lang="fr-FR" sz="2000" b="1">
                <a:latin typeface="Times New Roman" pitchFamily="18" charset="0"/>
              </a:rPr>
              <a:t>- On peut vouloir le forcer à rester chaotique, auquel cas on procède à des opérations de contrôle convergeant vers ce but.</a:t>
            </a:r>
          </a:p>
          <a:p>
            <a:pPr eaLnBrk="0" hangingPunct="0"/>
            <a:r>
              <a:rPr lang="fr-FR" sz="2000" b="1">
                <a:latin typeface="Times New Roman" pitchFamily="18" charset="0"/>
              </a:rPr>
              <a:t>De même, on peut vouloir amener un système, à l'origine non chaotique, vers un domaine chaotique. Réciproquement, on peut souhaiter voir un système chaotique évoluer de façon à perdre son caractère chaotique.</a:t>
            </a:r>
          </a:p>
        </p:txBody>
      </p:sp>
      <p:sp>
        <p:nvSpPr>
          <p:cNvPr id="196613" name="Rectangle 5"/>
          <p:cNvSpPr>
            <a:spLocks noChangeArrowheads="1"/>
          </p:cNvSpPr>
          <p:nvPr/>
        </p:nvSpPr>
        <p:spPr bwMode="auto">
          <a:xfrm>
            <a:off x="215900" y="1384300"/>
            <a:ext cx="7967663" cy="457200"/>
          </a:xfrm>
          <a:prstGeom prst="rect">
            <a:avLst/>
          </a:prstGeom>
          <a:noFill/>
          <a:ln w="25400">
            <a:noFill/>
            <a:miter lim="800000"/>
            <a:headEnd/>
            <a:tailEnd/>
          </a:ln>
          <a:effectLst/>
        </p:spPr>
        <p:txBody>
          <a:bodyPr anchor="ctr">
            <a:spAutoFit/>
          </a:bodyPr>
          <a:lstStyle/>
          <a:p>
            <a:pPr eaLnBrk="0" hangingPunct="0"/>
            <a:endParaRPr lang="fr-FR" sz="2400">
              <a:latin typeface="Times New Roman" pitchFamily="18" charset="0"/>
            </a:endParaRPr>
          </a:p>
        </p:txBody>
      </p:sp>
      <p:grpSp>
        <p:nvGrpSpPr>
          <p:cNvPr id="196614" name="Groupe 11"/>
          <p:cNvGrpSpPr>
            <a:grpSpLocks/>
          </p:cNvGrpSpPr>
          <p:nvPr/>
        </p:nvGrpSpPr>
        <p:grpSpPr bwMode="auto">
          <a:xfrm>
            <a:off x="0" y="0"/>
            <a:ext cx="9144000" cy="6858000"/>
            <a:chOff x="0" y="0"/>
            <a:chExt cx="9144000" cy="6858000"/>
          </a:xfrm>
        </p:grpSpPr>
        <p:grpSp>
          <p:nvGrpSpPr>
            <p:cNvPr id="196615"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96619"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p:cNvSpPr>
          <p:nvPr>
            <p:ph type="title"/>
          </p:nvPr>
        </p:nvSpPr>
        <p:spPr>
          <a:xfrm>
            <a:off x="576263" y="738188"/>
            <a:ext cx="8372475" cy="1143000"/>
          </a:xfrm>
        </p:spPr>
        <p:txBody>
          <a:bodyPr/>
          <a:lstStyle/>
          <a:p>
            <a:r>
              <a:rPr lang="fr-FR" sz="3200" b="1" smtClean="0">
                <a:solidFill>
                  <a:srgbClr val="FF9933"/>
                </a:solidFill>
              </a:rPr>
              <a:t>Les systèmes chaotiques: Contrôle du Chaos</a:t>
            </a:r>
          </a:p>
        </p:txBody>
      </p:sp>
      <p:sp>
        <p:nvSpPr>
          <p:cNvPr id="197635"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97636" name="Rectangle 4"/>
          <p:cNvSpPr>
            <a:spLocks noChangeArrowheads="1"/>
          </p:cNvSpPr>
          <p:nvPr/>
        </p:nvSpPr>
        <p:spPr bwMode="auto">
          <a:xfrm>
            <a:off x="611188" y="1557338"/>
            <a:ext cx="8794750" cy="155257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Méthode OGY </a:t>
            </a:r>
            <a:r>
              <a:rPr lang="fr-FR" sz="2400" b="1">
                <a:latin typeface="Times New Roman" pitchFamily="18" charset="0"/>
              </a:rPr>
              <a:t>proposée par Ott, Grebogi et Yorke au début des années 1990.</a:t>
            </a:r>
            <a:r>
              <a:rPr lang="fr-FR" sz="2400">
                <a:latin typeface="Times New Roman" pitchFamily="18" charset="0"/>
              </a:rPr>
              <a:t> </a:t>
            </a:r>
            <a:endParaRPr lang="fr-FR" sz="2400" b="1">
              <a:latin typeface="Times New Roman" pitchFamily="18" charset="0"/>
            </a:endParaRPr>
          </a:p>
          <a:p>
            <a:pPr eaLnBrk="0" hangingPunct="0"/>
            <a:endParaRPr lang="fr-FR" sz="2400" b="1">
              <a:latin typeface="Times New Roman" pitchFamily="18" charset="0"/>
            </a:endParaRPr>
          </a:p>
          <a:p>
            <a:pPr eaLnBrk="0" hangingPunct="0"/>
            <a:endParaRPr lang="fr-FR" sz="2400" b="1">
              <a:latin typeface="Times New Roman" pitchFamily="18" charset="0"/>
            </a:endParaRPr>
          </a:p>
        </p:txBody>
      </p:sp>
      <p:sp>
        <p:nvSpPr>
          <p:cNvPr id="197637" name="Rectangle 5"/>
          <p:cNvSpPr>
            <a:spLocks noChangeArrowheads="1"/>
          </p:cNvSpPr>
          <p:nvPr/>
        </p:nvSpPr>
        <p:spPr bwMode="auto">
          <a:xfrm>
            <a:off x="611188" y="2752725"/>
            <a:ext cx="8496300" cy="2647950"/>
          </a:xfrm>
          <a:prstGeom prst="rect">
            <a:avLst/>
          </a:prstGeom>
          <a:noFill/>
          <a:ln w="25400">
            <a:noFill/>
            <a:miter lim="800000"/>
            <a:headEnd/>
            <a:tailEnd/>
          </a:ln>
          <a:effectLst/>
        </p:spPr>
        <p:txBody>
          <a:bodyPr anchor="ctr">
            <a:spAutoFit/>
          </a:bodyPr>
          <a:lstStyle/>
          <a:p>
            <a:pPr eaLnBrk="0" hangingPunct="0"/>
            <a:r>
              <a:rPr lang="fr-FR" sz="2400" b="1">
                <a:latin typeface="Times New Roman" pitchFamily="18" charset="0"/>
              </a:rPr>
              <a:t>Principe : Point fixe</a:t>
            </a:r>
          </a:p>
          <a:p>
            <a:pPr eaLnBrk="0" hangingPunct="0"/>
            <a:r>
              <a:rPr lang="fr-FR" sz="2400">
                <a:latin typeface="Times New Roman" pitchFamily="18" charset="0"/>
              </a:rPr>
              <a:t>On considère un point fixe, noté </a:t>
            </a:r>
            <a:r>
              <a:rPr lang="fr-FR" sz="2400" i="1">
                <a:latin typeface="Times New Roman" pitchFamily="18" charset="0"/>
              </a:rPr>
              <a:t>X0 = X0(p)</a:t>
            </a:r>
            <a:r>
              <a:rPr lang="fr-FR" sz="2400">
                <a:latin typeface="Times New Roman" pitchFamily="18" charset="0"/>
              </a:rPr>
              <a:t>, de la section de Poincaré pour la valeur du paramètre (de contrôle du chaos) </a:t>
            </a:r>
            <a:r>
              <a:rPr lang="fr-FR" sz="2400" i="1">
                <a:latin typeface="Times New Roman" pitchFamily="18" charset="0"/>
              </a:rPr>
              <a:t>p = p0</a:t>
            </a:r>
            <a:r>
              <a:rPr lang="fr-FR" sz="2400">
                <a:latin typeface="Times New Roman" pitchFamily="18" charset="0"/>
              </a:rPr>
              <a:t>. Ce point fixe vérifie </a:t>
            </a:r>
            <a:r>
              <a:rPr lang="fr-FR" sz="2400" i="1">
                <a:latin typeface="Times New Roman" pitchFamily="18" charset="0"/>
              </a:rPr>
              <a:t>h(X0) = X0</a:t>
            </a:r>
            <a:r>
              <a:rPr lang="fr-FR" sz="2400">
                <a:latin typeface="Times New Roman" pitchFamily="18" charset="0"/>
              </a:rPr>
              <a:t> si </a:t>
            </a:r>
            <a:r>
              <a:rPr lang="fr-FR" sz="2400" i="1">
                <a:latin typeface="Times New Roman" pitchFamily="18" charset="0"/>
              </a:rPr>
              <a:t>h</a:t>
            </a:r>
            <a:r>
              <a:rPr lang="fr-FR" sz="2400">
                <a:latin typeface="Times New Roman" pitchFamily="18" charset="0"/>
              </a:rPr>
              <a:t> est une application de premier retour (la propriété doit être vérifiée pour l'application de premier retour relative à n'importe quelle coordonnée).</a:t>
            </a:r>
          </a:p>
          <a:p>
            <a:pPr eaLnBrk="0" hangingPunct="0"/>
            <a:endParaRPr lang="fr-FR" sz="2400">
              <a:latin typeface="Times New Roman" pitchFamily="18" charset="0"/>
            </a:endParaRPr>
          </a:p>
        </p:txBody>
      </p:sp>
      <p:grpSp>
        <p:nvGrpSpPr>
          <p:cNvPr id="197638" name="Groupe 11"/>
          <p:cNvGrpSpPr>
            <a:grpSpLocks/>
          </p:cNvGrpSpPr>
          <p:nvPr/>
        </p:nvGrpSpPr>
        <p:grpSpPr bwMode="auto">
          <a:xfrm>
            <a:off x="0" y="0"/>
            <a:ext cx="9144000" cy="6858000"/>
            <a:chOff x="0" y="0"/>
            <a:chExt cx="9144000" cy="6858000"/>
          </a:xfrm>
        </p:grpSpPr>
        <p:grpSp>
          <p:nvGrpSpPr>
            <p:cNvPr id="197639"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97643"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p:nvPr>
        </p:nvSpPr>
        <p:spPr>
          <a:xfrm>
            <a:off x="611188" y="701675"/>
            <a:ext cx="8372475" cy="1143000"/>
          </a:xfrm>
        </p:spPr>
        <p:txBody>
          <a:bodyPr/>
          <a:lstStyle/>
          <a:p>
            <a:r>
              <a:rPr lang="fr-FR" sz="3200" smtClean="0">
                <a:solidFill>
                  <a:srgbClr val="FF9933"/>
                </a:solidFill>
              </a:rPr>
              <a:t>Les systèmes chaotiques: Contrôle du Chaos</a:t>
            </a:r>
          </a:p>
        </p:txBody>
      </p:sp>
      <p:sp>
        <p:nvSpPr>
          <p:cNvPr id="198659"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98660" name="Rectangle 4"/>
          <p:cNvSpPr>
            <a:spLocks noChangeArrowheads="1"/>
          </p:cNvSpPr>
          <p:nvPr/>
        </p:nvSpPr>
        <p:spPr bwMode="auto">
          <a:xfrm>
            <a:off x="539750" y="1557338"/>
            <a:ext cx="8794750" cy="1552575"/>
          </a:xfrm>
          <a:prstGeom prst="rect">
            <a:avLst/>
          </a:prstGeom>
          <a:noFill/>
          <a:ln w="25400">
            <a:noFill/>
            <a:miter lim="800000"/>
            <a:headEnd/>
            <a:tailEnd/>
          </a:ln>
          <a:effectLst/>
        </p:spPr>
        <p:txBody>
          <a:bodyPr>
            <a:spAutoFit/>
          </a:bodyPr>
          <a:lstStyle/>
          <a:p>
            <a:pPr eaLnBrk="0" hangingPunct="0"/>
            <a:r>
              <a:rPr lang="fr-FR" sz="2400" b="1" u="sng">
                <a:latin typeface="Times New Roman" pitchFamily="18" charset="0"/>
              </a:rPr>
              <a:t>Méthode OGY </a:t>
            </a:r>
            <a:r>
              <a:rPr lang="fr-FR" sz="2400" b="1">
                <a:latin typeface="Times New Roman" pitchFamily="18" charset="0"/>
              </a:rPr>
              <a:t>proposée par Ott, Grebogi et Yorke au début des années 1990.</a:t>
            </a:r>
            <a:r>
              <a:rPr lang="fr-FR" sz="2400">
                <a:latin typeface="Times New Roman" pitchFamily="18" charset="0"/>
              </a:rPr>
              <a:t> </a:t>
            </a:r>
            <a:endParaRPr lang="fr-FR" sz="2400" b="1">
              <a:latin typeface="Times New Roman" pitchFamily="18" charset="0"/>
            </a:endParaRPr>
          </a:p>
          <a:p>
            <a:pPr eaLnBrk="0" hangingPunct="0"/>
            <a:endParaRPr lang="fr-FR" sz="2400" b="1">
              <a:latin typeface="Times New Roman" pitchFamily="18" charset="0"/>
            </a:endParaRPr>
          </a:p>
          <a:p>
            <a:pPr eaLnBrk="0" hangingPunct="0"/>
            <a:endParaRPr lang="fr-FR" sz="2400" b="1">
              <a:latin typeface="Times New Roman" pitchFamily="18" charset="0"/>
            </a:endParaRPr>
          </a:p>
        </p:txBody>
      </p:sp>
      <p:sp>
        <p:nvSpPr>
          <p:cNvPr id="198661" name="Rectangle 5"/>
          <p:cNvSpPr>
            <a:spLocks noChangeArrowheads="1"/>
          </p:cNvSpPr>
          <p:nvPr/>
        </p:nvSpPr>
        <p:spPr bwMode="auto">
          <a:xfrm>
            <a:off x="611188" y="2571750"/>
            <a:ext cx="8496300" cy="3378200"/>
          </a:xfrm>
          <a:prstGeom prst="rect">
            <a:avLst/>
          </a:prstGeom>
          <a:noFill/>
          <a:ln w="25400">
            <a:noFill/>
            <a:miter lim="800000"/>
            <a:headEnd/>
            <a:tailEnd/>
          </a:ln>
          <a:effectLst/>
        </p:spPr>
        <p:txBody>
          <a:bodyPr anchor="ctr">
            <a:spAutoFit/>
          </a:bodyPr>
          <a:lstStyle/>
          <a:p>
            <a:pPr eaLnBrk="0" hangingPunct="0"/>
            <a:r>
              <a:rPr lang="fr-FR" sz="2400" b="1">
                <a:latin typeface="Times New Roman" pitchFamily="18" charset="0"/>
              </a:rPr>
              <a:t>Principe : Point fixe</a:t>
            </a:r>
          </a:p>
          <a:p>
            <a:pPr eaLnBrk="0" hangingPunct="0"/>
            <a:endParaRPr lang="fr-FR" sz="2400">
              <a:latin typeface="Times New Roman" pitchFamily="18" charset="0"/>
            </a:endParaRPr>
          </a:p>
          <a:p>
            <a:pPr eaLnBrk="0" hangingPunct="0"/>
            <a:r>
              <a:rPr lang="fr-FR" sz="2400">
                <a:latin typeface="Times New Roman" pitchFamily="18" charset="0"/>
              </a:rPr>
              <a:t>Supposons que la condition initiale d'un système soit très proche du point fixe. Lors de son évolution, le système ne se stabilise jamais de lui-même autour du point fixe, le point fixe étant instable. Ceci signifie qu'à chaque passage dans la section de Poincaré, le point courant est de plus en plus éloigné du point fixe. Pour contrôler le système, on se propose de lui imposer de rester autour du point fixe, en modifiant légèrement la valeur du paramètre </a:t>
            </a:r>
            <a:r>
              <a:rPr lang="fr-FR" sz="2400" i="1">
                <a:latin typeface="Times New Roman" pitchFamily="18" charset="0"/>
              </a:rPr>
              <a:t>p</a:t>
            </a:r>
            <a:r>
              <a:rPr lang="fr-FR" sz="2400">
                <a:latin typeface="Times New Roman" pitchFamily="18" charset="0"/>
              </a:rPr>
              <a:t>.</a:t>
            </a:r>
          </a:p>
        </p:txBody>
      </p:sp>
      <p:grpSp>
        <p:nvGrpSpPr>
          <p:cNvPr id="198662" name="Groupe 11"/>
          <p:cNvGrpSpPr>
            <a:grpSpLocks/>
          </p:cNvGrpSpPr>
          <p:nvPr/>
        </p:nvGrpSpPr>
        <p:grpSpPr bwMode="auto">
          <a:xfrm>
            <a:off x="0" y="0"/>
            <a:ext cx="9144000" cy="6858000"/>
            <a:chOff x="0" y="0"/>
            <a:chExt cx="9144000" cy="6858000"/>
          </a:xfrm>
        </p:grpSpPr>
        <p:grpSp>
          <p:nvGrpSpPr>
            <p:cNvPr id="198663"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98667"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txBox="1">
            <a:spLocks/>
          </p:cNvSpPr>
          <p:nvPr/>
        </p:nvSpPr>
        <p:spPr>
          <a:xfrm>
            <a:off x="665163"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Contexte général</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
        <p:nvSpPr>
          <p:cNvPr id="14" name="Espace réservé du numéro de diapositive 1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CFE8FE4-C1E0-41C4-921A-2705F2D64ABF}" type="slidenum">
              <a:rPr lang="fr-FR" sz="1200">
                <a:solidFill>
                  <a:schemeClr val="tx1">
                    <a:tint val="75000"/>
                  </a:schemeClr>
                </a:solidFill>
                <a:latin typeface="+mn-lt"/>
              </a:rPr>
              <a:pPr algn="r" fontAlgn="auto">
                <a:spcBef>
                  <a:spcPts val="0"/>
                </a:spcBef>
                <a:spcAft>
                  <a:spcPts val="0"/>
                </a:spcAft>
                <a:defRPr/>
              </a:pPr>
              <a:t>7</a:t>
            </a:fld>
            <a:endParaRPr lang="fr-FR" sz="1200">
              <a:solidFill>
                <a:schemeClr val="tx1">
                  <a:tint val="75000"/>
                </a:schemeClr>
              </a:solidFill>
              <a:latin typeface="+mn-lt"/>
            </a:endParaRPr>
          </a:p>
        </p:txBody>
      </p:sp>
      <p:grpSp>
        <p:nvGrpSpPr>
          <p:cNvPr id="22531" name="Groupe 15"/>
          <p:cNvGrpSpPr>
            <a:grpSpLocks/>
          </p:cNvGrpSpPr>
          <p:nvPr/>
        </p:nvGrpSpPr>
        <p:grpSpPr bwMode="auto">
          <a:xfrm>
            <a:off x="0" y="0"/>
            <a:ext cx="9144000" cy="6858000"/>
            <a:chOff x="0" y="0"/>
            <a:chExt cx="9144000" cy="6858000"/>
          </a:xfrm>
        </p:grpSpPr>
        <p:sp>
          <p:nvSpPr>
            <p:cNvPr id="17" name="Rectangle 1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2538"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22532" name="Text Box 11"/>
          <p:cNvSpPr txBox="1">
            <a:spLocks noChangeArrowheads="1"/>
          </p:cNvSpPr>
          <p:nvPr/>
        </p:nvSpPr>
        <p:spPr bwMode="auto">
          <a:xfrm>
            <a:off x="684213" y="2098675"/>
            <a:ext cx="6591300" cy="457200"/>
          </a:xfrm>
          <a:prstGeom prst="rect">
            <a:avLst/>
          </a:prstGeom>
          <a:noFill/>
          <a:ln w="9525">
            <a:noFill/>
            <a:miter lim="800000"/>
            <a:headEnd/>
            <a:tailEnd/>
          </a:ln>
        </p:spPr>
        <p:txBody>
          <a:bodyPr wrap="none">
            <a:spAutoFit/>
          </a:bodyPr>
          <a:lstStyle/>
          <a:p>
            <a:r>
              <a:rPr lang="fr-FR" sz="2400" b="1" u="sng">
                <a:latin typeface="Times New Roman" pitchFamily="18" charset="0"/>
              </a:rPr>
              <a:t>Etude des trajectoires d’un système non linéaire</a:t>
            </a:r>
            <a:r>
              <a:rPr lang="fr-FR" sz="2400">
                <a:latin typeface="Times New Roman" pitchFamily="18" charset="0"/>
              </a:rPr>
              <a:t> :</a:t>
            </a:r>
          </a:p>
        </p:txBody>
      </p:sp>
      <p:sp>
        <p:nvSpPr>
          <p:cNvPr id="22533" name="Text Box 12"/>
          <p:cNvSpPr txBox="1">
            <a:spLocks noChangeArrowheads="1"/>
          </p:cNvSpPr>
          <p:nvPr/>
        </p:nvSpPr>
        <p:spPr bwMode="auto">
          <a:xfrm>
            <a:off x="1042988" y="3035300"/>
            <a:ext cx="7462837" cy="457200"/>
          </a:xfrm>
          <a:prstGeom prst="rect">
            <a:avLst/>
          </a:prstGeom>
          <a:noFill/>
          <a:ln w="9525">
            <a:noFill/>
            <a:miter lim="800000"/>
            <a:headEnd/>
            <a:tailEnd/>
          </a:ln>
        </p:spPr>
        <p:txBody>
          <a:bodyPr wrap="none">
            <a:spAutoFit/>
          </a:bodyPr>
          <a:lstStyle/>
          <a:p>
            <a:r>
              <a:rPr lang="fr-FR" sz="2400">
                <a:latin typeface="Times New Roman" pitchFamily="18" charset="0"/>
              </a:rPr>
              <a:t>1) Méthode fréquentielle : Méthode du premier harmonique</a:t>
            </a:r>
          </a:p>
        </p:txBody>
      </p:sp>
      <p:sp>
        <p:nvSpPr>
          <p:cNvPr id="22534" name="Text Box 13"/>
          <p:cNvSpPr txBox="1">
            <a:spLocks noChangeArrowheads="1"/>
          </p:cNvSpPr>
          <p:nvPr/>
        </p:nvSpPr>
        <p:spPr bwMode="auto">
          <a:xfrm>
            <a:off x="1066800" y="3651250"/>
            <a:ext cx="7769225" cy="822325"/>
          </a:xfrm>
          <a:prstGeom prst="rect">
            <a:avLst/>
          </a:prstGeom>
          <a:noFill/>
          <a:ln w="9525">
            <a:noFill/>
            <a:miter lim="800000"/>
            <a:headEnd/>
            <a:tailEnd/>
          </a:ln>
        </p:spPr>
        <p:txBody>
          <a:bodyPr wrap="none">
            <a:spAutoFit/>
          </a:bodyPr>
          <a:lstStyle/>
          <a:p>
            <a:r>
              <a:rPr lang="fr-FR" sz="2400">
                <a:latin typeface="Times New Roman" pitchFamily="18" charset="0"/>
              </a:rPr>
              <a:t>2) Méthode temporelle : Méthode du plan de phase (Isoclines)</a:t>
            </a:r>
          </a:p>
          <a:p>
            <a:r>
              <a:rPr lang="fr-FR" sz="2400">
                <a:latin typeface="Times New Roman" pitchFamily="18" charset="0"/>
              </a:rPr>
              <a:t>			    Lyapunov (stabilité)</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p:cNvSpPr>
          <p:nvPr>
            <p:ph type="title"/>
          </p:nvPr>
        </p:nvSpPr>
        <p:spPr>
          <a:xfrm>
            <a:off x="576263" y="773113"/>
            <a:ext cx="8372475" cy="1143000"/>
          </a:xfrm>
        </p:spPr>
        <p:txBody>
          <a:bodyPr/>
          <a:lstStyle/>
          <a:p>
            <a:r>
              <a:rPr lang="fr-FR" sz="3200" smtClean="0">
                <a:solidFill>
                  <a:srgbClr val="FF9933"/>
                </a:solidFill>
              </a:rPr>
              <a:t>Les systèmes chaotiques: Contrôle du Chaos</a:t>
            </a:r>
          </a:p>
        </p:txBody>
      </p:sp>
      <p:sp>
        <p:nvSpPr>
          <p:cNvPr id="199683"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199684" name="Rectangle 4"/>
          <p:cNvSpPr>
            <a:spLocks noChangeArrowheads="1"/>
          </p:cNvSpPr>
          <p:nvPr/>
        </p:nvSpPr>
        <p:spPr bwMode="auto">
          <a:xfrm>
            <a:off x="684213" y="1562100"/>
            <a:ext cx="8496300" cy="5029200"/>
          </a:xfrm>
          <a:prstGeom prst="rect">
            <a:avLst/>
          </a:prstGeom>
          <a:noFill/>
          <a:ln w="25400">
            <a:noFill/>
            <a:miter lim="800000"/>
            <a:headEnd/>
            <a:tailEnd/>
          </a:ln>
          <a:effectLst/>
        </p:spPr>
        <p:txBody>
          <a:bodyPr anchor="ctr">
            <a:spAutoFit/>
          </a:bodyPr>
          <a:lstStyle/>
          <a:p>
            <a:pPr eaLnBrk="0" hangingPunct="0"/>
            <a:r>
              <a:rPr lang="fr-FR" sz="2400" b="1">
                <a:latin typeface="Times New Roman" pitchFamily="18" charset="0"/>
              </a:rPr>
              <a:t>Principe : </a:t>
            </a:r>
          </a:p>
          <a:p>
            <a:pPr eaLnBrk="0" hangingPunct="0"/>
            <a:r>
              <a:rPr lang="fr-FR" sz="2000" b="1">
                <a:latin typeface="Times New Roman" pitchFamily="18" charset="0"/>
              </a:rPr>
              <a:t>Si </a:t>
            </a:r>
            <a:r>
              <a:rPr lang="fr-FR" sz="2000" b="1" i="1">
                <a:latin typeface="Times New Roman" pitchFamily="18" charset="0"/>
              </a:rPr>
              <a:t>f</a:t>
            </a:r>
            <a:r>
              <a:rPr lang="fr-FR" sz="2000" b="1" i="1" baseline="-30000">
                <a:latin typeface="Times New Roman" pitchFamily="18" charset="0"/>
              </a:rPr>
              <a:t>i</a:t>
            </a:r>
            <a:r>
              <a:rPr lang="fr-FR" sz="2000" b="1">
                <a:latin typeface="Times New Roman" pitchFamily="18" charset="0"/>
              </a:rPr>
              <a:t> est l'application de premier retour relative à la </a:t>
            </a:r>
            <a:r>
              <a:rPr lang="fr-FR" sz="2000" b="1" i="1">
                <a:latin typeface="Times New Roman" pitchFamily="18" charset="0"/>
              </a:rPr>
              <a:t>i</a:t>
            </a:r>
            <a:r>
              <a:rPr lang="fr-FR" sz="2000" b="1" i="1" baseline="30000">
                <a:latin typeface="Times New Roman" pitchFamily="18" charset="0"/>
              </a:rPr>
              <a:t>ième</a:t>
            </a:r>
            <a:r>
              <a:rPr lang="fr-FR" sz="2000" b="1">
                <a:latin typeface="Times New Roman" pitchFamily="18" charset="0"/>
              </a:rPr>
              <a:t> coordonnée, on note </a:t>
            </a:r>
            <a:r>
              <a:rPr lang="fr-FR" sz="2000" b="1" i="1">
                <a:latin typeface="Times New Roman" pitchFamily="18" charset="0"/>
              </a:rPr>
              <a:t>f</a:t>
            </a:r>
            <a:r>
              <a:rPr lang="fr-FR" sz="2000" b="1">
                <a:latin typeface="Times New Roman" pitchFamily="18" charset="0"/>
              </a:rPr>
              <a:t> le vecteur tel que:</a:t>
            </a:r>
          </a:p>
          <a:p>
            <a:pPr eaLnBrk="0" hangingPunct="0"/>
            <a:r>
              <a:rPr lang="fr-FR" sz="2000" b="1" i="1">
                <a:latin typeface="Times New Roman" pitchFamily="18" charset="0"/>
              </a:rPr>
              <a:t>f = (f</a:t>
            </a:r>
            <a:r>
              <a:rPr lang="fr-FR" sz="2000" b="1" i="1" baseline="-30000">
                <a:latin typeface="Times New Roman" pitchFamily="18" charset="0"/>
              </a:rPr>
              <a:t>1</a:t>
            </a:r>
            <a:r>
              <a:rPr lang="fr-FR" sz="2000" b="1" i="1">
                <a:latin typeface="Times New Roman" pitchFamily="18" charset="0"/>
              </a:rPr>
              <a:t>, f</a:t>
            </a:r>
            <a:r>
              <a:rPr lang="fr-FR" sz="2000" b="1" i="1" baseline="-30000">
                <a:latin typeface="Times New Roman" pitchFamily="18" charset="0"/>
              </a:rPr>
              <a:t>2</a:t>
            </a:r>
            <a:r>
              <a:rPr lang="fr-FR" sz="2000" b="1" i="1">
                <a:latin typeface="Times New Roman" pitchFamily="18" charset="0"/>
              </a:rPr>
              <a:t>, ..., f</a:t>
            </a:r>
            <a:r>
              <a:rPr lang="fr-FR" sz="2000" b="1" i="1" baseline="-30000">
                <a:latin typeface="Times New Roman" pitchFamily="18" charset="0"/>
              </a:rPr>
              <a:t>n</a:t>
            </a:r>
            <a:r>
              <a:rPr lang="fr-FR" sz="2000" b="1" i="1">
                <a:latin typeface="Times New Roman" pitchFamily="18" charset="0"/>
              </a:rPr>
              <a:t>)</a:t>
            </a:r>
            <a:r>
              <a:rPr lang="fr-FR" sz="2000" b="1">
                <a:latin typeface="Times New Roman" pitchFamily="18" charset="0"/>
              </a:rPr>
              <a:t> (11).</a:t>
            </a:r>
          </a:p>
          <a:p>
            <a:pPr eaLnBrk="0" hangingPunct="0"/>
            <a:r>
              <a:rPr lang="fr-FR" sz="2000" b="1">
                <a:latin typeface="Times New Roman" pitchFamily="18" charset="0"/>
              </a:rPr>
              <a:t>On note </a:t>
            </a:r>
            <a:r>
              <a:rPr lang="fr-FR" sz="2000" b="1" i="1">
                <a:latin typeface="Times New Roman" pitchFamily="18" charset="0"/>
              </a:rPr>
              <a:t>A</a:t>
            </a:r>
            <a:r>
              <a:rPr lang="fr-FR" sz="2000" b="1">
                <a:latin typeface="Times New Roman" pitchFamily="18" charset="0"/>
              </a:rPr>
              <a:t> la matrice jacobienne associée à </a:t>
            </a:r>
            <a:r>
              <a:rPr lang="fr-FR" sz="2000" b="1" i="1">
                <a:latin typeface="Times New Roman" pitchFamily="18" charset="0"/>
              </a:rPr>
              <a:t>f</a:t>
            </a:r>
            <a:r>
              <a:rPr lang="fr-FR" sz="2000" b="1">
                <a:latin typeface="Times New Roman" pitchFamily="18" charset="0"/>
              </a:rPr>
              <a:t>. </a:t>
            </a:r>
            <a:r>
              <a:rPr lang="fr-FR" sz="2000" b="1" i="1">
                <a:latin typeface="Times New Roman" pitchFamily="18" charset="0"/>
              </a:rPr>
              <a:t>A</a:t>
            </a:r>
            <a:r>
              <a:rPr lang="fr-FR" sz="2000" b="1">
                <a:latin typeface="Times New Roman" pitchFamily="18" charset="0"/>
              </a:rPr>
              <a:t> dépend du point où elle est évaluée.</a:t>
            </a:r>
          </a:p>
          <a:p>
            <a:pPr eaLnBrk="0" hangingPunct="0"/>
            <a:r>
              <a:rPr lang="fr-FR" sz="2000" b="1">
                <a:latin typeface="Times New Roman" pitchFamily="18" charset="0"/>
              </a:rPr>
              <a:t>On a alors: </a:t>
            </a:r>
            <a:r>
              <a:rPr lang="fr-FR" sz="2000" b="1" i="1">
                <a:latin typeface="Times New Roman" pitchFamily="18" charset="0"/>
              </a:rPr>
              <a:t>X</a:t>
            </a:r>
            <a:r>
              <a:rPr lang="fr-FR" sz="2000" b="1" i="1" baseline="-30000">
                <a:latin typeface="Times New Roman" pitchFamily="18" charset="0"/>
              </a:rPr>
              <a:t>n+1</a:t>
            </a:r>
            <a:r>
              <a:rPr lang="fr-FR" sz="2000" b="1" i="1">
                <a:latin typeface="Times New Roman" pitchFamily="18" charset="0"/>
              </a:rPr>
              <a:t> = f(X</a:t>
            </a:r>
            <a:r>
              <a:rPr lang="fr-FR" sz="2000" b="1" i="1" baseline="-30000">
                <a:latin typeface="Times New Roman" pitchFamily="18" charset="0"/>
              </a:rPr>
              <a:t>n</a:t>
            </a:r>
            <a:r>
              <a:rPr lang="fr-FR" sz="2000" b="1" i="1">
                <a:latin typeface="Times New Roman" pitchFamily="18" charset="0"/>
              </a:rPr>
              <a:t>)</a:t>
            </a:r>
            <a:r>
              <a:rPr lang="fr-FR" sz="2000" b="1">
                <a:latin typeface="Times New Roman" pitchFamily="18" charset="0"/>
              </a:rPr>
              <a:t> (12).</a:t>
            </a:r>
          </a:p>
          <a:p>
            <a:pPr eaLnBrk="0" hangingPunct="0"/>
            <a:endParaRPr lang="fr-FR" sz="2000" b="1">
              <a:latin typeface="Times New Roman" pitchFamily="18" charset="0"/>
            </a:endParaRPr>
          </a:p>
          <a:p>
            <a:pPr eaLnBrk="0" hangingPunct="0"/>
            <a:r>
              <a:rPr lang="fr-FR" sz="2000" b="1">
                <a:latin typeface="Times New Roman" pitchFamily="18" charset="0"/>
              </a:rPr>
              <a:t>La matrice jacobienne </a:t>
            </a:r>
            <a:r>
              <a:rPr lang="fr-FR" sz="2000" b="1" i="1">
                <a:latin typeface="Times New Roman" pitchFamily="18" charset="0"/>
              </a:rPr>
              <a:t>A</a:t>
            </a:r>
            <a:r>
              <a:rPr lang="fr-FR" sz="2000" b="1">
                <a:latin typeface="Times New Roman" pitchFamily="18" charset="0"/>
              </a:rPr>
              <a:t> décrit le comportement des points de la section de Poincaré, en particulier au voisinage du point fixe. On remarque que, au voisinage de ce point fixe, deux directions régissent les passages du système dans la section de Poincaré et donc l'éloignement du point fixe. Une direction est stable: elle n'a pas besoin d'être affectée. L'autre direction est instable: il convient de s'intéresser à cette direction afin de déterminer les corrections à apporter pour compenser l'action de cette direction instable.</a:t>
            </a:r>
          </a:p>
          <a:p>
            <a:pPr eaLnBrk="0" hangingPunct="0"/>
            <a:endParaRPr lang="fr-FR" sz="2000">
              <a:latin typeface="Times New Roman" pitchFamily="18" charset="0"/>
            </a:endParaRPr>
          </a:p>
        </p:txBody>
      </p:sp>
      <p:grpSp>
        <p:nvGrpSpPr>
          <p:cNvPr id="199685" name="Groupe 11"/>
          <p:cNvGrpSpPr>
            <a:grpSpLocks/>
          </p:cNvGrpSpPr>
          <p:nvPr/>
        </p:nvGrpSpPr>
        <p:grpSpPr bwMode="auto">
          <a:xfrm>
            <a:off x="0" y="0"/>
            <a:ext cx="9144000" cy="6858000"/>
            <a:chOff x="0" y="0"/>
            <a:chExt cx="9144000" cy="6858000"/>
          </a:xfrm>
        </p:grpSpPr>
        <p:grpSp>
          <p:nvGrpSpPr>
            <p:cNvPr id="199686"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199690"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3556000" y="5829300"/>
            <a:ext cx="1587500" cy="850900"/>
          </a:xfrm>
          <a:prstGeom prst="rect">
            <a:avLst/>
          </a:prstGeom>
          <a:solidFill>
            <a:schemeClr val="bg1"/>
          </a:solidFill>
          <a:ln w="25400">
            <a:noFill/>
            <a:miter lim="800000"/>
            <a:headEnd/>
            <a:tailEnd/>
          </a:ln>
          <a:effectLst/>
        </p:spPr>
        <p:txBody>
          <a:bodyPr wrap="none" anchor="ctr"/>
          <a:lstStyle/>
          <a:p>
            <a:endParaRPr lang="fr-FR"/>
          </a:p>
        </p:txBody>
      </p:sp>
      <p:sp>
        <p:nvSpPr>
          <p:cNvPr id="200707" name="Rectangle 3"/>
          <p:cNvSpPr>
            <a:spLocks noChangeArrowheads="1"/>
          </p:cNvSpPr>
          <p:nvPr/>
        </p:nvSpPr>
        <p:spPr bwMode="auto">
          <a:xfrm>
            <a:off x="2298700" y="3124200"/>
            <a:ext cx="4229100" cy="1016000"/>
          </a:xfrm>
          <a:prstGeom prst="rect">
            <a:avLst/>
          </a:prstGeom>
          <a:solidFill>
            <a:schemeClr val="bg1"/>
          </a:solidFill>
          <a:ln w="25400">
            <a:noFill/>
            <a:miter lim="800000"/>
            <a:headEnd/>
            <a:tailEnd/>
          </a:ln>
          <a:effectLst/>
        </p:spPr>
        <p:txBody>
          <a:bodyPr wrap="none" anchor="ctr"/>
          <a:lstStyle/>
          <a:p>
            <a:endParaRPr lang="fr-FR"/>
          </a:p>
        </p:txBody>
      </p:sp>
      <p:sp>
        <p:nvSpPr>
          <p:cNvPr id="200708" name="Rectangle 4"/>
          <p:cNvSpPr>
            <a:spLocks noGrp="1"/>
          </p:cNvSpPr>
          <p:nvPr>
            <p:ph type="title"/>
          </p:nvPr>
        </p:nvSpPr>
        <p:spPr>
          <a:xfrm>
            <a:off x="539750" y="701675"/>
            <a:ext cx="8372475" cy="1143000"/>
          </a:xfrm>
        </p:spPr>
        <p:txBody>
          <a:bodyPr/>
          <a:lstStyle/>
          <a:p>
            <a:r>
              <a:rPr lang="fr-FR" sz="3200" smtClean="0">
                <a:solidFill>
                  <a:srgbClr val="FF9933"/>
                </a:solidFill>
              </a:rPr>
              <a:t>Les systèmes chaotiques: Contrôle du Chaos</a:t>
            </a:r>
          </a:p>
        </p:txBody>
      </p:sp>
      <p:sp>
        <p:nvSpPr>
          <p:cNvPr id="200709" name="Rectangle 5"/>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200710" name="Rectangle 6"/>
          <p:cNvSpPr>
            <a:spLocks noChangeArrowheads="1"/>
          </p:cNvSpPr>
          <p:nvPr/>
        </p:nvSpPr>
        <p:spPr bwMode="auto">
          <a:xfrm>
            <a:off x="647700" y="1593850"/>
            <a:ext cx="8496300" cy="2222500"/>
          </a:xfrm>
          <a:prstGeom prst="rect">
            <a:avLst/>
          </a:prstGeom>
          <a:noFill/>
          <a:ln w="25400">
            <a:noFill/>
            <a:miter lim="800000"/>
            <a:headEnd/>
            <a:tailEnd/>
          </a:ln>
          <a:effectLst/>
        </p:spPr>
        <p:txBody>
          <a:bodyPr anchor="ctr">
            <a:spAutoFit/>
          </a:bodyPr>
          <a:lstStyle/>
          <a:p>
            <a:pPr eaLnBrk="0" hangingPunct="0"/>
            <a:r>
              <a:rPr lang="fr-FR" sz="2400" b="1">
                <a:latin typeface="Times New Roman" pitchFamily="18" charset="0"/>
              </a:rPr>
              <a:t>Section de Poincaré</a:t>
            </a:r>
          </a:p>
          <a:p>
            <a:pPr eaLnBrk="0" hangingPunct="0"/>
            <a:r>
              <a:rPr lang="fr-FR" sz="2400" b="1">
                <a:latin typeface="Times New Roman" pitchFamily="18" charset="0"/>
              </a:rPr>
              <a:t>On linéarise l'équation (</a:t>
            </a:r>
            <a:r>
              <a:rPr lang="fr-FR" sz="2400" b="1" i="1">
                <a:latin typeface="Times New Roman" pitchFamily="18" charset="0"/>
              </a:rPr>
              <a:t>X</a:t>
            </a:r>
            <a:r>
              <a:rPr lang="fr-FR" sz="2400" b="1" i="1" baseline="-30000">
                <a:latin typeface="Times New Roman" pitchFamily="18" charset="0"/>
              </a:rPr>
              <a:t>n+1</a:t>
            </a:r>
            <a:r>
              <a:rPr lang="fr-FR" sz="2400" b="1" i="1">
                <a:latin typeface="Times New Roman" pitchFamily="18" charset="0"/>
              </a:rPr>
              <a:t> = f(X</a:t>
            </a:r>
            <a:r>
              <a:rPr lang="fr-FR" sz="2400" b="1" i="1" baseline="-30000">
                <a:latin typeface="Times New Roman" pitchFamily="18" charset="0"/>
              </a:rPr>
              <a:t>n</a:t>
            </a:r>
            <a:r>
              <a:rPr lang="fr-FR" sz="2400" b="1" i="1">
                <a:latin typeface="Times New Roman" pitchFamily="18" charset="0"/>
              </a:rPr>
              <a:t>)</a:t>
            </a:r>
            <a:r>
              <a:rPr lang="fr-FR" sz="2400" b="1">
                <a:latin typeface="Times New Roman" pitchFamily="18" charset="0"/>
              </a:rPr>
              <a:t>) au voisinage du point fixe:</a:t>
            </a:r>
            <a:br>
              <a:rPr lang="fr-FR" sz="2400" b="1">
                <a:latin typeface="Times New Roman" pitchFamily="18" charset="0"/>
              </a:rPr>
            </a:br>
            <a:r>
              <a:rPr lang="fr-FR" sz="2400" b="1" i="1">
                <a:latin typeface="Times New Roman" pitchFamily="18" charset="0"/>
              </a:rPr>
              <a:t>X</a:t>
            </a:r>
            <a:r>
              <a:rPr lang="fr-FR" sz="2400" b="1" i="1" baseline="-30000">
                <a:latin typeface="Times New Roman" pitchFamily="18" charset="0"/>
              </a:rPr>
              <a:t>n+1</a:t>
            </a:r>
            <a:r>
              <a:rPr lang="fr-FR" sz="2400" b="1" i="1">
                <a:latin typeface="Times New Roman" pitchFamily="18" charset="0"/>
              </a:rPr>
              <a:t> = X</a:t>
            </a:r>
            <a:r>
              <a:rPr lang="fr-FR" sz="2400" b="1" i="1" baseline="-30000">
                <a:latin typeface="Times New Roman" pitchFamily="18" charset="0"/>
              </a:rPr>
              <a:t>0</a:t>
            </a:r>
            <a:r>
              <a:rPr lang="fr-FR" sz="2400" b="1" i="1">
                <a:latin typeface="Times New Roman" pitchFamily="18" charset="0"/>
              </a:rPr>
              <a:t>(p</a:t>
            </a:r>
            <a:r>
              <a:rPr lang="fr-FR" sz="2400" b="1" i="1" baseline="-30000">
                <a:latin typeface="Times New Roman" pitchFamily="18" charset="0"/>
              </a:rPr>
              <a:t>n</a:t>
            </a:r>
            <a:r>
              <a:rPr lang="fr-FR" sz="2400" b="1" i="1">
                <a:latin typeface="Times New Roman" pitchFamily="18" charset="0"/>
              </a:rPr>
              <a:t>) + A(X</a:t>
            </a:r>
            <a:r>
              <a:rPr lang="fr-FR" sz="2400" b="1" i="1" baseline="-30000">
                <a:latin typeface="Times New Roman" pitchFamily="18" charset="0"/>
              </a:rPr>
              <a:t>0</a:t>
            </a:r>
            <a:r>
              <a:rPr lang="fr-FR" sz="2400" b="1" i="1">
                <a:latin typeface="Times New Roman" pitchFamily="18" charset="0"/>
              </a:rPr>
              <a:t>(p</a:t>
            </a:r>
            <a:r>
              <a:rPr lang="fr-FR" sz="2400" b="1" i="1" baseline="-30000">
                <a:latin typeface="Times New Roman" pitchFamily="18" charset="0"/>
              </a:rPr>
              <a:t>n</a:t>
            </a:r>
            <a:r>
              <a:rPr lang="fr-FR" sz="2400" b="1" i="1">
                <a:latin typeface="Times New Roman" pitchFamily="18" charset="0"/>
              </a:rPr>
              <a:t>)). (X</a:t>
            </a:r>
            <a:r>
              <a:rPr lang="fr-FR" sz="2400" b="1" i="1" baseline="-30000">
                <a:latin typeface="Times New Roman" pitchFamily="18" charset="0"/>
              </a:rPr>
              <a:t>n</a:t>
            </a:r>
            <a:r>
              <a:rPr lang="fr-FR" sz="2400" b="1" i="1">
                <a:latin typeface="Times New Roman" pitchFamily="18" charset="0"/>
              </a:rPr>
              <a:t> - X</a:t>
            </a:r>
            <a:r>
              <a:rPr lang="fr-FR" sz="2400" b="1" i="1" baseline="-30000">
                <a:latin typeface="Times New Roman" pitchFamily="18" charset="0"/>
              </a:rPr>
              <a:t>0</a:t>
            </a:r>
            <a:r>
              <a:rPr lang="fr-FR" sz="2400" b="1" i="1">
                <a:latin typeface="Times New Roman" pitchFamily="18" charset="0"/>
              </a:rPr>
              <a:t>(p</a:t>
            </a:r>
            <a:r>
              <a:rPr lang="fr-FR" sz="2400" b="1" i="1" baseline="-30000">
                <a:latin typeface="Times New Roman" pitchFamily="18" charset="0"/>
              </a:rPr>
              <a:t>n</a:t>
            </a:r>
            <a:r>
              <a:rPr lang="fr-FR" sz="2400" b="1" i="1">
                <a:latin typeface="Times New Roman" pitchFamily="18" charset="0"/>
              </a:rPr>
              <a:t>))</a:t>
            </a:r>
            <a:r>
              <a:rPr lang="fr-FR" sz="2400" b="1">
                <a:latin typeface="Times New Roman" pitchFamily="18" charset="0"/>
              </a:rPr>
              <a:t> (13).</a:t>
            </a:r>
          </a:p>
          <a:p>
            <a:pPr eaLnBrk="0" hangingPunct="0"/>
            <a:r>
              <a:rPr lang="fr-FR" sz="2400" b="1">
                <a:latin typeface="Times New Roman" pitchFamily="18" charset="0"/>
              </a:rPr>
              <a:t>De plus, on considère qu'au voisinage du point fixe on a:</a:t>
            </a:r>
          </a:p>
          <a:p>
            <a:pPr eaLnBrk="0" hangingPunct="0"/>
            <a:r>
              <a:rPr lang="fr-FR" sz="2400" b="1">
                <a:latin typeface="Times New Roman" pitchFamily="18" charset="0"/>
              </a:rPr>
              <a:t>    </a:t>
            </a:r>
          </a:p>
          <a:p>
            <a:pPr eaLnBrk="0" hangingPunct="0"/>
            <a:endParaRPr lang="fr-FR" sz="2000">
              <a:latin typeface="Times New Roman" pitchFamily="18" charset="0"/>
            </a:endParaRPr>
          </a:p>
        </p:txBody>
      </p:sp>
      <p:pic>
        <p:nvPicPr>
          <p:cNvPr id="200711" name="Picture 7" descr="linearisation"/>
          <p:cNvPicPr>
            <a:picLocks noChangeAspect="1" noChangeArrowheads="1"/>
          </p:cNvPicPr>
          <p:nvPr/>
        </p:nvPicPr>
        <p:blipFill>
          <a:blip r:embed="rId2"/>
          <a:srcRect/>
          <a:stretch>
            <a:fillRect/>
          </a:stretch>
        </p:blipFill>
        <p:spPr bwMode="auto">
          <a:xfrm>
            <a:off x="2481263" y="3235325"/>
            <a:ext cx="3740150" cy="768350"/>
          </a:xfrm>
          <a:prstGeom prst="rect">
            <a:avLst/>
          </a:prstGeom>
          <a:noFill/>
        </p:spPr>
      </p:pic>
      <p:sp>
        <p:nvSpPr>
          <p:cNvPr id="200712" name="Rectangle 8"/>
          <p:cNvSpPr>
            <a:spLocks noChangeArrowheads="1"/>
          </p:cNvSpPr>
          <p:nvPr/>
        </p:nvSpPr>
        <p:spPr bwMode="auto">
          <a:xfrm>
            <a:off x="612775" y="4149725"/>
            <a:ext cx="9144000" cy="822325"/>
          </a:xfrm>
          <a:prstGeom prst="rect">
            <a:avLst/>
          </a:prstGeom>
          <a:noFill/>
          <a:ln w="25400">
            <a:noFill/>
            <a:miter lim="800000"/>
            <a:headEnd/>
            <a:tailEnd/>
          </a:ln>
          <a:effectLst/>
        </p:spPr>
        <p:txBody>
          <a:bodyPr>
            <a:spAutoFit/>
          </a:bodyPr>
          <a:lstStyle/>
          <a:p>
            <a:pPr eaLnBrk="0" hangingPunct="0"/>
            <a:r>
              <a:rPr lang="fr-FR" sz="2400">
                <a:latin typeface="Times New Roman" pitchFamily="18" charset="0"/>
              </a:rPr>
              <a:t>De plus, </a:t>
            </a:r>
            <a:r>
              <a:rPr lang="fr-FR" sz="2400" i="1">
                <a:latin typeface="Times New Roman" pitchFamily="18" charset="0"/>
              </a:rPr>
              <a:t>A</a:t>
            </a:r>
            <a:r>
              <a:rPr lang="fr-FR" sz="2400">
                <a:latin typeface="Times New Roman" pitchFamily="18" charset="0"/>
              </a:rPr>
              <a:t> est constante et vaut:</a:t>
            </a:r>
          </a:p>
          <a:p>
            <a:pPr eaLnBrk="0" hangingPunct="0"/>
            <a:endParaRPr lang="fr-FR" sz="2400">
              <a:latin typeface="Times New Roman" pitchFamily="18" charset="0"/>
            </a:endParaRPr>
          </a:p>
        </p:txBody>
      </p:sp>
      <p:sp>
        <p:nvSpPr>
          <p:cNvPr id="200713" name="Rectangle 9"/>
          <p:cNvSpPr>
            <a:spLocks noChangeArrowheads="1"/>
          </p:cNvSpPr>
          <p:nvPr/>
        </p:nvSpPr>
        <p:spPr bwMode="auto">
          <a:xfrm>
            <a:off x="684213" y="4797425"/>
            <a:ext cx="9144000" cy="822325"/>
          </a:xfrm>
          <a:prstGeom prst="rect">
            <a:avLst/>
          </a:prstGeom>
          <a:noFill/>
          <a:ln w="25400">
            <a:noFill/>
            <a:miter lim="800000"/>
            <a:headEnd/>
            <a:tailEnd/>
          </a:ln>
          <a:effectLst/>
        </p:spPr>
        <p:txBody>
          <a:bodyPr>
            <a:spAutoFit/>
          </a:bodyPr>
          <a:lstStyle/>
          <a:p>
            <a:pPr eaLnBrk="0" hangingPunct="0"/>
            <a:r>
              <a:rPr lang="fr-FR" sz="2400">
                <a:latin typeface="Times New Roman" pitchFamily="18" charset="0"/>
              </a:rPr>
              <a:t>Pour simplifier la lecture, on introduit les expressions suivantes:</a:t>
            </a:r>
          </a:p>
          <a:p>
            <a:pPr eaLnBrk="0" hangingPunct="0"/>
            <a:r>
              <a:rPr lang="fr-FR" sz="2400">
                <a:latin typeface="Times New Roman" pitchFamily="18" charset="0"/>
                <a:sym typeface="Symbol" pitchFamily="18" charset="2"/>
              </a:rPr>
              <a:t>p</a:t>
            </a:r>
            <a:r>
              <a:rPr lang="fr-FR" sz="2400" baseline="-25000">
                <a:latin typeface="Times New Roman" pitchFamily="18" charset="0"/>
                <a:sym typeface="Symbol" pitchFamily="18" charset="2"/>
              </a:rPr>
              <a:t>n</a:t>
            </a:r>
            <a:r>
              <a:rPr lang="fr-FR" sz="2400">
                <a:latin typeface="Times New Roman" pitchFamily="18" charset="0"/>
                <a:sym typeface="Symbol" pitchFamily="18" charset="2"/>
              </a:rPr>
              <a:t>=p</a:t>
            </a:r>
            <a:r>
              <a:rPr lang="fr-FR" sz="2400" baseline="-25000">
                <a:latin typeface="Times New Roman" pitchFamily="18" charset="0"/>
                <a:sym typeface="Symbol" pitchFamily="18" charset="2"/>
              </a:rPr>
              <a:t>n</a:t>
            </a:r>
            <a:r>
              <a:rPr lang="fr-FR" sz="2400">
                <a:latin typeface="Times New Roman" pitchFamily="18" charset="0"/>
                <a:sym typeface="Symbol" pitchFamily="18" charset="2"/>
              </a:rPr>
              <a:t>-p</a:t>
            </a:r>
            <a:r>
              <a:rPr lang="fr-FR" sz="2400" baseline="-25000">
                <a:latin typeface="Times New Roman" pitchFamily="18" charset="0"/>
                <a:sym typeface="Symbol" pitchFamily="18" charset="2"/>
              </a:rPr>
              <a:t>0</a:t>
            </a:r>
            <a:r>
              <a:rPr lang="fr-FR" sz="2400">
                <a:latin typeface="Times New Roman" pitchFamily="18" charset="0"/>
                <a:sym typeface="Symbol" pitchFamily="18" charset="2"/>
              </a:rPr>
              <a:t>, X</a:t>
            </a:r>
            <a:r>
              <a:rPr lang="fr-FR" sz="2400" baseline="-25000">
                <a:latin typeface="Times New Roman" pitchFamily="18" charset="0"/>
                <a:sym typeface="Symbol" pitchFamily="18" charset="2"/>
              </a:rPr>
              <a:t>n</a:t>
            </a:r>
            <a:r>
              <a:rPr lang="fr-FR" sz="2400">
                <a:latin typeface="Times New Roman" pitchFamily="18" charset="0"/>
                <a:sym typeface="Symbol" pitchFamily="18" charset="2"/>
              </a:rPr>
              <a:t>=X</a:t>
            </a:r>
            <a:r>
              <a:rPr lang="fr-FR" sz="2400" baseline="-25000">
                <a:latin typeface="Times New Roman" pitchFamily="18" charset="0"/>
                <a:sym typeface="Symbol" pitchFamily="18" charset="2"/>
              </a:rPr>
              <a:t>n</a:t>
            </a:r>
            <a:r>
              <a:rPr lang="fr-FR" sz="2400">
                <a:latin typeface="Times New Roman" pitchFamily="18" charset="0"/>
                <a:sym typeface="Symbol" pitchFamily="18" charset="2"/>
              </a:rPr>
              <a:t>-X</a:t>
            </a:r>
            <a:r>
              <a:rPr lang="fr-FR" sz="2400" baseline="-25000">
                <a:latin typeface="Times New Roman" pitchFamily="18" charset="0"/>
                <a:sym typeface="Symbol" pitchFamily="18" charset="2"/>
              </a:rPr>
              <a:t>0 </a:t>
            </a:r>
            <a:r>
              <a:rPr lang="fr-FR" sz="2400">
                <a:latin typeface="Times New Roman" pitchFamily="18" charset="0"/>
                <a:sym typeface="Symbol" pitchFamily="18" charset="2"/>
              </a:rPr>
              <a:t>et </a:t>
            </a:r>
            <a:endParaRPr lang="fr-FR" sz="2400" baseline="-25000">
              <a:latin typeface="Times New Roman" pitchFamily="18" charset="0"/>
              <a:sym typeface="Symbol" pitchFamily="18" charset="2"/>
            </a:endParaRPr>
          </a:p>
        </p:txBody>
      </p:sp>
      <p:sp>
        <p:nvSpPr>
          <p:cNvPr id="200714" name="Rectangle 10"/>
          <p:cNvSpPr>
            <a:spLocks noChangeArrowheads="1"/>
          </p:cNvSpPr>
          <p:nvPr/>
        </p:nvSpPr>
        <p:spPr bwMode="auto">
          <a:xfrm>
            <a:off x="4859338" y="4149725"/>
            <a:ext cx="1728787" cy="457200"/>
          </a:xfrm>
          <a:prstGeom prst="rect">
            <a:avLst/>
          </a:prstGeom>
          <a:noFill/>
          <a:ln w="25400">
            <a:noFill/>
            <a:miter lim="800000"/>
            <a:headEnd/>
            <a:tailEnd/>
          </a:ln>
          <a:effectLst/>
        </p:spPr>
        <p:txBody>
          <a:bodyPr wrap="none">
            <a:spAutoFit/>
          </a:bodyPr>
          <a:lstStyle/>
          <a:p>
            <a:pPr algn="ctr" eaLnBrk="0" hangingPunct="0"/>
            <a:r>
              <a:rPr lang="fr-FR" sz="2400" b="1" i="1">
                <a:latin typeface="Times New Roman" pitchFamily="18" charset="0"/>
              </a:rPr>
              <a:t>A=A(X</a:t>
            </a:r>
            <a:r>
              <a:rPr lang="fr-FR" sz="2400" b="1" i="1" baseline="-30000">
                <a:latin typeface="Times New Roman" pitchFamily="18" charset="0"/>
              </a:rPr>
              <a:t>0</a:t>
            </a:r>
            <a:r>
              <a:rPr lang="fr-FR" sz="2400" b="1" i="1">
                <a:latin typeface="Times New Roman" pitchFamily="18" charset="0"/>
              </a:rPr>
              <a:t>(p</a:t>
            </a:r>
            <a:r>
              <a:rPr lang="fr-FR" sz="2400" b="1" i="1" baseline="-30000">
                <a:latin typeface="Times New Roman" pitchFamily="18" charset="0"/>
              </a:rPr>
              <a:t>0</a:t>
            </a:r>
            <a:r>
              <a:rPr lang="fr-FR" sz="2400" b="1" i="1">
                <a:latin typeface="Times New Roman" pitchFamily="18" charset="0"/>
              </a:rPr>
              <a:t>))</a:t>
            </a:r>
          </a:p>
        </p:txBody>
      </p:sp>
      <p:sp>
        <p:nvSpPr>
          <p:cNvPr id="200715" name="Rectangle 11"/>
          <p:cNvSpPr>
            <a:spLocks noChangeArrowheads="1"/>
          </p:cNvSpPr>
          <p:nvPr/>
        </p:nvSpPr>
        <p:spPr bwMode="auto">
          <a:xfrm>
            <a:off x="3895725" y="3121025"/>
            <a:ext cx="1828800" cy="0"/>
          </a:xfrm>
          <a:prstGeom prst="rect">
            <a:avLst/>
          </a:prstGeom>
          <a:noFill/>
          <a:ln w="25400">
            <a:noFill/>
            <a:miter lim="800000"/>
            <a:headEnd/>
            <a:tailEnd/>
          </a:ln>
          <a:effectLst/>
        </p:spPr>
        <p:txBody>
          <a:bodyPr>
            <a:spAutoFit/>
          </a:bodyPr>
          <a:lstStyle/>
          <a:p>
            <a:endParaRPr lang="fr-FR"/>
          </a:p>
        </p:txBody>
      </p:sp>
      <p:pic>
        <p:nvPicPr>
          <p:cNvPr id="200716" name="Picture 12" descr="alt"/>
          <p:cNvPicPr>
            <a:picLocks noChangeAspect="1" noChangeArrowheads="1"/>
          </p:cNvPicPr>
          <p:nvPr/>
        </p:nvPicPr>
        <p:blipFill>
          <a:blip r:embed="rId3"/>
          <a:srcRect/>
          <a:stretch>
            <a:fillRect/>
          </a:stretch>
        </p:blipFill>
        <p:spPr bwMode="auto">
          <a:xfrm>
            <a:off x="4067175" y="5300663"/>
            <a:ext cx="1336675" cy="690562"/>
          </a:xfrm>
          <a:prstGeom prst="rect">
            <a:avLst/>
          </a:prstGeom>
          <a:noFill/>
        </p:spPr>
      </p:pic>
      <p:sp>
        <p:nvSpPr>
          <p:cNvPr id="200717" name="Text Box 13"/>
          <p:cNvSpPr txBox="1">
            <a:spLocks noChangeArrowheads="1"/>
          </p:cNvSpPr>
          <p:nvPr/>
        </p:nvSpPr>
        <p:spPr bwMode="auto">
          <a:xfrm>
            <a:off x="6613525" y="3355975"/>
            <a:ext cx="539750" cy="457200"/>
          </a:xfrm>
          <a:prstGeom prst="rect">
            <a:avLst/>
          </a:prstGeom>
          <a:noFill/>
          <a:ln w="25400">
            <a:noFill/>
            <a:miter lim="800000"/>
            <a:headEnd/>
            <a:tailEnd/>
          </a:ln>
          <a:effectLst/>
        </p:spPr>
        <p:txBody>
          <a:bodyPr wrap="none">
            <a:spAutoFit/>
          </a:bodyPr>
          <a:lstStyle/>
          <a:p>
            <a:pPr algn="ctr" eaLnBrk="0" hangingPunct="0"/>
            <a:r>
              <a:rPr lang="fr-FR" sz="2400">
                <a:latin typeface="Times New Roman" pitchFamily="18" charset="0"/>
              </a:rPr>
              <a:t>(1)</a:t>
            </a:r>
          </a:p>
        </p:txBody>
      </p:sp>
      <p:grpSp>
        <p:nvGrpSpPr>
          <p:cNvPr id="200718" name="Groupe 11"/>
          <p:cNvGrpSpPr>
            <a:grpSpLocks/>
          </p:cNvGrpSpPr>
          <p:nvPr/>
        </p:nvGrpSpPr>
        <p:grpSpPr bwMode="auto">
          <a:xfrm>
            <a:off x="0" y="0"/>
            <a:ext cx="9144000" cy="6858000"/>
            <a:chOff x="0" y="0"/>
            <a:chExt cx="9144000" cy="6858000"/>
          </a:xfrm>
        </p:grpSpPr>
        <p:grpSp>
          <p:nvGrpSpPr>
            <p:cNvPr id="200719"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00723"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p:cNvSpPr>
          <p:nvPr>
            <p:ph type="title"/>
          </p:nvPr>
        </p:nvSpPr>
        <p:spPr>
          <a:xfrm>
            <a:off x="303213" y="846138"/>
            <a:ext cx="8372475" cy="1143000"/>
          </a:xfrm>
        </p:spPr>
        <p:txBody>
          <a:bodyPr/>
          <a:lstStyle/>
          <a:p>
            <a:r>
              <a:rPr lang="fr-FR" sz="3200" smtClean="0">
                <a:solidFill>
                  <a:srgbClr val="FF9933"/>
                </a:solidFill>
              </a:rPr>
              <a:t>Les systèmes chaotiques: Contrôle du Chaos</a:t>
            </a:r>
          </a:p>
        </p:txBody>
      </p:sp>
      <p:sp>
        <p:nvSpPr>
          <p:cNvPr id="201731"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201732" name="Rectangle 4"/>
          <p:cNvSpPr>
            <a:spLocks noChangeArrowheads="1"/>
          </p:cNvSpPr>
          <p:nvPr/>
        </p:nvSpPr>
        <p:spPr bwMode="auto">
          <a:xfrm>
            <a:off x="3284538" y="3121025"/>
            <a:ext cx="1828800" cy="0"/>
          </a:xfrm>
          <a:prstGeom prst="rect">
            <a:avLst/>
          </a:prstGeom>
          <a:noFill/>
          <a:ln w="25400">
            <a:noFill/>
            <a:miter lim="800000"/>
            <a:headEnd/>
            <a:tailEnd/>
          </a:ln>
          <a:effectLst/>
        </p:spPr>
        <p:txBody>
          <a:bodyPr>
            <a:spAutoFit/>
          </a:bodyPr>
          <a:lstStyle/>
          <a:p>
            <a:endParaRPr lang="fr-FR"/>
          </a:p>
        </p:txBody>
      </p:sp>
      <p:sp>
        <p:nvSpPr>
          <p:cNvPr id="201733" name="Rectangle 5"/>
          <p:cNvSpPr>
            <a:spLocks noChangeArrowheads="1"/>
          </p:cNvSpPr>
          <p:nvPr/>
        </p:nvSpPr>
        <p:spPr bwMode="auto">
          <a:xfrm>
            <a:off x="73025" y="1700213"/>
            <a:ext cx="9144000" cy="457200"/>
          </a:xfrm>
          <a:prstGeom prst="rect">
            <a:avLst/>
          </a:prstGeom>
          <a:noFill/>
          <a:ln w="25400">
            <a:noFill/>
            <a:miter lim="800000"/>
            <a:headEnd/>
            <a:tailEnd/>
          </a:ln>
          <a:effectLst/>
        </p:spPr>
        <p:txBody>
          <a:bodyPr>
            <a:spAutoFit/>
          </a:bodyPr>
          <a:lstStyle/>
          <a:p>
            <a:pPr eaLnBrk="0" hangingPunct="0"/>
            <a:r>
              <a:rPr lang="fr-FR" sz="2400">
                <a:latin typeface="Times New Roman" pitchFamily="18" charset="0"/>
              </a:rPr>
              <a:t>Alors, on peut réécrire la relation (1) sous la forme: </a:t>
            </a:r>
          </a:p>
        </p:txBody>
      </p:sp>
      <p:sp>
        <p:nvSpPr>
          <p:cNvPr id="201734" name="Rectangle 6"/>
          <p:cNvSpPr>
            <a:spLocks noChangeArrowheads="1"/>
          </p:cNvSpPr>
          <p:nvPr/>
        </p:nvSpPr>
        <p:spPr bwMode="auto">
          <a:xfrm>
            <a:off x="1584325" y="2133600"/>
            <a:ext cx="3709988" cy="457200"/>
          </a:xfrm>
          <a:prstGeom prst="rect">
            <a:avLst/>
          </a:prstGeom>
          <a:noFill/>
          <a:ln w="25400">
            <a:noFill/>
            <a:miter lim="800000"/>
            <a:headEnd/>
            <a:tailEnd/>
          </a:ln>
          <a:effectLst/>
        </p:spPr>
        <p:txBody>
          <a:bodyPr wrap="none">
            <a:spAutoFit/>
          </a:bodyPr>
          <a:lstStyle/>
          <a:p>
            <a:pPr algn="ctr" eaLnBrk="0" hangingPunct="0"/>
            <a:r>
              <a:rPr lang="fr-FR" sz="2400">
                <a:latin typeface="Times New Roman" pitchFamily="18" charset="0"/>
                <a:sym typeface="Symbol" pitchFamily="18" charset="2"/>
              </a:rPr>
              <a:t>X</a:t>
            </a:r>
            <a:r>
              <a:rPr lang="fr-FR" sz="2400" baseline="-25000">
                <a:latin typeface="Times New Roman" pitchFamily="18" charset="0"/>
                <a:sym typeface="Symbol" pitchFamily="18" charset="2"/>
              </a:rPr>
              <a:t>n+1</a:t>
            </a:r>
            <a:r>
              <a:rPr lang="fr-FR" sz="2400">
                <a:latin typeface="Times New Roman" pitchFamily="18" charset="0"/>
                <a:sym typeface="Symbol" pitchFamily="18" charset="2"/>
              </a:rPr>
              <a:t>= p</a:t>
            </a:r>
            <a:r>
              <a:rPr lang="fr-FR" sz="2400" baseline="-25000">
                <a:latin typeface="Times New Roman" pitchFamily="18" charset="0"/>
                <a:sym typeface="Symbol" pitchFamily="18" charset="2"/>
              </a:rPr>
              <a:t>n</a:t>
            </a:r>
            <a:r>
              <a:rPr lang="fr-FR" sz="2400">
                <a:latin typeface="Times New Roman" pitchFamily="18" charset="0"/>
                <a:sym typeface="Symbol" pitchFamily="18" charset="2"/>
              </a:rPr>
              <a:t>.g+A.(X</a:t>
            </a:r>
            <a:r>
              <a:rPr lang="fr-FR" sz="2400" baseline="-25000">
                <a:latin typeface="Times New Roman" pitchFamily="18" charset="0"/>
                <a:sym typeface="Symbol" pitchFamily="18" charset="2"/>
              </a:rPr>
              <a:t>n</a:t>
            </a:r>
            <a:r>
              <a:rPr lang="fr-FR" sz="2400">
                <a:latin typeface="Times New Roman" pitchFamily="18" charset="0"/>
                <a:sym typeface="Symbol" pitchFamily="18" charset="2"/>
              </a:rPr>
              <a:t>- p</a:t>
            </a:r>
            <a:r>
              <a:rPr lang="fr-FR" sz="2400" baseline="-25000">
                <a:latin typeface="Times New Roman" pitchFamily="18" charset="0"/>
                <a:sym typeface="Symbol" pitchFamily="18" charset="2"/>
              </a:rPr>
              <a:t>n</a:t>
            </a:r>
            <a:r>
              <a:rPr lang="fr-FR" sz="2400">
                <a:latin typeface="Times New Roman" pitchFamily="18" charset="0"/>
                <a:sym typeface="Symbol" pitchFamily="18" charset="2"/>
              </a:rPr>
              <a:t>.g)</a:t>
            </a:r>
            <a:endParaRPr lang="fr-FR" sz="2400" baseline="-25000">
              <a:latin typeface="Times New Roman" pitchFamily="18" charset="0"/>
              <a:sym typeface="Symbol" pitchFamily="18" charset="2"/>
            </a:endParaRPr>
          </a:p>
        </p:txBody>
      </p:sp>
      <p:sp>
        <p:nvSpPr>
          <p:cNvPr id="201735" name="Rectangle 7"/>
          <p:cNvSpPr>
            <a:spLocks noChangeArrowheads="1"/>
          </p:cNvSpPr>
          <p:nvPr/>
        </p:nvSpPr>
        <p:spPr bwMode="auto">
          <a:xfrm>
            <a:off x="0" y="2708275"/>
            <a:ext cx="9144000" cy="822325"/>
          </a:xfrm>
          <a:prstGeom prst="rect">
            <a:avLst/>
          </a:prstGeom>
          <a:noFill/>
          <a:ln w="25400">
            <a:noFill/>
            <a:miter lim="800000"/>
            <a:headEnd/>
            <a:tailEnd/>
          </a:ln>
          <a:effectLst/>
        </p:spPr>
        <p:txBody>
          <a:bodyPr>
            <a:spAutoFit/>
          </a:bodyPr>
          <a:lstStyle/>
          <a:p>
            <a:pPr eaLnBrk="0" hangingPunct="0"/>
            <a:r>
              <a:rPr lang="fr-FR" sz="2400">
                <a:latin typeface="Times New Roman" pitchFamily="18" charset="0"/>
              </a:rPr>
              <a:t>On souhaite désormais calculer la variation à imposer, </a:t>
            </a:r>
          </a:p>
          <a:p>
            <a:pPr eaLnBrk="0" hangingPunct="0"/>
            <a:r>
              <a:rPr lang="fr-FR" sz="2400">
                <a:latin typeface="Times New Roman" pitchFamily="18" charset="0"/>
              </a:rPr>
              <a:t>de sorte que </a:t>
            </a:r>
            <a:r>
              <a:rPr lang="fr-FR" sz="2400" i="1">
                <a:latin typeface="Symbol" pitchFamily="18" charset="2"/>
              </a:rPr>
              <a:t>d</a:t>
            </a:r>
            <a:r>
              <a:rPr lang="fr-FR" sz="2400" i="1">
                <a:latin typeface="Times New Roman" pitchFamily="18" charset="0"/>
              </a:rPr>
              <a:t>X</a:t>
            </a:r>
            <a:r>
              <a:rPr lang="fr-FR" sz="2400" i="1" baseline="-30000">
                <a:latin typeface="Times New Roman" pitchFamily="18" charset="0"/>
              </a:rPr>
              <a:t>n+1</a:t>
            </a:r>
            <a:r>
              <a:rPr lang="fr-FR" sz="2400" i="1">
                <a:latin typeface="Times New Roman" pitchFamily="18" charset="0"/>
              </a:rPr>
              <a:t> = 0</a:t>
            </a:r>
            <a:r>
              <a:rPr lang="fr-FR" sz="2400">
                <a:latin typeface="Times New Roman" pitchFamily="18" charset="0"/>
              </a:rPr>
              <a:t> </a:t>
            </a:r>
          </a:p>
        </p:txBody>
      </p:sp>
      <p:sp>
        <p:nvSpPr>
          <p:cNvPr id="201736" name="Rectangle 8"/>
          <p:cNvSpPr>
            <a:spLocks noChangeArrowheads="1"/>
          </p:cNvSpPr>
          <p:nvPr/>
        </p:nvSpPr>
        <p:spPr bwMode="auto">
          <a:xfrm>
            <a:off x="73025" y="3573463"/>
            <a:ext cx="9144000" cy="1552575"/>
          </a:xfrm>
          <a:prstGeom prst="rect">
            <a:avLst/>
          </a:prstGeom>
          <a:noFill/>
          <a:ln w="25400">
            <a:noFill/>
            <a:miter lim="800000"/>
            <a:headEnd/>
            <a:tailEnd/>
          </a:ln>
          <a:effectLst/>
        </p:spPr>
        <p:txBody>
          <a:bodyPr>
            <a:spAutoFit/>
          </a:bodyPr>
          <a:lstStyle/>
          <a:p>
            <a:pPr eaLnBrk="0" hangingPunct="0"/>
            <a:r>
              <a:rPr lang="fr-FR" sz="2400" i="1">
                <a:latin typeface="Times New Roman" pitchFamily="18" charset="0"/>
              </a:rPr>
              <a:t>A</a:t>
            </a:r>
            <a:r>
              <a:rPr lang="fr-FR" sz="2400">
                <a:latin typeface="Times New Roman" pitchFamily="18" charset="0"/>
              </a:rPr>
              <a:t> présente deux directions propres dont l'une instable </a:t>
            </a:r>
            <a:r>
              <a:rPr lang="fr-FR" sz="2400" i="1">
                <a:latin typeface="Times New Roman" pitchFamily="18" charset="0"/>
              </a:rPr>
              <a:t>e</a:t>
            </a:r>
            <a:r>
              <a:rPr lang="fr-FR" sz="2400" i="1" baseline="-30000">
                <a:latin typeface="Times New Roman" pitchFamily="18" charset="0"/>
              </a:rPr>
              <a:t>u</a:t>
            </a:r>
            <a:r>
              <a:rPr lang="fr-FR" sz="2400">
                <a:latin typeface="Times New Roman" pitchFamily="18" charset="0"/>
              </a:rPr>
              <a:t> (valeur propre associée strictement supérieur à </a:t>
            </a:r>
            <a:r>
              <a:rPr lang="fr-FR" sz="2400" i="1">
                <a:latin typeface="Times New Roman" pitchFamily="18" charset="0"/>
              </a:rPr>
              <a:t>1</a:t>
            </a:r>
            <a:r>
              <a:rPr lang="fr-FR" sz="2400">
                <a:latin typeface="Times New Roman" pitchFamily="18" charset="0"/>
              </a:rPr>
              <a:t>, en valeur absolue) et l'autre stable </a:t>
            </a:r>
            <a:r>
              <a:rPr lang="fr-FR" sz="2400" i="1">
                <a:latin typeface="Times New Roman" pitchFamily="18" charset="0"/>
              </a:rPr>
              <a:t>e</a:t>
            </a:r>
            <a:r>
              <a:rPr lang="fr-FR" sz="2400" i="1" baseline="-30000">
                <a:latin typeface="Times New Roman" pitchFamily="18" charset="0"/>
              </a:rPr>
              <a:t>s</a:t>
            </a:r>
            <a:r>
              <a:rPr lang="fr-FR" sz="2400">
                <a:latin typeface="Times New Roman" pitchFamily="18" charset="0"/>
              </a:rPr>
              <a:t> (valeur propre associée strictement inférieure à </a:t>
            </a:r>
            <a:r>
              <a:rPr lang="fr-FR" sz="2400" i="1">
                <a:latin typeface="Times New Roman" pitchFamily="18" charset="0"/>
              </a:rPr>
              <a:t>1</a:t>
            </a:r>
            <a:r>
              <a:rPr lang="fr-FR" sz="2400">
                <a:latin typeface="Times New Roman" pitchFamily="18" charset="0"/>
              </a:rPr>
              <a:t>, en valeur absolue). On note les vecteurs adjoints dans la base duale </a:t>
            </a:r>
            <a:r>
              <a:rPr lang="fr-FR" sz="2400" i="1">
                <a:latin typeface="Times New Roman" pitchFamily="18" charset="0"/>
              </a:rPr>
              <a:t>f</a:t>
            </a:r>
            <a:r>
              <a:rPr lang="fr-FR" sz="2400" i="1" baseline="-30000">
                <a:latin typeface="Times New Roman" pitchFamily="18" charset="0"/>
              </a:rPr>
              <a:t>u</a:t>
            </a:r>
            <a:r>
              <a:rPr lang="fr-FR" sz="2400">
                <a:latin typeface="Times New Roman" pitchFamily="18" charset="0"/>
              </a:rPr>
              <a:t> et </a:t>
            </a:r>
            <a:r>
              <a:rPr lang="fr-FR" sz="2400" i="1">
                <a:latin typeface="Times New Roman" pitchFamily="18" charset="0"/>
              </a:rPr>
              <a:t>f</a:t>
            </a:r>
            <a:r>
              <a:rPr lang="fr-FR" sz="2400" i="1" baseline="-30000">
                <a:latin typeface="Times New Roman" pitchFamily="18" charset="0"/>
              </a:rPr>
              <a:t>s</a:t>
            </a:r>
            <a:r>
              <a:rPr lang="fr-FR" sz="2400">
                <a:latin typeface="Times New Roman" pitchFamily="18" charset="0"/>
              </a:rPr>
              <a:t>. </a:t>
            </a:r>
          </a:p>
        </p:txBody>
      </p:sp>
      <p:sp>
        <p:nvSpPr>
          <p:cNvPr id="201737" name="Rectangle 9"/>
          <p:cNvSpPr>
            <a:spLocks noChangeArrowheads="1"/>
          </p:cNvSpPr>
          <p:nvPr/>
        </p:nvSpPr>
        <p:spPr bwMode="auto">
          <a:xfrm>
            <a:off x="0" y="5229225"/>
            <a:ext cx="9144000" cy="822325"/>
          </a:xfrm>
          <a:prstGeom prst="rect">
            <a:avLst/>
          </a:prstGeom>
          <a:noFill/>
          <a:ln w="25400">
            <a:noFill/>
            <a:miter lim="800000"/>
            <a:headEnd/>
            <a:tailEnd/>
          </a:ln>
          <a:effectLst/>
        </p:spPr>
        <p:txBody>
          <a:bodyPr>
            <a:spAutoFit/>
          </a:bodyPr>
          <a:lstStyle/>
          <a:p>
            <a:pPr eaLnBrk="0" hangingPunct="0"/>
            <a:r>
              <a:rPr lang="fr-FR" sz="2400">
                <a:latin typeface="Times New Roman" pitchFamily="18" charset="0"/>
              </a:rPr>
              <a:t>En remarquant que </a:t>
            </a:r>
            <a:r>
              <a:rPr lang="fr-FR" sz="2400" i="1">
                <a:latin typeface="Times New Roman" pitchFamily="18" charset="0"/>
              </a:rPr>
              <a:t>A =</a:t>
            </a:r>
            <a:r>
              <a:rPr lang="fr-FR" sz="2400" i="1">
                <a:latin typeface="Symbol" pitchFamily="18" charset="2"/>
              </a:rPr>
              <a:t>l</a:t>
            </a:r>
            <a:r>
              <a:rPr lang="fr-FR" sz="2400" i="1" baseline="-30000">
                <a:latin typeface="Times New Roman" pitchFamily="18" charset="0"/>
              </a:rPr>
              <a:t>s</a:t>
            </a:r>
            <a:r>
              <a:rPr lang="fr-FR" sz="2400" i="1">
                <a:latin typeface="Times New Roman" pitchFamily="18" charset="0"/>
              </a:rPr>
              <a:t>e</a:t>
            </a:r>
            <a:r>
              <a:rPr lang="fr-FR" sz="2400" i="1" baseline="-30000">
                <a:latin typeface="Times New Roman" pitchFamily="18" charset="0"/>
              </a:rPr>
              <a:t>s</a:t>
            </a:r>
            <a:r>
              <a:rPr lang="fr-FR" sz="2400" i="1">
                <a:latin typeface="Times New Roman" pitchFamily="18" charset="0"/>
              </a:rPr>
              <a:t>f</a:t>
            </a:r>
            <a:r>
              <a:rPr lang="fr-FR" sz="2400" i="1" baseline="-30000">
                <a:latin typeface="Times New Roman" pitchFamily="18" charset="0"/>
              </a:rPr>
              <a:t>s</a:t>
            </a:r>
            <a:r>
              <a:rPr lang="fr-FR" sz="2400" i="1">
                <a:latin typeface="Times New Roman" pitchFamily="18" charset="0"/>
              </a:rPr>
              <a:t> +</a:t>
            </a:r>
            <a:r>
              <a:rPr lang="fr-FR" sz="2400" i="1">
                <a:latin typeface="Symbol" pitchFamily="18" charset="2"/>
              </a:rPr>
              <a:t>l</a:t>
            </a:r>
            <a:r>
              <a:rPr lang="fr-FR" sz="2400" i="1" baseline="-30000">
                <a:latin typeface="Times New Roman" pitchFamily="18" charset="0"/>
              </a:rPr>
              <a:t>u</a:t>
            </a:r>
            <a:r>
              <a:rPr lang="fr-FR" sz="2400" i="1">
                <a:latin typeface="Times New Roman" pitchFamily="18" charset="0"/>
              </a:rPr>
              <a:t>e</a:t>
            </a:r>
            <a:r>
              <a:rPr lang="fr-FR" sz="2400" i="1" baseline="-30000">
                <a:latin typeface="Times New Roman" pitchFamily="18" charset="0"/>
              </a:rPr>
              <a:t>u</a:t>
            </a:r>
            <a:r>
              <a:rPr lang="fr-FR" sz="2400" i="1">
                <a:latin typeface="Times New Roman" pitchFamily="18" charset="0"/>
              </a:rPr>
              <a:t>f</a:t>
            </a:r>
            <a:r>
              <a:rPr lang="fr-FR" sz="2400" i="1" baseline="-30000">
                <a:latin typeface="Times New Roman" pitchFamily="18" charset="0"/>
              </a:rPr>
              <a:t>u</a:t>
            </a:r>
            <a:r>
              <a:rPr lang="fr-FR" sz="2400">
                <a:latin typeface="Times New Roman" pitchFamily="18" charset="0"/>
              </a:rPr>
              <a:t>, on a:</a:t>
            </a:r>
          </a:p>
          <a:p>
            <a:pPr eaLnBrk="0" hangingPunct="0"/>
            <a:endParaRPr lang="fr-FR" sz="2400">
              <a:latin typeface="Times New Roman" pitchFamily="18" charset="0"/>
            </a:endParaRPr>
          </a:p>
        </p:txBody>
      </p:sp>
      <p:sp>
        <p:nvSpPr>
          <p:cNvPr id="201738" name="Rectangle 10"/>
          <p:cNvSpPr>
            <a:spLocks noChangeArrowheads="1"/>
          </p:cNvSpPr>
          <p:nvPr/>
        </p:nvSpPr>
        <p:spPr bwMode="auto">
          <a:xfrm>
            <a:off x="1081088" y="5805488"/>
            <a:ext cx="5067300" cy="457200"/>
          </a:xfrm>
          <a:prstGeom prst="rect">
            <a:avLst/>
          </a:prstGeom>
          <a:noFill/>
          <a:ln w="25400">
            <a:noFill/>
            <a:miter lim="800000"/>
            <a:headEnd/>
            <a:tailEnd/>
          </a:ln>
          <a:effectLst/>
        </p:spPr>
        <p:txBody>
          <a:bodyPr wrap="none">
            <a:spAutoFit/>
          </a:bodyPr>
          <a:lstStyle/>
          <a:p>
            <a:pPr algn="ctr" eaLnBrk="0" hangingPunct="0"/>
            <a:r>
              <a:rPr lang="fr-FR" sz="2400">
                <a:latin typeface="Times New Roman" pitchFamily="18" charset="0"/>
                <a:sym typeface="Symbol" pitchFamily="18" charset="2"/>
              </a:rPr>
              <a:t>X</a:t>
            </a:r>
            <a:r>
              <a:rPr lang="fr-FR" sz="2400" baseline="-25000">
                <a:latin typeface="Times New Roman" pitchFamily="18" charset="0"/>
                <a:sym typeface="Symbol" pitchFamily="18" charset="2"/>
              </a:rPr>
              <a:t>n+1</a:t>
            </a:r>
            <a:r>
              <a:rPr lang="fr-FR" sz="2400">
                <a:latin typeface="Times New Roman" pitchFamily="18" charset="0"/>
                <a:sym typeface="Symbol" pitchFamily="18" charset="2"/>
              </a:rPr>
              <a:t>-p</a:t>
            </a:r>
            <a:r>
              <a:rPr lang="fr-FR" sz="2400" baseline="-25000">
                <a:latin typeface="Times New Roman" pitchFamily="18" charset="0"/>
                <a:sym typeface="Symbol" pitchFamily="18" charset="2"/>
              </a:rPr>
              <a:t>n</a:t>
            </a:r>
            <a:r>
              <a:rPr lang="fr-FR" sz="2400">
                <a:latin typeface="Times New Roman" pitchFamily="18" charset="0"/>
                <a:sym typeface="Symbol" pitchFamily="18" charset="2"/>
              </a:rPr>
              <a:t>.g=(</a:t>
            </a:r>
            <a:r>
              <a:rPr lang="fr-FR" sz="2400" i="1">
                <a:latin typeface="Symbol" pitchFamily="18" charset="2"/>
              </a:rPr>
              <a:t>l</a:t>
            </a:r>
            <a:r>
              <a:rPr lang="fr-FR" sz="2400" i="1" baseline="-30000">
                <a:latin typeface="Times New Roman" pitchFamily="18" charset="0"/>
              </a:rPr>
              <a:t>s</a:t>
            </a:r>
            <a:r>
              <a:rPr lang="fr-FR" sz="2400" i="1">
                <a:latin typeface="Times New Roman" pitchFamily="18" charset="0"/>
              </a:rPr>
              <a:t>e</a:t>
            </a:r>
            <a:r>
              <a:rPr lang="fr-FR" sz="2400" i="1" baseline="-30000">
                <a:latin typeface="Times New Roman" pitchFamily="18" charset="0"/>
              </a:rPr>
              <a:t>s</a:t>
            </a:r>
            <a:r>
              <a:rPr lang="fr-FR" sz="2400" i="1">
                <a:latin typeface="Times New Roman" pitchFamily="18" charset="0"/>
              </a:rPr>
              <a:t>f</a:t>
            </a:r>
            <a:r>
              <a:rPr lang="fr-FR" sz="2400" i="1" baseline="-30000">
                <a:latin typeface="Times New Roman" pitchFamily="18" charset="0"/>
              </a:rPr>
              <a:t>s</a:t>
            </a:r>
            <a:r>
              <a:rPr lang="fr-FR" sz="2400" i="1">
                <a:latin typeface="Times New Roman" pitchFamily="18" charset="0"/>
              </a:rPr>
              <a:t> +</a:t>
            </a:r>
            <a:r>
              <a:rPr lang="fr-FR" sz="2400" i="1">
                <a:latin typeface="Symbol" pitchFamily="18" charset="2"/>
              </a:rPr>
              <a:t>l</a:t>
            </a:r>
            <a:r>
              <a:rPr lang="fr-FR" sz="2400" i="1" baseline="-30000">
                <a:latin typeface="Times New Roman" pitchFamily="18" charset="0"/>
              </a:rPr>
              <a:t>u</a:t>
            </a:r>
            <a:r>
              <a:rPr lang="fr-FR" sz="2400" i="1">
                <a:latin typeface="Times New Roman" pitchFamily="18" charset="0"/>
              </a:rPr>
              <a:t>e</a:t>
            </a:r>
            <a:r>
              <a:rPr lang="fr-FR" sz="2400" i="1" baseline="-30000">
                <a:latin typeface="Times New Roman" pitchFamily="18" charset="0"/>
              </a:rPr>
              <a:t>u</a:t>
            </a:r>
            <a:r>
              <a:rPr lang="fr-FR" sz="2400" i="1">
                <a:latin typeface="Times New Roman" pitchFamily="18" charset="0"/>
              </a:rPr>
              <a:t>f</a:t>
            </a:r>
            <a:r>
              <a:rPr lang="fr-FR" sz="2400" i="1" baseline="-30000">
                <a:latin typeface="Times New Roman" pitchFamily="18" charset="0"/>
              </a:rPr>
              <a:t>u</a:t>
            </a:r>
            <a:r>
              <a:rPr lang="fr-FR" sz="2400">
                <a:latin typeface="Times New Roman" pitchFamily="18" charset="0"/>
                <a:sym typeface="Symbol" pitchFamily="18" charset="2"/>
              </a:rPr>
              <a:t>)(X</a:t>
            </a:r>
            <a:r>
              <a:rPr lang="fr-FR" sz="2400" baseline="-25000">
                <a:latin typeface="Times New Roman" pitchFamily="18" charset="0"/>
                <a:sym typeface="Symbol" pitchFamily="18" charset="2"/>
              </a:rPr>
              <a:t>n</a:t>
            </a:r>
            <a:r>
              <a:rPr lang="fr-FR" sz="2400">
                <a:latin typeface="Times New Roman" pitchFamily="18" charset="0"/>
                <a:sym typeface="Symbol" pitchFamily="18" charset="2"/>
              </a:rPr>
              <a:t>- p</a:t>
            </a:r>
            <a:r>
              <a:rPr lang="fr-FR" sz="2400" baseline="-25000">
                <a:latin typeface="Times New Roman" pitchFamily="18" charset="0"/>
                <a:sym typeface="Symbol" pitchFamily="18" charset="2"/>
              </a:rPr>
              <a:t>n</a:t>
            </a:r>
            <a:r>
              <a:rPr lang="fr-FR" sz="2400">
                <a:latin typeface="Times New Roman" pitchFamily="18" charset="0"/>
                <a:sym typeface="Symbol" pitchFamily="18" charset="2"/>
              </a:rPr>
              <a:t>.g)</a:t>
            </a:r>
          </a:p>
        </p:txBody>
      </p:sp>
      <p:grpSp>
        <p:nvGrpSpPr>
          <p:cNvPr id="201739" name="Groupe 11"/>
          <p:cNvGrpSpPr>
            <a:grpSpLocks/>
          </p:cNvGrpSpPr>
          <p:nvPr/>
        </p:nvGrpSpPr>
        <p:grpSpPr bwMode="auto">
          <a:xfrm>
            <a:off x="0" y="0"/>
            <a:ext cx="9144000" cy="6858000"/>
            <a:chOff x="0" y="0"/>
            <a:chExt cx="9144000" cy="6858000"/>
          </a:xfrm>
        </p:grpSpPr>
        <p:grpSp>
          <p:nvGrpSpPr>
            <p:cNvPr id="201740"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01744"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p:cNvSpPr>
          <p:nvPr>
            <p:ph type="title"/>
          </p:nvPr>
        </p:nvSpPr>
        <p:spPr>
          <a:xfrm>
            <a:off x="468313" y="846138"/>
            <a:ext cx="8372475" cy="1143000"/>
          </a:xfrm>
        </p:spPr>
        <p:txBody>
          <a:bodyPr/>
          <a:lstStyle/>
          <a:p>
            <a:r>
              <a:rPr lang="fr-FR" sz="3200" smtClean="0">
                <a:solidFill>
                  <a:srgbClr val="FF9933"/>
                </a:solidFill>
              </a:rPr>
              <a:t>Les systèmes chaotiques: Contrôle du Chaos</a:t>
            </a:r>
          </a:p>
        </p:txBody>
      </p:sp>
      <p:sp>
        <p:nvSpPr>
          <p:cNvPr id="202755"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202756" name="Rectangle 4"/>
          <p:cNvSpPr>
            <a:spLocks noChangeArrowheads="1"/>
          </p:cNvSpPr>
          <p:nvPr/>
        </p:nvSpPr>
        <p:spPr bwMode="auto">
          <a:xfrm>
            <a:off x="755650" y="1557338"/>
            <a:ext cx="9144000" cy="457200"/>
          </a:xfrm>
          <a:prstGeom prst="rect">
            <a:avLst/>
          </a:prstGeom>
          <a:noFill/>
          <a:ln w="25400">
            <a:noFill/>
            <a:miter lim="800000"/>
            <a:headEnd/>
            <a:tailEnd/>
          </a:ln>
          <a:effectLst/>
        </p:spPr>
        <p:txBody>
          <a:bodyPr>
            <a:spAutoFit/>
          </a:bodyPr>
          <a:lstStyle/>
          <a:p>
            <a:pPr eaLnBrk="0" hangingPunct="0"/>
            <a:r>
              <a:rPr lang="fr-FR" sz="2400">
                <a:latin typeface="Times New Roman" pitchFamily="18" charset="0"/>
              </a:rPr>
              <a:t>Finalement : </a:t>
            </a:r>
          </a:p>
        </p:txBody>
      </p:sp>
      <p:sp>
        <p:nvSpPr>
          <p:cNvPr id="202757" name="Rectangle 5"/>
          <p:cNvSpPr>
            <a:spLocks noChangeArrowheads="1"/>
          </p:cNvSpPr>
          <p:nvPr/>
        </p:nvSpPr>
        <p:spPr bwMode="auto">
          <a:xfrm>
            <a:off x="3746500" y="3165475"/>
            <a:ext cx="9144000" cy="0"/>
          </a:xfrm>
          <a:prstGeom prst="rect">
            <a:avLst/>
          </a:prstGeom>
          <a:noFill/>
          <a:ln w="25400">
            <a:noFill/>
            <a:miter lim="800000"/>
            <a:headEnd/>
            <a:tailEnd/>
          </a:ln>
          <a:effectLst/>
        </p:spPr>
        <p:txBody>
          <a:bodyPr>
            <a:spAutoFit/>
          </a:bodyPr>
          <a:lstStyle/>
          <a:p>
            <a:endParaRPr lang="fr-FR"/>
          </a:p>
        </p:txBody>
      </p:sp>
      <p:grpSp>
        <p:nvGrpSpPr>
          <p:cNvPr id="202758" name="Group 6"/>
          <p:cNvGrpSpPr>
            <a:grpSpLocks/>
          </p:cNvGrpSpPr>
          <p:nvPr/>
        </p:nvGrpSpPr>
        <p:grpSpPr bwMode="auto">
          <a:xfrm>
            <a:off x="2311400" y="2133600"/>
            <a:ext cx="3073400" cy="1397000"/>
            <a:chOff x="1456" y="1344"/>
            <a:chExt cx="1936" cy="880"/>
          </a:xfrm>
        </p:grpSpPr>
        <p:sp>
          <p:nvSpPr>
            <p:cNvPr id="202759" name="Rectangle 7"/>
            <p:cNvSpPr>
              <a:spLocks noChangeArrowheads="1"/>
            </p:cNvSpPr>
            <p:nvPr/>
          </p:nvSpPr>
          <p:spPr bwMode="auto">
            <a:xfrm>
              <a:off x="1456" y="1344"/>
              <a:ext cx="1936" cy="880"/>
            </a:xfrm>
            <a:prstGeom prst="rect">
              <a:avLst/>
            </a:prstGeom>
            <a:solidFill>
              <a:schemeClr val="bg1"/>
            </a:solidFill>
            <a:ln w="25400">
              <a:noFill/>
              <a:miter lim="800000"/>
              <a:headEnd/>
              <a:tailEnd/>
            </a:ln>
            <a:effectLst/>
          </p:spPr>
          <p:txBody>
            <a:bodyPr wrap="none" anchor="ctr"/>
            <a:lstStyle/>
            <a:p>
              <a:endParaRPr lang="fr-FR"/>
            </a:p>
          </p:txBody>
        </p:sp>
        <p:pic>
          <p:nvPicPr>
            <p:cNvPr id="202760" name="Picture 8" descr="alt"/>
            <p:cNvPicPr>
              <a:picLocks noChangeAspect="1" noChangeArrowheads="1"/>
            </p:cNvPicPr>
            <p:nvPr/>
          </p:nvPicPr>
          <p:blipFill>
            <a:blip r:embed="rId2"/>
            <a:srcRect/>
            <a:stretch>
              <a:fillRect/>
            </a:stretch>
          </p:blipFill>
          <p:spPr bwMode="auto">
            <a:xfrm>
              <a:off x="1482" y="1487"/>
              <a:ext cx="1795" cy="594"/>
            </a:xfrm>
            <a:prstGeom prst="rect">
              <a:avLst/>
            </a:prstGeom>
            <a:noFill/>
          </p:spPr>
        </p:pic>
      </p:grpSp>
      <p:sp>
        <p:nvSpPr>
          <p:cNvPr id="202761" name="Rectangle 9"/>
          <p:cNvSpPr>
            <a:spLocks noChangeArrowheads="1"/>
          </p:cNvSpPr>
          <p:nvPr/>
        </p:nvSpPr>
        <p:spPr bwMode="auto">
          <a:xfrm>
            <a:off x="576263" y="4005263"/>
            <a:ext cx="8604250" cy="1552575"/>
          </a:xfrm>
          <a:prstGeom prst="rect">
            <a:avLst/>
          </a:prstGeom>
          <a:noFill/>
          <a:ln w="25400">
            <a:noFill/>
            <a:miter lim="800000"/>
            <a:headEnd/>
            <a:tailEnd/>
          </a:ln>
          <a:effectLst/>
        </p:spPr>
        <p:txBody>
          <a:bodyPr>
            <a:spAutoFit/>
          </a:bodyPr>
          <a:lstStyle/>
          <a:p>
            <a:pPr eaLnBrk="0" hangingPunct="0"/>
            <a:r>
              <a:rPr lang="fr-FR" sz="2400">
                <a:latin typeface="Times New Roman" pitchFamily="18" charset="0"/>
              </a:rPr>
              <a:t>On a ainsi déterminé la correction à appliquer au voisinage du point fixe et à chaque passage dans la section de Poincaré. Ainsi, au passage suivant, on revient au voisinage du point fixe et on est donc de nouveau dans les conditions d'application du contrôle </a:t>
            </a:r>
          </a:p>
        </p:txBody>
      </p:sp>
      <p:grpSp>
        <p:nvGrpSpPr>
          <p:cNvPr id="202762" name="Groupe 11"/>
          <p:cNvGrpSpPr>
            <a:grpSpLocks/>
          </p:cNvGrpSpPr>
          <p:nvPr/>
        </p:nvGrpSpPr>
        <p:grpSpPr bwMode="auto">
          <a:xfrm>
            <a:off x="0" y="0"/>
            <a:ext cx="9144000" cy="6858000"/>
            <a:chOff x="0" y="0"/>
            <a:chExt cx="9144000" cy="6858000"/>
          </a:xfrm>
        </p:grpSpPr>
        <p:grpSp>
          <p:nvGrpSpPr>
            <p:cNvPr id="202763"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02767"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p:nvPr>
        </p:nvSpPr>
        <p:spPr>
          <a:xfrm>
            <a:off x="395288" y="728663"/>
            <a:ext cx="8372475" cy="1143000"/>
          </a:xfrm>
        </p:spPr>
        <p:txBody>
          <a:bodyPr/>
          <a:lstStyle/>
          <a:p>
            <a:r>
              <a:rPr lang="fr-FR" sz="3200" smtClean="0">
                <a:solidFill>
                  <a:srgbClr val="FF9933"/>
                </a:solidFill>
              </a:rPr>
              <a:t>Les systèmes chaotiques: Contrôle du Chaos</a:t>
            </a:r>
          </a:p>
        </p:txBody>
      </p:sp>
      <p:sp>
        <p:nvSpPr>
          <p:cNvPr id="205827" name="Rectangle 3"/>
          <p:cNvSpPr>
            <a:spLocks noChangeArrowheads="1"/>
          </p:cNvSpPr>
          <p:nvPr/>
        </p:nvSpPr>
        <p:spPr bwMode="auto">
          <a:xfrm>
            <a:off x="323850" y="95567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205828" name="Rectangle 4"/>
          <p:cNvSpPr>
            <a:spLocks noChangeArrowheads="1"/>
          </p:cNvSpPr>
          <p:nvPr/>
        </p:nvSpPr>
        <p:spPr bwMode="auto">
          <a:xfrm>
            <a:off x="684213" y="1557338"/>
            <a:ext cx="8794750" cy="457200"/>
          </a:xfrm>
          <a:prstGeom prst="rect">
            <a:avLst/>
          </a:prstGeom>
          <a:noFill/>
          <a:ln w="25400">
            <a:noFill/>
            <a:miter lim="800000"/>
            <a:headEnd/>
            <a:tailEnd/>
          </a:ln>
          <a:effectLst/>
        </p:spPr>
        <p:txBody>
          <a:bodyPr>
            <a:spAutoFit/>
          </a:bodyPr>
          <a:lstStyle/>
          <a:p>
            <a:pPr eaLnBrk="0" hangingPunct="0"/>
            <a:r>
              <a:rPr lang="fr-FR" sz="2400" b="1">
                <a:latin typeface="Times New Roman" pitchFamily="18" charset="0"/>
              </a:rPr>
              <a:t>Application à l’attracteur de Lorentz</a:t>
            </a:r>
          </a:p>
        </p:txBody>
      </p:sp>
      <p:sp>
        <p:nvSpPr>
          <p:cNvPr id="205829" name="Rectangle 5"/>
          <p:cNvSpPr>
            <a:spLocks noChangeArrowheads="1"/>
          </p:cNvSpPr>
          <p:nvPr/>
        </p:nvSpPr>
        <p:spPr bwMode="auto">
          <a:xfrm>
            <a:off x="3746500" y="3165475"/>
            <a:ext cx="9144000" cy="0"/>
          </a:xfrm>
          <a:prstGeom prst="rect">
            <a:avLst/>
          </a:prstGeom>
          <a:noFill/>
          <a:ln w="25400">
            <a:noFill/>
            <a:miter lim="800000"/>
            <a:headEnd/>
            <a:tailEnd/>
          </a:ln>
          <a:effectLst/>
        </p:spPr>
        <p:txBody>
          <a:bodyPr>
            <a:spAutoFit/>
          </a:bodyPr>
          <a:lstStyle/>
          <a:p>
            <a:endParaRPr lang="fr-FR"/>
          </a:p>
        </p:txBody>
      </p:sp>
      <p:grpSp>
        <p:nvGrpSpPr>
          <p:cNvPr id="205830" name="Group 6"/>
          <p:cNvGrpSpPr>
            <a:grpSpLocks/>
          </p:cNvGrpSpPr>
          <p:nvPr/>
        </p:nvGrpSpPr>
        <p:grpSpPr bwMode="auto">
          <a:xfrm>
            <a:off x="0" y="2195513"/>
            <a:ext cx="2597150" cy="457200"/>
            <a:chOff x="0" y="748"/>
            <a:chExt cx="1636" cy="288"/>
          </a:xfrm>
        </p:grpSpPr>
        <p:sp>
          <p:nvSpPr>
            <p:cNvPr id="205831" name="Rectangle 7"/>
            <p:cNvSpPr>
              <a:spLocks noChangeArrowheads="1"/>
            </p:cNvSpPr>
            <p:nvPr/>
          </p:nvSpPr>
          <p:spPr bwMode="auto">
            <a:xfrm>
              <a:off x="0" y="748"/>
              <a:ext cx="1152" cy="288"/>
            </a:xfrm>
            <a:prstGeom prst="rect">
              <a:avLst/>
            </a:prstGeom>
            <a:noFill/>
            <a:ln w="25400">
              <a:noFill/>
              <a:miter lim="800000"/>
              <a:headEnd/>
              <a:tailEnd/>
            </a:ln>
            <a:effectLst/>
          </p:spPr>
          <p:txBody>
            <a:bodyPr anchor="ctr"/>
            <a:lstStyle/>
            <a:p>
              <a:pPr eaLnBrk="0" hangingPunct="0"/>
              <a:r>
                <a:rPr lang="fr-FR" sz="2400">
                  <a:latin typeface="Times New Roman" pitchFamily="18" charset="0"/>
                </a:rPr>
                <a:t>  </a:t>
              </a:r>
              <a:r>
                <a:rPr lang="fr-FR" sz="1000">
                  <a:latin typeface="Times New Roman" pitchFamily="18" charset="0"/>
                </a:rPr>
                <a:t> </a:t>
              </a:r>
              <a:r>
                <a:rPr lang="fr-FR" sz="2400">
                  <a:latin typeface="Times New Roman" pitchFamily="18" charset="0"/>
                </a:rPr>
                <a:t>                   </a:t>
              </a:r>
            </a:p>
          </p:txBody>
        </p:sp>
        <p:sp>
          <p:nvSpPr>
            <p:cNvPr id="205832" name="Rectangle 8"/>
            <p:cNvSpPr>
              <a:spLocks noChangeArrowheads="1"/>
            </p:cNvSpPr>
            <p:nvPr/>
          </p:nvSpPr>
          <p:spPr bwMode="auto">
            <a:xfrm>
              <a:off x="1152" y="748"/>
              <a:ext cx="484" cy="288"/>
            </a:xfrm>
            <a:prstGeom prst="rect">
              <a:avLst/>
            </a:prstGeom>
            <a:noFill/>
            <a:ln w="25400">
              <a:noFill/>
              <a:miter lim="800000"/>
              <a:headEnd/>
              <a:tailEnd/>
            </a:ln>
            <a:effectLst/>
          </p:spPr>
          <p:txBody>
            <a:bodyPr anchor="ctr"/>
            <a:lstStyle/>
            <a:p>
              <a:pPr eaLnBrk="0" fontAlgn="ctr" hangingPunct="0"/>
              <a:endParaRPr lang="fr-FR" sz="2400">
                <a:latin typeface="Times New Roman" pitchFamily="18" charset="0"/>
              </a:endParaRPr>
            </a:p>
          </p:txBody>
        </p:sp>
      </p:grpSp>
      <p:grpSp>
        <p:nvGrpSpPr>
          <p:cNvPr id="205833" name="Group 9"/>
          <p:cNvGrpSpPr>
            <a:grpSpLocks/>
          </p:cNvGrpSpPr>
          <p:nvPr/>
        </p:nvGrpSpPr>
        <p:grpSpPr bwMode="auto">
          <a:xfrm>
            <a:off x="0" y="4205288"/>
            <a:ext cx="2597150" cy="457200"/>
            <a:chOff x="0" y="2014"/>
            <a:chExt cx="1636" cy="288"/>
          </a:xfrm>
        </p:grpSpPr>
        <p:sp>
          <p:nvSpPr>
            <p:cNvPr id="205834" name="Rectangle 10"/>
            <p:cNvSpPr>
              <a:spLocks noChangeArrowheads="1"/>
            </p:cNvSpPr>
            <p:nvPr/>
          </p:nvSpPr>
          <p:spPr bwMode="auto">
            <a:xfrm>
              <a:off x="0" y="2014"/>
              <a:ext cx="1152" cy="288"/>
            </a:xfrm>
            <a:prstGeom prst="rect">
              <a:avLst/>
            </a:prstGeom>
            <a:noFill/>
            <a:ln w="25400">
              <a:noFill/>
              <a:miter lim="800000"/>
              <a:headEnd/>
              <a:tailEnd/>
            </a:ln>
            <a:effectLst/>
          </p:spPr>
          <p:txBody>
            <a:bodyPr anchor="ctr"/>
            <a:lstStyle/>
            <a:p>
              <a:pPr eaLnBrk="0" hangingPunct="0"/>
              <a:r>
                <a:rPr lang="fr-FR" sz="2400">
                  <a:latin typeface="Times New Roman" pitchFamily="18" charset="0"/>
                </a:rPr>
                <a:t>  </a:t>
              </a:r>
              <a:r>
                <a:rPr lang="fr-FR" sz="1000">
                  <a:latin typeface="Times New Roman" pitchFamily="18" charset="0"/>
                </a:rPr>
                <a:t> </a:t>
              </a:r>
              <a:r>
                <a:rPr lang="fr-FR" sz="2400">
                  <a:latin typeface="Times New Roman" pitchFamily="18" charset="0"/>
                </a:rPr>
                <a:t>                   </a:t>
              </a:r>
            </a:p>
          </p:txBody>
        </p:sp>
        <p:sp>
          <p:nvSpPr>
            <p:cNvPr id="205835" name="Rectangle 11"/>
            <p:cNvSpPr>
              <a:spLocks noChangeArrowheads="1"/>
            </p:cNvSpPr>
            <p:nvPr/>
          </p:nvSpPr>
          <p:spPr bwMode="auto">
            <a:xfrm>
              <a:off x="1152" y="2014"/>
              <a:ext cx="484" cy="288"/>
            </a:xfrm>
            <a:prstGeom prst="rect">
              <a:avLst/>
            </a:prstGeom>
            <a:noFill/>
            <a:ln w="25400">
              <a:noFill/>
              <a:miter lim="800000"/>
              <a:headEnd/>
              <a:tailEnd/>
            </a:ln>
            <a:effectLst/>
          </p:spPr>
          <p:txBody>
            <a:bodyPr anchor="ctr"/>
            <a:lstStyle/>
            <a:p>
              <a:pPr eaLnBrk="0" fontAlgn="ctr" hangingPunct="0"/>
              <a:endParaRPr lang="fr-FR" sz="2400">
                <a:latin typeface="Times New Roman" pitchFamily="18" charset="0"/>
              </a:endParaRPr>
            </a:p>
          </p:txBody>
        </p:sp>
      </p:grpSp>
      <p:sp>
        <p:nvSpPr>
          <p:cNvPr id="205836" name="Rectangle 12"/>
          <p:cNvSpPr>
            <a:spLocks noChangeArrowheads="1"/>
          </p:cNvSpPr>
          <p:nvPr/>
        </p:nvSpPr>
        <p:spPr bwMode="auto">
          <a:xfrm>
            <a:off x="684213" y="2079625"/>
            <a:ext cx="8135937" cy="701675"/>
          </a:xfrm>
          <a:prstGeom prst="rect">
            <a:avLst/>
          </a:prstGeom>
          <a:noFill/>
          <a:ln w="25400">
            <a:noFill/>
            <a:miter lim="800000"/>
            <a:headEnd/>
            <a:tailEnd/>
          </a:ln>
          <a:effectLst/>
        </p:spPr>
        <p:txBody>
          <a:bodyPr>
            <a:spAutoFit/>
          </a:bodyPr>
          <a:lstStyle/>
          <a:p>
            <a:pPr eaLnBrk="0" hangingPunct="0"/>
            <a:r>
              <a:rPr lang="fr-FR" sz="2000">
                <a:latin typeface="Times New Roman" pitchFamily="18" charset="0"/>
              </a:rPr>
              <a:t>La section de Poincaré considérée ici est assez simple car elle est l'ensemble des points de l'attracteur tels que </a:t>
            </a:r>
            <a:r>
              <a:rPr lang="fr-FR" sz="2000" i="1">
                <a:latin typeface="Times New Roman" pitchFamily="18" charset="0"/>
              </a:rPr>
              <a:t>Z = Z</a:t>
            </a:r>
            <a:r>
              <a:rPr lang="fr-FR" sz="2000" i="1" baseline="-30000">
                <a:latin typeface="Times New Roman" pitchFamily="18" charset="0"/>
              </a:rPr>
              <a:t>max</a:t>
            </a:r>
            <a:r>
              <a:rPr lang="fr-FR" sz="2000">
                <a:latin typeface="Times New Roman" pitchFamily="18" charset="0"/>
              </a:rPr>
              <a:t>. </a:t>
            </a:r>
          </a:p>
        </p:txBody>
      </p:sp>
      <p:pic>
        <p:nvPicPr>
          <p:cNvPr id="205837" name="Picture 13" descr="poincare_l"/>
          <p:cNvPicPr>
            <a:picLocks noChangeAspect="1" noChangeArrowheads="1"/>
          </p:cNvPicPr>
          <p:nvPr/>
        </p:nvPicPr>
        <p:blipFill>
          <a:blip r:embed="rId2"/>
          <a:srcRect/>
          <a:stretch>
            <a:fillRect/>
          </a:stretch>
        </p:blipFill>
        <p:spPr bwMode="auto">
          <a:xfrm>
            <a:off x="3698875" y="2759075"/>
            <a:ext cx="5553075" cy="3478213"/>
          </a:xfrm>
          <a:prstGeom prst="rect">
            <a:avLst/>
          </a:prstGeom>
          <a:noFill/>
        </p:spPr>
      </p:pic>
      <p:sp>
        <p:nvSpPr>
          <p:cNvPr id="205838" name="Text Box 14"/>
          <p:cNvSpPr txBox="1">
            <a:spLocks noChangeArrowheads="1"/>
          </p:cNvSpPr>
          <p:nvPr/>
        </p:nvSpPr>
        <p:spPr bwMode="auto">
          <a:xfrm>
            <a:off x="779463" y="5221288"/>
            <a:ext cx="1993900" cy="701675"/>
          </a:xfrm>
          <a:prstGeom prst="rect">
            <a:avLst/>
          </a:prstGeom>
          <a:noFill/>
          <a:ln w="25400">
            <a:noFill/>
            <a:miter lim="800000"/>
            <a:headEnd/>
            <a:tailEnd/>
          </a:ln>
          <a:effectLst/>
        </p:spPr>
        <p:txBody>
          <a:bodyPr>
            <a:spAutoFit/>
          </a:bodyPr>
          <a:lstStyle/>
          <a:p>
            <a:pPr eaLnBrk="0" hangingPunct="0">
              <a:spcBef>
                <a:spcPct val="50000"/>
              </a:spcBef>
            </a:pPr>
            <a:r>
              <a:rPr lang="fr-FR" sz="2000">
                <a:latin typeface="Times New Roman" pitchFamily="18" charset="0"/>
              </a:rPr>
              <a:t>Le paramètre de contrôle est Ra</a:t>
            </a:r>
          </a:p>
        </p:txBody>
      </p:sp>
      <p:grpSp>
        <p:nvGrpSpPr>
          <p:cNvPr id="205839" name="Group 15"/>
          <p:cNvGrpSpPr>
            <a:grpSpLocks/>
          </p:cNvGrpSpPr>
          <p:nvPr/>
        </p:nvGrpSpPr>
        <p:grpSpPr bwMode="auto">
          <a:xfrm>
            <a:off x="639763" y="3078163"/>
            <a:ext cx="2460625" cy="1990725"/>
            <a:chOff x="1344" y="1344"/>
            <a:chExt cx="2566" cy="2086"/>
          </a:xfrm>
        </p:grpSpPr>
        <p:sp>
          <p:nvSpPr>
            <p:cNvPr id="205840" name="Rectangle 16"/>
            <p:cNvSpPr>
              <a:spLocks noChangeArrowheads="1"/>
            </p:cNvSpPr>
            <p:nvPr/>
          </p:nvSpPr>
          <p:spPr bwMode="auto">
            <a:xfrm>
              <a:off x="1344" y="1344"/>
              <a:ext cx="2566" cy="2086"/>
            </a:xfrm>
            <a:prstGeom prst="rect">
              <a:avLst/>
            </a:prstGeom>
            <a:solidFill>
              <a:schemeClr val="bg1"/>
            </a:solidFill>
            <a:ln w="25400">
              <a:noFill/>
              <a:miter lim="800000"/>
              <a:headEnd/>
              <a:tailEnd/>
            </a:ln>
            <a:effectLst/>
          </p:spPr>
          <p:txBody>
            <a:bodyPr wrap="none" anchor="ctr"/>
            <a:lstStyle/>
            <a:p>
              <a:endParaRPr lang="fr-FR"/>
            </a:p>
          </p:txBody>
        </p:sp>
        <p:pic>
          <p:nvPicPr>
            <p:cNvPr id="205841" name="Picture 17" descr="Lorenz"/>
            <p:cNvPicPr>
              <a:picLocks noChangeAspect="1" noChangeArrowheads="1"/>
            </p:cNvPicPr>
            <p:nvPr/>
          </p:nvPicPr>
          <p:blipFill>
            <a:blip r:embed="rId3"/>
            <a:srcRect/>
            <a:stretch>
              <a:fillRect/>
            </a:stretch>
          </p:blipFill>
          <p:spPr bwMode="auto">
            <a:xfrm>
              <a:off x="1517" y="1516"/>
              <a:ext cx="2028" cy="1778"/>
            </a:xfrm>
            <a:prstGeom prst="rect">
              <a:avLst/>
            </a:prstGeom>
            <a:noFill/>
          </p:spPr>
        </p:pic>
      </p:grpSp>
      <p:grpSp>
        <p:nvGrpSpPr>
          <p:cNvPr id="205842" name="Groupe 11"/>
          <p:cNvGrpSpPr>
            <a:grpSpLocks/>
          </p:cNvGrpSpPr>
          <p:nvPr/>
        </p:nvGrpSpPr>
        <p:grpSpPr bwMode="auto">
          <a:xfrm>
            <a:off x="0" y="0"/>
            <a:ext cx="9144000" cy="6858000"/>
            <a:chOff x="0" y="0"/>
            <a:chExt cx="9144000" cy="6858000"/>
          </a:xfrm>
        </p:grpSpPr>
        <p:grpSp>
          <p:nvGrpSpPr>
            <p:cNvPr id="205843"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05847"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p:cNvSpPr>
          <p:nvPr>
            <p:ph type="title"/>
          </p:nvPr>
        </p:nvSpPr>
        <p:spPr>
          <a:xfrm>
            <a:off x="503238" y="882650"/>
            <a:ext cx="8372475" cy="854075"/>
          </a:xfrm>
        </p:spPr>
        <p:txBody>
          <a:bodyPr/>
          <a:lstStyle/>
          <a:p>
            <a:r>
              <a:rPr lang="fr-FR" sz="3200" smtClean="0">
                <a:solidFill>
                  <a:srgbClr val="FF9933"/>
                </a:solidFill>
              </a:rPr>
              <a:t>Les systèmes chaotiques: Contrôle du Chaos</a:t>
            </a:r>
          </a:p>
        </p:txBody>
      </p:sp>
      <p:sp>
        <p:nvSpPr>
          <p:cNvPr id="206851"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206852" name="Rectangle 4"/>
          <p:cNvSpPr>
            <a:spLocks noChangeArrowheads="1"/>
          </p:cNvSpPr>
          <p:nvPr/>
        </p:nvSpPr>
        <p:spPr bwMode="auto">
          <a:xfrm>
            <a:off x="611188" y="1628775"/>
            <a:ext cx="8794750" cy="457200"/>
          </a:xfrm>
          <a:prstGeom prst="rect">
            <a:avLst/>
          </a:prstGeom>
          <a:noFill/>
          <a:ln w="25400">
            <a:noFill/>
            <a:miter lim="800000"/>
            <a:headEnd/>
            <a:tailEnd/>
          </a:ln>
          <a:effectLst/>
        </p:spPr>
        <p:txBody>
          <a:bodyPr>
            <a:spAutoFit/>
          </a:bodyPr>
          <a:lstStyle/>
          <a:p>
            <a:pPr eaLnBrk="0" hangingPunct="0"/>
            <a:r>
              <a:rPr lang="fr-FR" sz="2400" b="1">
                <a:latin typeface="Times New Roman" pitchFamily="18" charset="0"/>
              </a:rPr>
              <a:t>Application à l’attracteur de Lorentz</a:t>
            </a:r>
          </a:p>
        </p:txBody>
      </p:sp>
      <p:sp>
        <p:nvSpPr>
          <p:cNvPr id="206853" name="Rectangle 5"/>
          <p:cNvSpPr>
            <a:spLocks noChangeArrowheads="1"/>
          </p:cNvSpPr>
          <p:nvPr/>
        </p:nvSpPr>
        <p:spPr bwMode="auto">
          <a:xfrm>
            <a:off x="3746500" y="3165475"/>
            <a:ext cx="9144000" cy="0"/>
          </a:xfrm>
          <a:prstGeom prst="rect">
            <a:avLst/>
          </a:prstGeom>
          <a:noFill/>
          <a:ln w="25400">
            <a:noFill/>
            <a:miter lim="800000"/>
            <a:headEnd/>
            <a:tailEnd/>
          </a:ln>
          <a:effectLst/>
        </p:spPr>
        <p:txBody>
          <a:bodyPr>
            <a:spAutoFit/>
          </a:bodyPr>
          <a:lstStyle/>
          <a:p>
            <a:endParaRPr lang="fr-FR"/>
          </a:p>
        </p:txBody>
      </p:sp>
      <p:grpSp>
        <p:nvGrpSpPr>
          <p:cNvPr id="206854" name="Group 6"/>
          <p:cNvGrpSpPr>
            <a:grpSpLocks/>
          </p:cNvGrpSpPr>
          <p:nvPr/>
        </p:nvGrpSpPr>
        <p:grpSpPr bwMode="auto">
          <a:xfrm>
            <a:off x="0" y="2195513"/>
            <a:ext cx="2597150" cy="457200"/>
            <a:chOff x="0" y="748"/>
            <a:chExt cx="1636" cy="288"/>
          </a:xfrm>
        </p:grpSpPr>
        <p:sp>
          <p:nvSpPr>
            <p:cNvPr id="206855" name="Rectangle 7"/>
            <p:cNvSpPr>
              <a:spLocks noChangeArrowheads="1"/>
            </p:cNvSpPr>
            <p:nvPr/>
          </p:nvSpPr>
          <p:spPr bwMode="auto">
            <a:xfrm>
              <a:off x="0" y="748"/>
              <a:ext cx="1152" cy="288"/>
            </a:xfrm>
            <a:prstGeom prst="rect">
              <a:avLst/>
            </a:prstGeom>
            <a:noFill/>
            <a:ln w="25400">
              <a:noFill/>
              <a:miter lim="800000"/>
              <a:headEnd/>
              <a:tailEnd/>
            </a:ln>
            <a:effectLst/>
          </p:spPr>
          <p:txBody>
            <a:bodyPr anchor="ctr"/>
            <a:lstStyle/>
            <a:p>
              <a:pPr eaLnBrk="0" hangingPunct="0"/>
              <a:r>
                <a:rPr lang="fr-FR" sz="2400">
                  <a:latin typeface="Times New Roman" pitchFamily="18" charset="0"/>
                </a:rPr>
                <a:t>  </a:t>
              </a:r>
              <a:r>
                <a:rPr lang="fr-FR" sz="1000">
                  <a:latin typeface="Times New Roman" pitchFamily="18" charset="0"/>
                </a:rPr>
                <a:t> </a:t>
              </a:r>
              <a:r>
                <a:rPr lang="fr-FR" sz="2400">
                  <a:latin typeface="Times New Roman" pitchFamily="18" charset="0"/>
                </a:rPr>
                <a:t>                   </a:t>
              </a:r>
            </a:p>
          </p:txBody>
        </p:sp>
        <p:sp>
          <p:nvSpPr>
            <p:cNvPr id="206856" name="Rectangle 8"/>
            <p:cNvSpPr>
              <a:spLocks noChangeArrowheads="1"/>
            </p:cNvSpPr>
            <p:nvPr/>
          </p:nvSpPr>
          <p:spPr bwMode="auto">
            <a:xfrm>
              <a:off x="1152" y="748"/>
              <a:ext cx="484" cy="288"/>
            </a:xfrm>
            <a:prstGeom prst="rect">
              <a:avLst/>
            </a:prstGeom>
            <a:noFill/>
            <a:ln w="25400">
              <a:noFill/>
              <a:miter lim="800000"/>
              <a:headEnd/>
              <a:tailEnd/>
            </a:ln>
            <a:effectLst/>
          </p:spPr>
          <p:txBody>
            <a:bodyPr anchor="ctr"/>
            <a:lstStyle/>
            <a:p>
              <a:pPr eaLnBrk="0" fontAlgn="ctr" hangingPunct="0"/>
              <a:endParaRPr lang="fr-FR" sz="2400">
                <a:latin typeface="Times New Roman" pitchFamily="18" charset="0"/>
              </a:endParaRPr>
            </a:p>
          </p:txBody>
        </p:sp>
      </p:grpSp>
      <p:grpSp>
        <p:nvGrpSpPr>
          <p:cNvPr id="206857" name="Group 9"/>
          <p:cNvGrpSpPr>
            <a:grpSpLocks/>
          </p:cNvGrpSpPr>
          <p:nvPr/>
        </p:nvGrpSpPr>
        <p:grpSpPr bwMode="auto">
          <a:xfrm>
            <a:off x="0" y="4205288"/>
            <a:ext cx="2597150" cy="457200"/>
            <a:chOff x="0" y="2014"/>
            <a:chExt cx="1636" cy="288"/>
          </a:xfrm>
        </p:grpSpPr>
        <p:sp>
          <p:nvSpPr>
            <p:cNvPr id="206858" name="Rectangle 10"/>
            <p:cNvSpPr>
              <a:spLocks noChangeArrowheads="1"/>
            </p:cNvSpPr>
            <p:nvPr/>
          </p:nvSpPr>
          <p:spPr bwMode="auto">
            <a:xfrm>
              <a:off x="0" y="2014"/>
              <a:ext cx="1152" cy="288"/>
            </a:xfrm>
            <a:prstGeom prst="rect">
              <a:avLst/>
            </a:prstGeom>
            <a:noFill/>
            <a:ln w="25400">
              <a:noFill/>
              <a:miter lim="800000"/>
              <a:headEnd/>
              <a:tailEnd/>
            </a:ln>
            <a:effectLst/>
          </p:spPr>
          <p:txBody>
            <a:bodyPr anchor="ctr"/>
            <a:lstStyle/>
            <a:p>
              <a:pPr eaLnBrk="0" hangingPunct="0"/>
              <a:r>
                <a:rPr lang="fr-FR" sz="2400">
                  <a:latin typeface="Times New Roman" pitchFamily="18" charset="0"/>
                </a:rPr>
                <a:t>  </a:t>
              </a:r>
              <a:r>
                <a:rPr lang="fr-FR" sz="1000">
                  <a:latin typeface="Times New Roman" pitchFamily="18" charset="0"/>
                </a:rPr>
                <a:t> </a:t>
              </a:r>
              <a:r>
                <a:rPr lang="fr-FR" sz="2400">
                  <a:latin typeface="Times New Roman" pitchFamily="18" charset="0"/>
                </a:rPr>
                <a:t>                   </a:t>
              </a:r>
            </a:p>
          </p:txBody>
        </p:sp>
        <p:sp>
          <p:nvSpPr>
            <p:cNvPr id="206859" name="Rectangle 11"/>
            <p:cNvSpPr>
              <a:spLocks noChangeArrowheads="1"/>
            </p:cNvSpPr>
            <p:nvPr/>
          </p:nvSpPr>
          <p:spPr bwMode="auto">
            <a:xfrm>
              <a:off x="1152" y="2014"/>
              <a:ext cx="484" cy="288"/>
            </a:xfrm>
            <a:prstGeom prst="rect">
              <a:avLst/>
            </a:prstGeom>
            <a:noFill/>
            <a:ln w="25400">
              <a:noFill/>
              <a:miter lim="800000"/>
              <a:headEnd/>
              <a:tailEnd/>
            </a:ln>
            <a:effectLst/>
          </p:spPr>
          <p:txBody>
            <a:bodyPr anchor="ctr"/>
            <a:lstStyle/>
            <a:p>
              <a:pPr eaLnBrk="0" fontAlgn="ctr" hangingPunct="0"/>
              <a:endParaRPr lang="fr-FR" sz="2400">
                <a:latin typeface="Times New Roman" pitchFamily="18" charset="0"/>
              </a:endParaRPr>
            </a:p>
          </p:txBody>
        </p:sp>
      </p:grpSp>
      <p:sp>
        <p:nvSpPr>
          <p:cNvPr id="206860" name="Rectangle 12"/>
          <p:cNvSpPr>
            <a:spLocks noChangeArrowheads="1"/>
          </p:cNvSpPr>
          <p:nvPr/>
        </p:nvSpPr>
        <p:spPr bwMode="auto">
          <a:xfrm>
            <a:off x="71438" y="2133600"/>
            <a:ext cx="9144000" cy="1616075"/>
          </a:xfrm>
          <a:prstGeom prst="rect">
            <a:avLst/>
          </a:prstGeom>
          <a:noFill/>
          <a:ln w="25400">
            <a:noFill/>
            <a:miter lim="800000"/>
            <a:headEnd/>
            <a:tailEnd/>
          </a:ln>
          <a:effectLst/>
        </p:spPr>
        <p:txBody>
          <a:bodyPr>
            <a:spAutoFit/>
          </a:bodyPr>
          <a:lstStyle/>
          <a:p>
            <a:pPr eaLnBrk="0" hangingPunct="0"/>
            <a:r>
              <a:rPr lang="fr-FR" sz="2000">
                <a:latin typeface="Times New Roman" pitchFamily="18" charset="0"/>
              </a:rPr>
              <a:t>Le contrôle se fait au voisinage du point fixe, il est donc nécessaire de le déterminer.</a:t>
            </a:r>
          </a:p>
          <a:p>
            <a:pPr eaLnBrk="0" hangingPunct="0"/>
            <a:r>
              <a:rPr lang="fr-FR" sz="2000">
                <a:latin typeface="Times New Roman" pitchFamily="18" charset="0"/>
              </a:rPr>
              <a:t>Vu la structure de l'attracteur, trouver la valeur de la troisième coordonnée du point fixe permet de déterminer le point fixe dans la section de Poincaré. On utilise donc l'application de premier retour par rapport à la troisième coordonnée.</a:t>
            </a:r>
          </a:p>
          <a:p>
            <a:pPr eaLnBrk="0" hangingPunct="0"/>
            <a:endParaRPr lang="fr-FR" sz="2000">
              <a:latin typeface="Times New Roman" pitchFamily="18" charset="0"/>
            </a:endParaRPr>
          </a:p>
        </p:txBody>
      </p:sp>
      <p:pic>
        <p:nvPicPr>
          <p:cNvPr id="206861" name="Picture 13" descr="fixe_l"/>
          <p:cNvPicPr>
            <a:picLocks noChangeAspect="1" noChangeArrowheads="1"/>
          </p:cNvPicPr>
          <p:nvPr/>
        </p:nvPicPr>
        <p:blipFill>
          <a:blip r:embed="rId2"/>
          <a:srcRect/>
          <a:stretch>
            <a:fillRect/>
          </a:stretch>
        </p:blipFill>
        <p:spPr bwMode="auto">
          <a:xfrm>
            <a:off x="3132138" y="3573463"/>
            <a:ext cx="4076700" cy="3070225"/>
          </a:xfrm>
          <a:prstGeom prst="rect">
            <a:avLst/>
          </a:prstGeom>
          <a:noFill/>
        </p:spPr>
      </p:pic>
      <p:grpSp>
        <p:nvGrpSpPr>
          <p:cNvPr id="206862" name="Groupe 11"/>
          <p:cNvGrpSpPr>
            <a:grpSpLocks/>
          </p:cNvGrpSpPr>
          <p:nvPr/>
        </p:nvGrpSpPr>
        <p:grpSpPr bwMode="auto">
          <a:xfrm>
            <a:off x="0" y="0"/>
            <a:ext cx="9144000" cy="6858000"/>
            <a:chOff x="0" y="0"/>
            <a:chExt cx="9144000" cy="6858000"/>
          </a:xfrm>
        </p:grpSpPr>
        <p:grpSp>
          <p:nvGrpSpPr>
            <p:cNvPr id="206863"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06867"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retours"/>
          <p:cNvPicPr>
            <a:picLocks noChangeAspect="1" noChangeArrowheads="1"/>
          </p:cNvPicPr>
          <p:nvPr/>
        </p:nvPicPr>
        <p:blipFill>
          <a:blip r:embed="rId2"/>
          <a:srcRect/>
          <a:stretch>
            <a:fillRect/>
          </a:stretch>
        </p:blipFill>
        <p:spPr bwMode="auto">
          <a:xfrm>
            <a:off x="1187450" y="3860800"/>
            <a:ext cx="3633788" cy="2735263"/>
          </a:xfrm>
          <a:prstGeom prst="rect">
            <a:avLst/>
          </a:prstGeom>
          <a:noFill/>
        </p:spPr>
      </p:pic>
      <p:sp>
        <p:nvSpPr>
          <p:cNvPr id="207875" name="Rectangle 3"/>
          <p:cNvSpPr>
            <a:spLocks noGrp="1"/>
          </p:cNvSpPr>
          <p:nvPr>
            <p:ph type="title"/>
          </p:nvPr>
        </p:nvSpPr>
        <p:spPr>
          <a:xfrm>
            <a:off x="431800" y="809625"/>
            <a:ext cx="8372475" cy="1143000"/>
          </a:xfrm>
        </p:spPr>
        <p:txBody>
          <a:bodyPr/>
          <a:lstStyle/>
          <a:p>
            <a:r>
              <a:rPr lang="fr-FR" sz="3200" smtClean="0">
                <a:solidFill>
                  <a:srgbClr val="FF9933"/>
                </a:solidFill>
              </a:rPr>
              <a:t>Les systèmes chaotiques: Contrôle du Chaos</a:t>
            </a:r>
          </a:p>
        </p:txBody>
      </p:sp>
      <p:sp>
        <p:nvSpPr>
          <p:cNvPr id="207876" name="Rectangle 4"/>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207877" name="Rectangle 5"/>
          <p:cNvSpPr>
            <a:spLocks noChangeArrowheads="1"/>
          </p:cNvSpPr>
          <p:nvPr/>
        </p:nvSpPr>
        <p:spPr bwMode="auto">
          <a:xfrm>
            <a:off x="3746500" y="3165475"/>
            <a:ext cx="9144000" cy="0"/>
          </a:xfrm>
          <a:prstGeom prst="rect">
            <a:avLst/>
          </a:prstGeom>
          <a:noFill/>
          <a:ln w="25400">
            <a:noFill/>
            <a:miter lim="800000"/>
            <a:headEnd/>
            <a:tailEnd/>
          </a:ln>
          <a:effectLst/>
        </p:spPr>
        <p:txBody>
          <a:bodyPr>
            <a:spAutoFit/>
          </a:bodyPr>
          <a:lstStyle/>
          <a:p>
            <a:endParaRPr lang="fr-FR"/>
          </a:p>
        </p:txBody>
      </p:sp>
      <p:grpSp>
        <p:nvGrpSpPr>
          <p:cNvPr id="207878" name="Group 6"/>
          <p:cNvGrpSpPr>
            <a:grpSpLocks/>
          </p:cNvGrpSpPr>
          <p:nvPr/>
        </p:nvGrpSpPr>
        <p:grpSpPr bwMode="auto">
          <a:xfrm>
            <a:off x="0" y="2195513"/>
            <a:ext cx="2597150" cy="457200"/>
            <a:chOff x="0" y="748"/>
            <a:chExt cx="1636" cy="288"/>
          </a:xfrm>
        </p:grpSpPr>
        <p:sp>
          <p:nvSpPr>
            <p:cNvPr id="207879" name="Rectangle 7"/>
            <p:cNvSpPr>
              <a:spLocks noChangeArrowheads="1"/>
            </p:cNvSpPr>
            <p:nvPr/>
          </p:nvSpPr>
          <p:spPr bwMode="auto">
            <a:xfrm>
              <a:off x="0" y="748"/>
              <a:ext cx="1152" cy="288"/>
            </a:xfrm>
            <a:prstGeom prst="rect">
              <a:avLst/>
            </a:prstGeom>
            <a:noFill/>
            <a:ln w="25400">
              <a:noFill/>
              <a:miter lim="800000"/>
              <a:headEnd/>
              <a:tailEnd/>
            </a:ln>
            <a:effectLst/>
          </p:spPr>
          <p:txBody>
            <a:bodyPr anchor="ctr"/>
            <a:lstStyle/>
            <a:p>
              <a:pPr eaLnBrk="0" hangingPunct="0"/>
              <a:r>
                <a:rPr lang="fr-FR" sz="2400">
                  <a:latin typeface="Times New Roman" pitchFamily="18" charset="0"/>
                </a:rPr>
                <a:t>  </a:t>
              </a:r>
              <a:r>
                <a:rPr lang="fr-FR" sz="1000">
                  <a:latin typeface="Times New Roman" pitchFamily="18" charset="0"/>
                </a:rPr>
                <a:t> </a:t>
              </a:r>
              <a:r>
                <a:rPr lang="fr-FR" sz="2400">
                  <a:latin typeface="Times New Roman" pitchFamily="18" charset="0"/>
                </a:rPr>
                <a:t>                   </a:t>
              </a:r>
            </a:p>
          </p:txBody>
        </p:sp>
        <p:sp>
          <p:nvSpPr>
            <p:cNvPr id="207880" name="Rectangle 8"/>
            <p:cNvSpPr>
              <a:spLocks noChangeArrowheads="1"/>
            </p:cNvSpPr>
            <p:nvPr/>
          </p:nvSpPr>
          <p:spPr bwMode="auto">
            <a:xfrm>
              <a:off x="1152" y="748"/>
              <a:ext cx="484" cy="288"/>
            </a:xfrm>
            <a:prstGeom prst="rect">
              <a:avLst/>
            </a:prstGeom>
            <a:noFill/>
            <a:ln w="25400">
              <a:noFill/>
              <a:miter lim="800000"/>
              <a:headEnd/>
              <a:tailEnd/>
            </a:ln>
            <a:effectLst/>
          </p:spPr>
          <p:txBody>
            <a:bodyPr anchor="ctr"/>
            <a:lstStyle/>
            <a:p>
              <a:pPr eaLnBrk="0" fontAlgn="ctr" hangingPunct="0"/>
              <a:endParaRPr lang="fr-FR" sz="2400">
                <a:latin typeface="Times New Roman" pitchFamily="18" charset="0"/>
              </a:endParaRPr>
            </a:p>
          </p:txBody>
        </p:sp>
      </p:grpSp>
      <p:grpSp>
        <p:nvGrpSpPr>
          <p:cNvPr id="207881" name="Group 9"/>
          <p:cNvGrpSpPr>
            <a:grpSpLocks/>
          </p:cNvGrpSpPr>
          <p:nvPr/>
        </p:nvGrpSpPr>
        <p:grpSpPr bwMode="auto">
          <a:xfrm>
            <a:off x="0" y="4205288"/>
            <a:ext cx="2597150" cy="457200"/>
            <a:chOff x="0" y="2014"/>
            <a:chExt cx="1636" cy="288"/>
          </a:xfrm>
        </p:grpSpPr>
        <p:sp>
          <p:nvSpPr>
            <p:cNvPr id="207882" name="Rectangle 10"/>
            <p:cNvSpPr>
              <a:spLocks noChangeArrowheads="1"/>
            </p:cNvSpPr>
            <p:nvPr/>
          </p:nvSpPr>
          <p:spPr bwMode="auto">
            <a:xfrm>
              <a:off x="0" y="2014"/>
              <a:ext cx="1152" cy="288"/>
            </a:xfrm>
            <a:prstGeom prst="rect">
              <a:avLst/>
            </a:prstGeom>
            <a:noFill/>
            <a:ln w="25400">
              <a:noFill/>
              <a:miter lim="800000"/>
              <a:headEnd/>
              <a:tailEnd/>
            </a:ln>
            <a:effectLst/>
          </p:spPr>
          <p:txBody>
            <a:bodyPr anchor="ctr"/>
            <a:lstStyle/>
            <a:p>
              <a:pPr eaLnBrk="0" hangingPunct="0"/>
              <a:r>
                <a:rPr lang="fr-FR" sz="2400">
                  <a:latin typeface="Times New Roman" pitchFamily="18" charset="0"/>
                </a:rPr>
                <a:t>  </a:t>
              </a:r>
              <a:r>
                <a:rPr lang="fr-FR" sz="1000">
                  <a:latin typeface="Times New Roman" pitchFamily="18" charset="0"/>
                </a:rPr>
                <a:t> </a:t>
              </a:r>
              <a:r>
                <a:rPr lang="fr-FR" sz="2400">
                  <a:latin typeface="Times New Roman" pitchFamily="18" charset="0"/>
                </a:rPr>
                <a:t>                   </a:t>
              </a:r>
            </a:p>
          </p:txBody>
        </p:sp>
        <p:sp>
          <p:nvSpPr>
            <p:cNvPr id="207883" name="Rectangle 11"/>
            <p:cNvSpPr>
              <a:spLocks noChangeArrowheads="1"/>
            </p:cNvSpPr>
            <p:nvPr/>
          </p:nvSpPr>
          <p:spPr bwMode="auto">
            <a:xfrm>
              <a:off x="1152" y="2014"/>
              <a:ext cx="484" cy="288"/>
            </a:xfrm>
            <a:prstGeom prst="rect">
              <a:avLst/>
            </a:prstGeom>
            <a:noFill/>
            <a:ln w="25400">
              <a:noFill/>
              <a:miter lim="800000"/>
              <a:headEnd/>
              <a:tailEnd/>
            </a:ln>
            <a:effectLst/>
          </p:spPr>
          <p:txBody>
            <a:bodyPr anchor="ctr"/>
            <a:lstStyle/>
            <a:p>
              <a:pPr eaLnBrk="0" fontAlgn="ctr" hangingPunct="0"/>
              <a:endParaRPr lang="fr-FR" sz="2400">
                <a:latin typeface="Times New Roman" pitchFamily="18" charset="0"/>
              </a:endParaRPr>
            </a:p>
          </p:txBody>
        </p:sp>
      </p:grpSp>
      <p:sp>
        <p:nvSpPr>
          <p:cNvPr id="207884" name="Rectangle 12"/>
          <p:cNvSpPr>
            <a:spLocks noChangeArrowheads="1"/>
          </p:cNvSpPr>
          <p:nvPr/>
        </p:nvSpPr>
        <p:spPr bwMode="auto">
          <a:xfrm>
            <a:off x="142875" y="1628775"/>
            <a:ext cx="9144000" cy="2835275"/>
          </a:xfrm>
          <a:prstGeom prst="rect">
            <a:avLst/>
          </a:prstGeom>
          <a:noFill/>
          <a:ln w="25400">
            <a:noFill/>
            <a:miter lim="800000"/>
            <a:headEnd/>
            <a:tailEnd/>
          </a:ln>
          <a:effectLst/>
        </p:spPr>
        <p:txBody>
          <a:bodyPr>
            <a:spAutoFit/>
          </a:bodyPr>
          <a:lstStyle/>
          <a:p>
            <a:pPr eaLnBrk="0" hangingPunct="0"/>
            <a:r>
              <a:rPr lang="fr-FR" sz="2000" b="1">
                <a:latin typeface="Times New Roman" pitchFamily="18" charset="0"/>
              </a:rPr>
              <a:t>Calcul des perturbations</a:t>
            </a:r>
          </a:p>
          <a:p>
            <a:pPr eaLnBrk="0" hangingPunct="0"/>
            <a:r>
              <a:rPr lang="fr-FR" sz="2000">
                <a:latin typeface="Times New Roman" pitchFamily="18" charset="0"/>
              </a:rPr>
              <a:t>La méthode OGY nécessite de déterminer les directions et valeurs propres de la matrice jacobienne </a:t>
            </a:r>
            <a:r>
              <a:rPr lang="fr-FR" sz="2000" i="1">
                <a:latin typeface="Times New Roman" pitchFamily="18" charset="0"/>
              </a:rPr>
              <a:t>A</a:t>
            </a:r>
            <a:r>
              <a:rPr lang="fr-FR" sz="2000">
                <a:latin typeface="Times New Roman" pitchFamily="18" charset="0"/>
              </a:rPr>
              <a:t>. Ici, les sections de Poincaré sont assimilables à des courbes: on ne s'intéresse qu'à une seule direction propre et on obtient directement la correction</a:t>
            </a:r>
          </a:p>
          <a:p>
            <a:pPr eaLnBrk="0" hangingPunct="0"/>
            <a:r>
              <a:rPr lang="fr-FR" sz="2000">
                <a:latin typeface="Times New Roman" pitchFamily="18" charset="0"/>
              </a:rPr>
              <a:t>On détermine pour cela l'influence du paramètre de contrôle, </a:t>
            </a:r>
            <a:r>
              <a:rPr lang="fr-FR" sz="2000" i="1">
                <a:latin typeface="Times New Roman" pitchFamily="18" charset="0"/>
              </a:rPr>
              <a:t>Ra</a:t>
            </a:r>
            <a:r>
              <a:rPr lang="fr-FR" sz="2000">
                <a:latin typeface="Times New Roman" pitchFamily="18" charset="0"/>
              </a:rPr>
              <a:t> pour le système de Lorenz, sur le point fixe. Pour plusieurs valeurs du paramètre, on recherche le point fixe, tout comme précédemment. On génère alors plusieurs applications de premier retour.</a:t>
            </a:r>
          </a:p>
          <a:p>
            <a:pPr eaLnBrk="0" hangingPunct="0"/>
            <a:endParaRPr lang="fr-FR" sz="2000">
              <a:latin typeface="Times New Roman" pitchFamily="18" charset="0"/>
            </a:endParaRPr>
          </a:p>
        </p:txBody>
      </p:sp>
      <p:sp>
        <p:nvSpPr>
          <p:cNvPr id="207885" name="Rectangle 13"/>
          <p:cNvSpPr>
            <a:spLocks noChangeArrowheads="1"/>
          </p:cNvSpPr>
          <p:nvPr/>
        </p:nvSpPr>
        <p:spPr bwMode="auto">
          <a:xfrm>
            <a:off x="5156200" y="4048125"/>
            <a:ext cx="3835400" cy="1465263"/>
          </a:xfrm>
          <a:prstGeom prst="rect">
            <a:avLst/>
          </a:prstGeom>
          <a:noFill/>
          <a:ln w="25400">
            <a:noFill/>
            <a:miter lim="800000"/>
            <a:headEnd/>
            <a:tailEnd/>
          </a:ln>
          <a:effectLst/>
        </p:spPr>
        <p:txBody>
          <a:bodyPr>
            <a:spAutoFit/>
          </a:bodyPr>
          <a:lstStyle/>
          <a:p>
            <a:pPr eaLnBrk="0" hangingPunct="0"/>
            <a:r>
              <a:rPr lang="fr-FR">
                <a:latin typeface="Times New Roman" pitchFamily="18" charset="0"/>
              </a:rPr>
              <a:t>Superposition de deux applications de premier retour du système de Lorenz (</a:t>
            </a:r>
            <a:r>
              <a:rPr lang="fr-FR" i="1">
                <a:latin typeface="Times New Roman" pitchFamily="18" charset="0"/>
              </a:rPr>
              <a:t>Ra = 28</a:t>
            </a:r>
            <a:r>
              <a:rPr lang="fr-FR">
                <a:latin typeface="Times New Roman" pitchFamily="18" charset="0"/>
              </a:rPr>
              <a:t>, en bleu, et </a:t>
            </a:r>
            <a:r>
              <a:rPr lang="fr-FR" i="1">
                <a:latin typeface="Times New Roman" pitchFamily="18" charset="0"/>
              </a:rPr>
              <a:t>Ra = 28.5</a:t>
            </a:r>
            <a:r>
              <a:rPr lang="fr-FR">
                <a:latin typeface="Times New Roman" pitchFamily="18" charset="0"/>
              </a:rPr>
              <a:t>, en vert). Recherche de deux points fixes et de l'influence du paramètre. </a:t>
            </a:r>
          </a:p>
        </p:txBody>
      </p:sp>
      <p:grpSp>
        <p:nvGrpSpPr>
          <p:cNvPr id="207886" name="Groupe 11"/>
          <p:cNvGrpSpPr>
            <a:grpSpLocks/>
          </p:cNvGrpSpPr>
          <p:nvPr/>
        </p:nvGrpSpPr>
        <p:grpSpPr bwMode="auto">
          <a:xfrm>
            <a:off x="0" y="0"/>
            <a:ext cx="9144000" cy="6858000"/>
            <a:chOff x="0" y="0"/>
            <a:chExt cx="9144000" cy="6858000"/>
          </a:xfrm>
        </p:grpSpPr>
        <p:grpSp>
          <p:nvGrpSpPr>
            <p:cNvPr id="207887"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07891"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controle_l"/>
          <p:cNvPicPr>
            <a:picLocks noChangeAspect="1" noChangeArrowheads="1"/>
          </p:cNvPicPr>
          <p:nvPr/>
        </p:nvPicPr>
        <p:blipFill>
          <a:blip r:embed="rId2"/>
          <a:srcRect/>
          <a:stretch>
            <a:fillRect/>
          </a:stretch>
        </p:blipFill>
        <p:spPr bwMode="auto">
          <a:xfrm>
            <a:off x="3492500" y="2852738"/>
            <a:ext cx="5322888" cy="3490912"/>
          </a:xfrm>
          <a:prstGeom prst="rect">
            <a:avLst/>
          </a:prstGeom>
          <a:noFill/>
        </p:spPr>
      </p:pic>
      <p:sp>
        <p:nvSpPr>
          <p:cNvPr id="208899" name="Rectangle 3"/>
          <p:cNvSpPr>
            <a:spLocks noGrp="1"/>
          </p:cNvSpPr>
          <p:nvPr>
            <p:ph type="title"/>
          </p:nvPr>
        </p:nvSpPr>
        <p:spPr>
          <a:xfrm>
            <a:off x="431800" y="738188"/>
            <a:ext cx="8372475" cy="1143000"/>
          </a:xfrm>
        </p:spPr>
        <p:txBody>
          <a:bodyPr/>
          <a:lstStyle/>
          <a:p>
            <a:r>
              <a:rPr lang="fr-FR" sz="3200" b="1" smtClean="0">
                <a:solidFill>
                  <a:srgbClr val="FF9933"/>
                </a:solidFill>
              </a:rPr>
              <a:t>Les systèmes chaotiques: Contrôle du Chaos</a:t>
            </a:r>
          </a:p>
        </p:txBody>
      </p:sp>
      <p:sp>
        <p:nvSpPr>
          <p:cNvPr id="208900" name="Rectangle 4"/>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208901" name="Rectangle 5"/>
          <p:cNvSpPr>
            <a:spLocks noChangeArrowheads="1"/>
          </p:cNvSpPr>
          <p:nvPr/>
        </p:nvSpPr>
        <p:spPr bwMode="auto">
          <a:xfrm>
            <a:off x="684213" y="1557338"/>
            <a:ext cx="8794750" cy="457200"/>
          </a:xfrm>
          <a:prstGeom prst="rect">
            <a:avLst/>
          </a:prstGeom>
          <a:noFill/>
          <a:ln w="25400">
            <a:noFill/>
            <a:miter lim="800000"/>
            <a:headEnd/>
            <a:tailEnd/>
          </a:ln>
          <a:effectLst/>
        </p:spPr>
        <p:txBody>
          <a:bodyPr>
            <a:spAutoFit/>
          </a:bodyPr>
          <a:lstStyle/>
          <a:p>
            <a:pPr eaLnBrk="0" hangingPunct="0"/>
            <a:r>
              <a:rPr lang="fr-FR" sz="2400" b="1">
                <a:latin typeface="Times New Roman" pitchFamily="18" charset="0"/>
              </a:rPr>
              <a:t>Application à l’attracteur de Lorentz</a:t>
            </a:r>
          </a:p>
        </p:txBody>
      </p:sp>
      <p:sp>
        <p:nvSpPr>
          <p:cNvPr id="208902" name="Rectangle 6"/>
          <p:cNvSpPr>
            <a:spLocks noChangeArrowheads="1"/>
          </p:cNvSpPr>
          <p:nvPr/>
        </p:nvSpPr>
        <p:spPr bwMode="auto">
          <a:xfrm>
            <a:off x="3746500" y="3165475"/>
            <a:ext cx="9144000" cy="0"/>
          </a:xfrm>
          <a:prstGeom prst="rect">
            <a:avLst/>
          </a:prstGeom>
          <a:noFill/>
          <a:ln w="25400">
            <a:noFill/>
            <a:miter lim="800000"/>
            <a:headEnd/>
            <a:tailEnd/>
          </a:ln>
          <a:effectLst/>
        </p:spPr>
        <p:txBody>
          <a:bodyPr>
            <a:spAutoFit/>
          </a:bodyPr>
          <a:lstStyle/>
          <a:p>
            <a:endParaRPr lang="fr-FR"/>
          </a:p>
        </p:txBody>
      </p:sp>
      <p:grpSp>
        <p:nvGrpSpPr>
          <p:cNvPr id="208903" name="Group 7"/>
          <p:cNvGrpSpPr>
            <a:grpSpLocks/>
          </p:cNvGrpSpPr>
          <p:nvPr/>
        </p:nvGrpSpPr>
        <p:grpSpPr bwMode="auto">
          <a:xfrm>
            <a:off x="0" y="2195513"/>
            <a:ext cx="2597150" cy="457200"/>
            <a:chOff x="0" y="748"/>
            <a:chExt cx="1636" cy="288"/>
          </a:xfrm>
        </p:grpSpPr>
        <p:sp>
          <p:nvSpPr>
            <p:cNvPr id="208904" name="Rectangle 8"/>
            <p:cNvSpPr>
              <a:spLocks noChangeArrowheads="1"/>
            </p:cNvSpPr>
            <p:nvPr/>
          </p:nvSpPr>
          <p:spPr bwMode="auto">
            <a:xfrm>
              <a:off x="0" y="748"/>
              <a:ext cx="1152" cy="288"/>
            </a:xfrm>
            <a:prstGeom prst="rect">
              <a:avLst/>
            </a:prstGeom>
            <a:noFill/>
            <a:ln w="25400">
              <a:noFill/>
              <a:miter lim="800000"/>
              <a:headEnd/>
              <a:tailEnd/>
            </a:ln>
            <a:effectLst/>
          </p:spPr>
          <p:txBody>
            <a:bodyPr anchor="ctr"/>
            <a:lstStyle/>
            <a:p>
              <a:pPr eaLnBrk="0" hangingPunct="0"/>
              <a:r>
                <a:rPr lang="fr-FR" sz="2400">
                  <a:latin typeface="Times New Roman" pitchFamily="18" charset="0"/>
                </a:rPr>
                <a:t>  </a:t>
              </a:r>
              <a:r>
                <a:rPr lang="fr-FR" sz="1000">
                  <a:latin typeface="Times New Roman" pitchFamily="18" charset="0"/>
                </a:rPr>
                <a:t> </a:t>
              </a:r>
              <a:r>
                <a:rPr lang="fr-FR" sz="2400">
                  <a:latin typeface="Times New Roman" pitchFamily="18" charset="0"/>
                </a:rPr>
                <a:t>                   </a:t>
              </a:r>
            </a:p>
          </p:txBody>
        </p:sp>
        <p:sp>
          <p:nvSpPr>
            <p:cNvPr id="208905" name="Rectangle 9"/>
            <p:cNvSpPr>
              <a:spLocks noChangeArrowheads="1"/>
            </p:cNvSpPr>
            <p:nvPr/>
          </p:nvSpPr>
          <p:spPr bwMode="auto">
            <a:xfrm>
              <a:off x="1152" y="748"/>
              <a:ext cx="484" cy="288"/>
            </a:xfrm>
            <a:prstGeom prst="rect">
              <a:avLst/>
            </a:prstGeom>
            <a:noFill/>
            <a:ln w="25400">
              <a:noFill/>
              <a:miter lim="800000"/>
              <a:headEnd/>
              <a:tailEnd/>
            </a:ln>
            <a:effectLst/>
          </p:spPr>
          <p:txBody>
            <a:bodyPr anchor="ctr"/>
            <a:lstStyle/>
            <a:p>
              <a:pPr eaLnBrk="0" fontAlgn="ctr" hangingPunct="0"/>
              <a:endParaRPr lang="fr-FR" sz="2400">
                <a:latin typeface="Times New Roman" pitchFamily="18" charset="0"/>
              </a:endParaRPr>
            </a:p>
          </p:txBody>
        </p:sp>
      </p:grpSp>
      <p:grpSp>
        <p:nvGrpSpPr>
          <p:cNvPr id="208906" name="Group 10"/>
          <p:cNvGrpSpPr>
            <a:grpSpLocks/>
          </p:cNvGrpSpPr>
          <p:nvPr/>
        </p:nvGrpSpPr>
        <p:grpSpPr bwMode="auto">
          <a:xfrm>
            <a:off x="0" y="4205288"/>
            <a:ext cx="2597150" cy="457200"/>
            <a:chOff x="0" y="2014"/>
            <a:chExt cx="1636" cy="288"/>
          </a:xfrm>
        </p:grpSpPr>
        <p:sp>
          <p:nvSpPr>
            <p:cNvPr id="208907" name="Rectangle 11"/>
            <p:cNvSpPr>
              <a:spLocks noChangeArrowheads="1"/>
            </p:cNvSpPr>
            <p:nvPr/>
          </p:nvSpPr>
          <p:spPr bwMode="auto">
            <a:xfrm>
              <a:off x="0" y="2014"/>
              <a:ext cx="1152" cy="288"/>
            </a:xfrm>
            <a:prstGeom prst="rect">
              <a:avLst/>
            </a:prstGeom>
            <a:noFill/>
            <a:ln w="25400">
              <a:noFill/>
              <a:miter lim="800000"/>
              <a:headEnd/>
              <a:tailEnd/>
            </a:ln>
            <a:effectLst/>
          </p:spPr>
          <p:txBody>
            <a:bodyPr anchor="ctr"/>
            <a:lstStyle/>
            <a:p>
              <a:pPr eaLnBrk="0" hangingPunct="0"/>
              <a:r>
                <a:rPr lang="fr-FR" sz="2400">
                  <a:latin typeface="Times New Roman" pitchFamily="18" charset="0"/>
                </a:rPr>
                <a:t>  </a:t>
              </a:r>
              <a:r>
                <a:rPr lang="fr-FR" sz="1000">
                  <a:latin typeface="Times New Roman" pitchFamily="18" charset="0"/>
                </a:rPr>
                <a:t> </a:t>
              </a:r>
              <a:r>
                <a:rPr lang="fr-FR" sz="2400">
                  <a:latin typeface="Times New Roman" pitchFamily="18" charset="0"/>
                </a:rPr>
                <a:t>                   </a:t>
              </a:r>
            </a:p>
          </p:txBody>
        </p:sp>
        <p:sp>
          <p:nvSpPr>
            <p:cNvPr id="208908" name="Rectangle 12"/>
            <p:cNvSpPr>
              <a:spLocks noChangeArrowheads="1"/>
            </p:cNvSpPr>
            <p:nvPr/>
          </p:nvSpPr>
          <p:spPr bwMode="auto">
            <a:xfrm>
              <a:off x="1152" y="2014"/>
              <a:ext cx="484" cy="288"/>
            </a:xfrm>
            <a:prstGeom prst="rect">
              <a:avLst/>
            </a:prstGeom>
            <a:noFill/>
            <a:ln w="25400">
              <a:noFill/>
              <a:miter lim="800000"/>
              <a:headEnd/>
              <a:tailEnd/>
            </a:ln>
            <a:effectLst/>
          </p:spPr>
          <p:txBody>
            <a:bodyPr anchor="ctr"/>
            <a:lstStyle/>
            <a:p>
              <a:pPr eaLnBrk="0" fontAlgn="ctr" hangingPunct="0"/>
              <a:endParaRPr lang="fr-FR" sz="2400">
                <a:latin typeface="Times New Roman" pitchFamily="18" charset="0"/>
              </a:endParaRPr>
            </a:p>
          </p:txBody>
        </p:sp>
      </p:grpSp>
      <p:sp>
        <p:nvSpPr>
          <p:cNvPr id="208909" name="Rectangle 13"/>
          <p:cNvSpPr>
            <a:spLocks noChangeArrowheads="1"/>
          </p:cNvSpPr>
          <p:nvPr/>
        </p:nvSpPr>
        <p:spPr bwMode="auto">
          <a:xfrm>
            <a:off x="34925" y="1989138"/>
            <a:ext cx="9144000" cy="1311275"/>
          </a:xfrm>
          <a:prstGeom prst="rect">
            <a:avLst/>
          </a:prstGeom>
          <a:noFill/>
          <a:ln w="25400">
            <a:noFill/>
            <a:miter lim="800000"/>
            <a:headEnd/>
            <a:tailEnd/>
          </a:ln>
          <a:effectLst/>
        </p:spPr>
        <p:txBody>
          <a:bodyPr>
            <a:spAutoFit/>
          </a:bodyPr>
          <a:lstStyle/>
          <a:p>
            <a:pPr eaLnBrk="0" hangingPunct="0"/>
            <a:r>
              <a:rPr lang="fr-FR" sz="2000">
                <a:latin typeface="Times New Roman" pitchFamily="18" charset="0"/>
              </a:rPr>
              <a:t>Connaissant l'influence du paramètre sur le point fixe et, par extension, sur les points au voisinage du point fixe, on est en mesure de déterminer quelle variation du paramètre doit être appliquée pour ramener, dans la section de Poincaré et au prochain passage, le point courant au point fixe </a:t>
            </a:r>
          </a:p>
        </p:txBody>
      </p:sp>
      <p:grpSp>
        <p:nvGrpSpPr>
          <p:cNvPr id="208910" name="Groupe 11"/>
          <p:cNvGrpSpPr>
            <a:grpSpLocks/>
          </p:cNvGrpSpPr>
          <p:nvPr/>
        </p:nvGrpSpPr>
        <p:grpSpPr bwMode="auto">
          <a:xfrm>
            <a:off x="0" y="0"/>
            <a:ext cx="9144000" cy="6858000"/>
            <a:chOff x="0" y="0"/>
            <a:chExt cx="9144000" cy="6858000"/>
          </a:xfrm>
        </p:grpSpPr>
        <p:grpSp>
          <p:nvGrpSpPr>
            <p:cNvPr id="208911"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08915"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p:cNvSpPr>
          <p:nvPr>
            <p:ph type="title"/>
          </p:nvPr>
        </p:nvSpPr>
        <p:spPr>
          <a:xfrm>
            <a:off x="431800" y="881063"/>
            <a:ext cx="8372475" cy="1143000"/>
          </a:xfrm>
        </p:spPr>
        <p:txBody>
          <a:bodyPr/>
          <a:lstStyle/>
          <a:p>
            <a:r>
              <a:rPr lang="fr-FR" sz="3200" smtClean="0">
                <a:solidFill>
                  <a:srgbClr val="FF9933"/>
                </a:solidFill>
              </a:rPr>
              <a:t>Les systèmes chaotiques: Contrôle du Chaos</a:t>
            </a:r>
          </a:p>
        </p:txBody>
      </p:sp>
      <p:sp>
        <p:nvSpPr>
          <p:cNvPr id="209923" name="Rectangle 3"/>
          <p:cNvSpPr>
            <a:spLocks noChangeArrowheads="1"/>
          </p:cNvSpPr>
          <p:nvPr/>
        </p:nvSpPr>
        <p:spPr bwMode="auto">
          <a:xfrm>
            <a:off x="261938" y="835025"/>
            <a:ext cx="9144000" cy="457200"/>
          </a:xfrm>
          <a:prstGeom prst="rect">
            <a:avLst/>
          </a:prstGeom>
          <a:noFill/>
          <a:ln w="25400">
            <a:noFill/>
            <a:miter lim="800000"/>
            <a:headEnd/>
            <a:tailEnd/>
          </a:ln>
          <a:effectLst/>
        </p:spPr>
        <p:txBody>
          <a:bodyPr>
            <a:spAutoFit/>
          </a:bodyPr>
          <a:lstStyle/>
          <a:p>
            <a:pPr marL="457200" indent="-457200" eaLnBrk="0" hangingPunct="0"/>
            <a:r>
              <a:rPr lang="fr-FR" sz="2400"/>
              <a:t>   </a:t>
            </a:r>
          </a:p>
        </p:txBody>
      </p:sp>
      <p:sp>
        <p:nvSpPr>
          <p:cNvPr id="209924" name="Rectangle 4"/>
          <p:cNvSpPr>
            <a:spLocks noChangeArrowheads="1"/>
          </p:cNvSpPr>
          <p:nvPr/>
        </p:nvSpPr>
        <p:spPr bwMode="auto">
          <a:xfrm>
            <a:off x="755650" y="1773238"/>
            <a:ext cx="8794750" cy="457200"/>
          </a:xfrm>
          <a:prstGeom prst="rect">
            <a:avLst/>
          </a:prstGeom>
          <a:noFill/>
          <a:ln w="25400">
            <a:noFill/>
            <a:miter lim="800000"/>
            <a:headEnd/>
            <a:tailEnd/>
          </a:ln>
          <a:effectLst/>
        </p:spPr>
        <p:txBody>
          <a:bodyPr>
            <a:spAutoFit/>
          </a:bodyPr>
          <a:lstStyle/>
          <a:p>
            <a:pPr eaLnBrk="0" hangingPunct="0"/>
            <a:r>
              <a:rPr lang="fr-FR" sz="2400" b="1">
                <a:latin typeface="Times New Roman" pitchFamily="18" charset="0"/>
              </a:rPr>
              <a:t>Application à l’attracteur de Lorentz</a:t>
            </a:r>
          </a:p>
        </p:txBody>
      </p:sp>
      <p:sp>
        <p:nvSpPr>
          <p:cNvPr id="209925" name="Rectangle 5"/>
          <p:cNvSpPr>
            <a:spLocks noChangeArrowheads="1"/>
          </p:cNvSpPr>
          <p:nvPr/>
        </p:nvSpPr>
        <p:spPr bwMode="auto">
          <a:xfrm>
            <a:off x="3746500" y="3165475"/>
            <a:ext cx="9144000" cy="0"/>
          </a:xfrm>
          <a:prstGeom prst="rect">
            <a:avLst/>
          </a:prstGeom>
          <a:noFill/>
          <a:ln w="25400">
            <a:noFill/>
            <a:miter lim="800000"/>
            <a:headEnd/>
            <a:tailEnd/>
          </a:ln>
          <a:effectLst/>
        </p:spPr>
        <p:txBody>
          <a:bodyPr>
            <a:spAutoFit/>
          </a:bodyPr>
          <a:lstStyle/>
          <a:p>
            <a:endParaRPr lang="fr-FR"/>
          </a:p>
        </p:txBody>
      </p:sp>
      <p:grpSp>
        <p:nvGrpSpPr>
          <p:cNvPr id="209926" name="Group 6"/>
          <p:cNvGrpSpPr>
            <a:grpSpLocks/>
          </p:cNvGrpSpPr>
          <p:nvPr/>
        </p:nvGrpSpPr>
        <p:grpSpPr bwMode="auto">
          <a:xfrm>
            <a:off x="0" y="2195513"/>
            <a:ext cx="2597150" cy="457200"/>
            <a:chOff x="0" y="748"/>
            <a:chExt cx="1636" cy="288"/>
          </a:xfrm>
        </p:grpSpPr>
        <p:sp>
          <p:nvSpPr>
            <p:cNvPr id="209927" name="Rectangle 7"/>
            <p:cNvSpPr>
              <a:spLocks noChangeArrowheads="1"/>
            </p:cNvSpPr>
            <p:nvPr/>
          </p:nvSpPr>
          <p:spPr bwMode="auto">
            <a:xfrm>
              <a:off x="0" y="748"/>
              <a:ext cx="1152" cy="288"/>
            </a:xfrm>
            <a:prstGeom prst="rect">
              <a:avLst/>
            </a:prstGeom>
            <a:noFill/>
            <a:ln w="25400">
              <a:noFill/>
              <a:miter lim="800000"/>
              <a:headEnd/>
              <a:tailEnd/>
            </a:ln>
            <a:effectLst/>
          </p:spPr>
          <p:txBody>
            <a:bodyPr anchor="ctr"/>
            <a:lstStyle/>
            <a:p>
              <a:pPr eaLnBrk="0" hangingPunct="0"/>
              <a:r>
                <a:rPr lang="fr-FR" sz="2400">
                  <a:latin typeface="Times New Roman" pitchFamily="18" charset="0"/>
                </a:rPr>
                <a:t>  </a:t>
              </a:r>
              <a:r>
                <a:rPr lang="fr-FR" sz="1000">
                  <a:latin typeface="Times New Roman" pitchFamily="18" charset="0"/>
                </a:rPr>
                <a:t> </a:t>
              </a:r>
              <a:r>
                <a:rPr lang="fr-FR" sz="2400">
                  <a:latin typeface="Times New Roman" pitchFamily="18" charset="0"/>
                </a:rPr>
                <a:t>                   </a:t>
              </a:r>
            </a:p>
          </p:txBody>
        </p:sp>
        <p:sp>
          <p:nvSpPr>
            <p:cNvPr id="209928" name="Rectangle 8"/>
            <p:cNvSpPr>
              <a:spLocks noChangeArrowheads="1"/>
            </p:cNvSpPr>
            <p:nvPr/>
          </p:nvSpPr>
          <p:spPr bwMode="auto">
            <a:xfrm>
              <a:off x="1152" y="748"/>
              <a:ext cx="484" cy="288"/>
            </a:xfrm>
            <a:prstGeom prst="rect">
              <a:avLst/>
            </a:prstGeom>
            <a:noFill/>
            <a:ln w="25400">
              <a:noFill/>
              <a:miter lim="800000"/>
              <a:headEnd/>
              <a:tailEnd/>
            </a:ln>
            <a:effectLst/>
          </p:spPr>
          <p:txBody>
            <a:bodyPr anchor="ctr"/>
            <a:lstStyle/>
            <a:p>
              <a:pPr eaLnBrk="0" fontAlgn="ctr" hangingPunct="0"/>
              <a:endParaRPr lang="fr-FR" sz="2400">
                <a:latin typeface="Times New Roman" pitchFamily="18" charset="0"/>
              </a:endParaRPr>
            </a:p>
          </p:txBody>
        </p:sp>
      </p:grpSp>
      <p:grpSp>
        <p:nvGrpSpPr>
          <p:cNvPr id="209929" name="Group 9"/>
          <p:cNvGrpSpPr>
            <a:grpSpLocks/>
          </p:cNvGrpSpPr>
          <p:nvPr/>
        </p:nvGrpSpPr>
        <p:grpSpPr bwMode="auto">
          <a:xfrm>
            <a:off x="0" y="4205288"/>
            <a:ext cx="2597150" cy="457200"/>
            <a:chOff x="0" y="2014"/>
            <a:chExt cx="1636" cy="288"/>
          </a:xfrm>
        </p:grpSpPr>
        <p:sp>
          <p:nvSpPr>
            <p:cNvPr id="209930" name="Rectangle 10"/>
            <p:cNvSpPr>
              <a:spLocks noChangeArrowheads="1"/>
            </p:cNvSpPr>
            <p:nvPr/>
          </p:nvSpPr>
          <p:spPr bwMode="auto">
            <a:xfrm>
              <a:off x="0" y="2014"/>
              <a:ext cx="1152" cy="288"/>
            </a:xfrm>
            <a:prstGeom prst="rect">
              <a:avLst/>
            </a:prstGeom>
            <a:noFill/>
            <a:ln w="25400">
              <a:noFill/>
              <a:miter lim="800000"/>
              <a:headEnd/>
              <a:tailEnd/>
            </a:ln>
            <a:effectLst/>
          </p:spPr>
          <p:txBody>
            <a:bodyPr anchor="ctr"/>
            <a:lstStyle/>
            <a:p>
              <a:pPr eaLnBrk="0" hangingPunct="0"/>
              <a:r>
                <a:rPr lang="fr-FR" sz="2400">
                  <a:latin typeface="Times New Roman" pitchFamily="18" charset="0"/>
                </a:rPr>
                <a:t>  </a:t>
              </a:r>
              <a:r>
                <a:rPr lang="fr-FR" sz="1000">
                  <a:latin typeface="Times New Roman" pitchFamily="18" charset="0"/>
                </a:rPr>
                <a:t> </a:t>
              </a:r>
              <a:r>
                <a:rPr lang="fr-FR" sz="2400">
                  <a:latin typeface="Times New Roman" pitchFamily="18" charset="0"/>
                </a:rPr>
                <a:t>                   </a:t>
              </a:r>
            </a:p>
          </p:txBody>
        </p:sp>
        <p:sp>
          <p:nvSpPr>
            <p:cNvPr id="209931" name="Rectangle 11"/>
            <p:cNvSpPr>
              <a:spLocks noChangeArrowheads="1"/>
            </p:cNvSpPr>
            <p:nvPr/>
          </p:nvSpPr>
          <p:spPr bwMode="auto">
            <a:xfrm>
              <a:off x="1152" y="2014"/>
              <a:ext cx="484" cy="288"/>
            </a:xfrm>
            <a:prstGeom prst="rect">
              <a:avLst/>
            </a:prstGeom>
            <a:noFill/>
            <a:ln w="25400">
              <a:noFill/>
              <a:miter lim="800000"/>
              <a:headEnd/>
              <a:tailEnd/>
            </a:ln>
            <a:effectLst/>
          </p:spPr>
          <p:txBody>
            <a:bodyPr anchor="ctr"/>
            <a:lstStyle/>
            <a:p>
              <a:pPr eaLnBrk="0" fontAlgn="ctr" hangingPunct="0"/>
              <a:endParaRPr lang="fr-FR" sz="2400">
                <a:latin typeface="Times New Roman" pitchFamily="18" charset="0"/>
              </a:endParaRPr>
            </a:p>
          </p:txBody>
        </p:sp>
      </p:grpSp>
      <p:pic>
        <p:nvPicPr>
          <p:cNvPr id="209932" name="Picture 12" descr="controle"/>
          <p:cNvPicPr>
            <a:picLocks noChangeAspect="1" noChangeArrowheads="1"/>
          </p:cNvPicPr>
          <p:nvPr/>
        </p:nvPicPr>
        <p:blipFill>
          <a:blip r:embed="rId2"/>
          <a:srcRect/>
          <a:stretch>
            <a:fillRect/>
          </a:stretch>
        </p:blipFill>
        <p:spPr bwMode="auto">
          <a:xfrm>
            <a:off x="2700338" y="2557463"/>
            <a:ext cx="4419600" cy="3365500"/>
          </a:xfrm>
          <a:prstGeom prst="rect">
            <a:avLst/>
          </a:prstGeom>
          <a:noFill/>
        </p:spPr>
      </p:pic>
      <p:grpSp>
        <p:nvGrpSpPr>
          <p:cNvPr id="209933" name="Groupe 11"/>
          <p:cNvGrpSpPr>
            <a:grpSpLocks/>
          </p:cNvGrpSpPr>
          <p:nvPr/>
        </p:nvGrpSpPr>
        <p:grpSpPr bwMode="auto">
          <a:xfrm>
            <a:off x="0" y="0"/>
            <a:ext cx="9144000" cy="6858000"/>
            <a:chOff x="0" y="0"/>
            <a:chExt cx="9144000" cy="6858000"/>
          </a:xfrm>
        </p:grpSpPr>
        <p:grpSp>
          <p:nvGrpSpPr>
            <p:cNvPr id="209934"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09938"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b="1">
                  <a:solidFill>
                    <a:schemeClr val="bg1"/>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10" name="Titre 2"/>
          <p:cNvSpPr txBox="1">
            <a:spLocks/>
          </p:cNvSpPr>
          <p:nvPr/>
        </p:nvSpPr>
        <p:spPr>
          <a:xfrm>
            <a:off x="1714500" y="2357438"/>
            <a:ext cx="6983413" cy="1470025"/>
          </a:xfrm>
          <a:prstGeom prst="rect">
            <a:avLst/>
          </a:prstGeom>
        </p:spPr>
        <p:txBody>
          <a:bodyPr anchor="ctr">
            <a:normAutofit fontScale="25000" lnSpcReduction="20000"/>
          </a:bodyPr>
          <a:lstStyle/>
          <a:p>
            <a:pPr fontAlgn="auto">
              <a:spcAft>
                <a:spcPts val="0"/>
              </a:spcAft>
              <a:buFont typeface="Arial" pitchFamily="34" charset="0"/>
              <a:buChar char="•"/>
              <a:defRPr/>
            </a:pPr>
            <a:endParaRPr lang="fr-FR" sz="7400" dirty="0">
              <a:latin typeface="+mn-lt"/>
              <a:ea typeface="+mj-ea"/>
              <a:cs typeface="+mj-cs"/>
            </a:endParaRPr>
          </a:p>
          <a:p>
            <a:pPr marL="1371600" indent="-1371600" fontAlgn="auto">
              <a:spcAft>
                <a:spcPts val="0"/>
              </a:spcAft>
              <a:buFont typeface="Arial" pitchFamily="34" charset="0"/>
              <a:buChar char="•"/>
              <a:defRPr/>
            </a:pPr>
            <a:r>
              <a:rPr lang="fr-FR" sz="11200" dirty="0">
                <a:solidFill>
                  <a:schemeClr val="bg1">
                    <a:lumMod val="75000"/>
                  </a:schemeClr>
                </a:solidFill>
                <a:latin typeface="+mn-lt"/>
                <a:ea typeface="+mj-ea"/>
                <a:cs typeface="+mj-cs"/>
              </a:rPr>
              <a:t>Qu’est ce que le chaos ?</a:t>
            </a:r>
          </a:p>
          <a:p>
            <a:pPr marL="1371600" indent="-1371600" fontAlgn="auto">
              <a:spcAft>
                <a:spcPts val="0"/>
              </a:spcAft>
              <a:buFont typeface="Arial" pitchFamily="34" charset="0"/>
              <a:buChar char="•"/>
              <a:defRPr/>
            </a:pPr>
            <a:r>
              <a:rPr lang="fr-FR" sz="11200" b="1" dirty="0">
                <a:solidFill>
                  <a:schemeClr val="tx2"/>
                </a:solidFill>
                <a:latin typeface="+mn-lt"/>
                <a:ea typeface="+mj-ea"/>
                <a:cs typeface="+mj-cs"/>
              </a:rPr>
              <a:t>Pourquoi l’utiliser ?</a:t>
            </a:r>
          </a:p>
          <a:p>
            <a:pPr marL="1371600" indent="-1371600" fontAlgn="auto">
              <a:spcAft>
                <a:spcPts val="0"/>
              </a:spcAft>
              <a:buFont typeface="Arial" pitchFamily="34" charset="0"/>
              <a:buChar char="•"/>
              <a:defRPr/>
            </a:pPr>
            <a:r>
              <a:rPr lang="fr-FR" sz="11200" dirty="0">
                <a:solidFill>
                  <a:schemeClr val="bg1">
                    <a:lumMod val="75000"/>
                  </a:schemeClr>
                </a:solidFill>
                <a:latin typeface="+mn-lt"/>
                <a:ea typeface="+mj-ea"/>
                <a:cs typeface="+mj-cs"/>
              </a:rPr>
              <a:t>Objectif de ce travail de thèse</a:t>
            </a:r>
            <a:r>
              <a:rPr lang="fr-FR" sz="11200" dirty="0">
                <a:latin typeface="+mn-lt"/>
                <a:ea typeface="+mj-ea"/>
                <a:cs typeface="+mj-cs"/>
              </a:rPr>
              <a:t>.</a:t>
            </a:r>
            <a:r>
              <a:rPr lang="fr-FR" sz="4000" dirty="0">
                <a:latin typeface="+mn-lt"/>
                <a:ea typeface="+mj-ea"/>
                <a:cs typeface="+mj-cs"/>
              </a:rPr>
              <a:t/>
            </a:r>
            <a:br>
              <a:rPr lang="fr-FR" sz="4000" dirty="0">
                <a:latin typeface="+mn-lt"/>
                <a:ea typeface="+mj-ea"/>
                <a:cs typeface="+mj-cs"/>
              </a:rPr>
            </a:br>
            <a:endParaRPr lang="fr-FR" sz="4000" dirty="0">
              <a:latin typeface="+mn-lt"/>
              <a:ea typeface="+mj-ea"/>
              <a:cs typeface="+mj-cs"/>
            </a:endParaRPr>
          </a:p>
        </p:txBody>
      </p:sp>
      <p:sp>
        <p:nvSpPr>
          <p:cNvPr id="32771" name="Espace réservé du numéro de diapositive 8"/>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028FB3-B774-4690-A83A-97C58A3EF436}" type="slidenum">
              <a:rPr lang="fr-FR">
                <a:solidFill>
                  <a:schemeClr val="tx1"/>
                </a:solidFill>
              </a:rPr>
              <a:pPr fontAlgn="base">
                <a:spcBef>
                  <a:spcPct val="0"/>
                </a:spcBef>
                <a:spcAft>
                  <a:spcPct val="0"/>
                </a:spcAft>
                <a:defRPr/>
              </a:pPr>
              <a:t>79</a:t>
            </a:fld>
            <a:endParaRPr lang="fr-FR">
              <a:solidFill>
                <a:schemeClr val="tx1"/>
              </a:solidFill>
            </a:endParaRPr>
          </a:p>
        </p:txBody>
      </p:sp>
      <p:grpSp>
        <p:nvGrpSpPr>
          <p:cNvPr id="59396" name="Groupe 12"/>
          <p:cNvGrpSpPr>
            <a:grpSpLocks/>
          </p:cNvGrpSpPr>
          <p:nvPr/>
        </p:nvGrpSpPr>
        <p:grpSpPr bwMode="auto">
          <a:xfrm>
            <a:off x="0" y="0"/>
            <a:ext cx="9144000" cy="6858000"/>
            <a:chOff x="0" y="0"/>
            <a:chExt cx="9144000" cy="6858000"/>
          </a:xfrm>
        </p:grpSpPr>
        <p:grpSp>
          <p:nvGrpSpPr>
            <p:cNvPr id="59398" name="Groupe 29"/>
            <p:cNvGrpSpPr>
              <a:grpSpLocks/>
            </p:cNvGrpSpPr>
            <p:nvPr/>
          </p:nvGrpSpPr>
          <p:grpSpPr bwMode="auto">
            <a:xfrm>
              <a:off x="0" y="0"/>
              <a:ext cx="9144000" cy="6858000"/>
              <a:chOff x="0" y="0"/>
              <a:chExt cx="9144000" cy="6858000"/>
            </a:xfrm>
          </p:grpSpPr>
          <p:sp>
            <p:nvSpPr>
              <p:cNvPr id="16" name="Rectangle 1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7"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8" name="ZoneTexte 17"/>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59403"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
          <p:nvSpPr>
            <p:cNvPr id="15" name="ZoneTexte 14"/>
            <p:cNvSpPr txBox="1"/>
            <p:nvPr/>
          </p:nvSpPr>
          <p:spPr>
            <a:xfrm>
              <a:off x="4645025" y="0"/>
              <a:ext cx="3797300" cy="793750"/>
            </a:xfrm>
            <a:prstGeom prst="rect">
              <a:avLst/>
            </a:prstGeom>
            <a:noFill/>
          </p:spPr>
          <p:txBody>
            <a:bodyPr>
              <a:spAutoFit/>
            </a:bodyPr>
            <a:lstStyle/>
            <a:p>
              <a:pPr>
                <a:defRPr/>
              </a:pPr>
              <a:r>
                <a:rPr lang="fr-FR" sz="1600">
                  <a:solidFill>
                    <a:srgbClr val="F2F2F2"/>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
        <p:nvSpPr>
          <p:cNvPr id="20" name="Titre 2"/>
          <p:cNvSpPr txBox="1">
            <a:spLocks/>
          </p:cNvSpPr>
          <p:nvPr/>
        </p:nvSpPr>
        <p:spPr>
          <a:xfrm>
            <a:off x="665163" y="1092200"/>
            <a:ext cx="6718300" cy="1022350"/>
          </a:xfrm>
          <a:prstGeom prst="rect">
            <a:avLst/>
          </a:prstGeom>
        </p:spPr>
        <p:txBody>
          <a:bodyPr anchor="ctr"/>
          <a:lstStyle/>
          <a:p>
            <a:pPr fontAlgn="auto">
              <a:spcAft>
                <a:spcPts val="0"/>
              </a:spcAft>
              <a:defRPr/>
            </a:pPr>
            <a:r>
              <a:rPr lang="fr-FR" sz="4000" dirty="0">
                <a:solidFill>
                  <a:schemeClr val="tx2"/>
                </a:solidFill>
                <a:latin typeface="+mn-lt"/>
                <a:ea typeface="+mj-ea"/>
                <a:cs typeface="+mj-cs"/>
              </a:rPr>
              <a:t>Introduction</a:t>
            </a:r>
            <a:r>
              <a:rPr lang="fr-FR" sz="4800" dirty="0">
                <a:solidFill>
                  <a:schemeClr val="tx2"/>
                </a:solidFill>
                <a:latin typeface="+mn-lt"/>
                <a:ea typeface="+mj-ea"/>
                <a:cs typeface="+mj-cs"/>
              </a:rPr>
              <a:t/>
            </a:r>
            <a:br>
              <a:rPr lang="fr-FR" sz="4800" dirty="0">
                <a:solidFill>
                  <a:schemeClr val="tx2"/>
                </a:solidFill>
                <a:latin typeface="+mn-lt"/>
                <a:ea typeface="+mj-ea"/>
                <a:cs typeface="+mj-cs"/>
              </a:rPr>
            </a:br>
            <a:endParaRPr lang="fr-FR" sz="48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ChangeArrowheads="1"/>
          </p:cNvSpPr>
          <p:nvPr/>
        </p:nvSpPr>
        <p:spPr bwMode="auto">
          <a:xfrm>
            <a:off x="684213" y="1535113"/>
            <a:ext cx="7775575" cy="2495550"/>
          </a:xfrm>
          <a:prstGeom prst="rect">
            <a:avLst/>
          </a:prstGeom>
          <a:noFill/>
          <a:ln w="25400">
            <a:noFill/>
            <a:miter lim="800000"/>
            <a:headEnd/>
            <a:tailEnd/>
          </a:ln>
        </p:spPr>
        <p:txBody>
          <a:bodyPr>
            <a:spAutoFit/>
          </a:bodyPr>
          <a:lstStyle/>
          <a:p>
            <a:pPr marL="457200" indent="-457200" eaLnBrk="0" hangingPunct="0"/>
            <a:r>
              <a:rPr lang="fr-FR" sz="2400">
                <a:latin typeface="Times New Roman" pitchFamily="18" charset="0"/>
              </a:rPr>
              <a:t>A la différence des systèmes linéaires qui possèdent un point d’équilibre unique, les systèmes non linéaires peuvent posséder plusieurs points d’équilibre.</a:t>
            </a:r>
          </a:p>
          <a:p>
            <a:pPr marL="457200" indent="-457200" eaLnBrk="0" hangingPunct="0"/>
            <a:endParaRPr lang="fr-FR" sz="1400">
              <a:latin typeface="Times New Roman" pitchFamily="18" charset="0"/>
            </a:endParaRPr>
          </a:p>
          <a:p>
            <a:pPr marL="457200" indent="-457200" eaLnBrk="0" hangingPunct="0"/>
            <a:r>
              <a:rPr lang="fr-FR" sz="2400">
                <a:latin typeface="Times New Roman" pitchFamily="18" charset="0"/>
              </a:rPr>
              <a:t>Exemple:</a:t>
            </a:r>
          </a:p>
          <a:p>
            <a:pPr marL="457200" indent="-457200" eaLnBrk="0" hangingPunct="0"/>
            <a:r>
              <a:rPr lang="fr-FR" sz="2400">
                <a:latin typeface="Times New Roman" pitchFamily="18" charset="0"/>
              </a:rPr>
              <a:t>Soit le système physique régi par l’équation différentielle suivante:</a:t>
            </a:r>
          </a:p>
        </p:txBody>
      </p:sp>
      <p:pic>
        <p:nvPicPr>
          <p:cNvPr id="23554" name="Picture 6"/>
          <p:cNvPicPr>
            <a:picLocks noChangeAspect="1" noChangeArrowheads="1"/>
          </p:cNvPicPr>
          <p:nvPr/>
        </p:nvPicPr>
        <p:blipFill>
          <a:blip r:embed="rId2"/>
          <a:srcRect/>
          <a:stretch>
            <a:fillRect/>
          </a:stretch>
        </p:blipFill>
        <p:spPr bwMode="auto">
          <a:xfrm>
            <a:off x="1639888" y="4038600"/>
            <a:ext cx="5222875" cy="668338"/>
          </a:xfrm>
          <a:prstGeom prst="rect">
            <a:avLst/>
          </a:prstGeom>
          <a:noFill/>
          <a:ln w="25400">
            <a:noFill/>
            <a:miter lim="800000"/>
            <a:headEnd/>
            <a:tailEnd/>
          </a:ln>
        </p:spPr>
      </p:pic>
      <p:sp>
        <p:nvSpPr>
          <p:cNvPr id="23555" name="Rectangle 7"/>
          <p:cNvSpPr>
            <a:spLocks noChangeArrowheads="1"/>
          </p:cNvSpPr>
          <p:nvPr/>
        </p:nvSpPr>
        <p:spPr bwMode="auto">
          <a:xfrm>
            <a:off x="842963" y="4614863"/>
            <a:ext cx="6753225"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Le système linéarisé autour du point </a:t>
            </a:r>
            <a:r>
              <a:rPr lang="fr-FR" sz="2400" i="1">
                <a:latin typeface="Times New Roman" pitchFamily="18" charset="0"/>
              </a:rPr>
              <a:t>x</a:t>
            </a:r>
            <a:r>
              <a:rPr lang="fr-FR" sz="2400">
                <a:latin typeface="Times New Roman" pitchFamily="18" charset="0"/>
              </a:rPr>
              <a:t>0 est donné par:</a:t>
            </a:r>
          </a:p>
        </p:txBody>
      </p:sp>
      <p:pic>
        <p:nvPicPr>
          <p:cNvPr id="23556" name="Picture 8"/>
          <p:cNvPicPr>
            <a:picLocks noChangeAspect="1" noChangeArrowheads="1"/>
          </p:cNvPicPr>
          <p:nvPr/>
        </p:nvPicPr>
        <p:blipFill>
          <a:blip r:embed="rId3"/>
          <a:srcRect/>
          <a:stretch>
            <a:fillRect/>
          </a:stretch>
        </p:blipFill>
        <p:spPr bwMode="auto">
          <a:xfrm>
            <a:off x="1247775" y="4975225"/>
            <a:ext cx="6413500" cy="1441450"/>
          </a:xfrm>
          <a:prstGeom prst="rect">
            <a:avLst/>
          </a:prstGeom>
          <a:noFill/>
          <a:ln w="25400">
            <a:noFill/>
            <a:miter lim="800000"/>
            <a:headEnd/>
            <a:tailEnd/>
          </a:ln>
        </p:spPr>
      </p:pic>
      <p:grpSp>
        <p:nvGrpSpPr>
          <p:cNvPr id="23557" name="Groupe 15"/>
          <p:cNvGrpSpPr>
            <a:grpSpLocks/>
          </p:cNvGrpSpPr>
          <p:nvPr/>
        </p:nvGrpSpPr>
        <p:grpSpPr bwMode="auto">
          <a:xfrm>
            <a:off x="0" y="0"/>
            <a:ext cx="9144000" cy="6858000"/>
            <a:chOff x="0" y="0"/>
            <a:chExt cx="9144000" cy="6858000"/>
          </a:xfrm>
        </p:grpSpPr>
        <p:sp>
          <p:nvSpPr>
            <p:cNvPr id="17" name="Rectangle 1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3562"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
        <p:nvSpPr>
          <p:cNvPr id="6" name="Titre 2"/>
          <p:cNvSpPr txBox="1">
            <a:spLocks/>
          </p:cNvSpPr>
          <p:nvPr/>
        </p:nvSpPr>
        <p:spPr>
          <a:xfrm>
            <a:off x="665163"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Contexte général</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1442" name="ZoneTexte 6"/>
          <p:cNvSpPr txBox="1">
            <a:spLocks noChangeArrowheads="1"/>
          </p:cNvSpPr>
          <p:nvPr/>
        </p:nvSpPr>
        <p:spPr bwMode="auto">
          <a:xfrm>
            <a:off x="336550" y="1928813"/>
            <a:ext cx="8643938" cy="3754437"/>
          </a:xfrm>
          <a:prstGeom prst="rect">
            <a:avLst/>
          </a:prstGeom>
          <a:noFill/>
          <a:ln w="9525">
            <a:noFill/>
            <a:miter lim="800000"/>
            <a:headEnd/>
            <a:tailEnd/>
          </a:ln>
        </p:spPr>
        <p:txBody>
          <a:bodyPr>
            <a:spAutoFit/>
          </a:bodyPr>
          <a:lstStyle/>
          <a:p>
            <a:pPr>
              <a:buFont typeface="Arial" charset="0"/>
              <a:buChar char="•"/>
            </a:pPr>
            <a:r>
              <a:rPr lang="fr-FR">
                <a:latin typeface="Calibri" pitchFamily="34" charset="0"/>
              </a:rPr>
              <a:t>Non sinusoïdaux         =&gt; large spectre                                        =&gt; robustesse au fading</a:t>
            </a:r>
          </a:p>
          <a:p>
            <a:pPr>
              <a:buFont typeface="Arial" charset="0"/>
              <a:buChar char="•"/>
            </a:pPr>
            <a:r>
              <a:rPr lang="fr-FR">
                <a:latin typeface="Calibri" pitchFamily="34" charset="0"/>
              </a:rPr>
              <a:t>Non périodiques         =&gt;séquences de longueur infinies         =&gt;sécurité de la transmission</a:t>
            </a:r>
          </a:p>
          <a:p>
            <a:pPr>
              <a:buFont typeface="Arial" charset="0"/>
              <a:buChar char="•"/>
            </a:pPr>
            <a:r>
              <a:rPr lang="fr-FR">
                <a:latin typeface="Calibri" pitchFamily="34" charset="0"/>
              </a:rPr>
              <a:t>Quasi-orthogonaux    =&gt;grand nombre de séquences possibles=&gt; augmentation du nombre d’utilisateurs</a:t>
            </a:r>
          </a:p>
          <a:p>
            <a:pPr>
              <a:buFont typeface="Arial" charset="0"/>
              <a:buChar char="•"/>
            </a:pPr>
            <a:endParaRPr lang="fr-FR">
              <a:latin typeface="Calibri" pitchFamily="34" charset="0"/>
            </a:endParaRPr>
          </a:p>
          <a:p>
            <a:pPr>
              <a:buFont typeface="Arial" charset="0"/>
              <a:buChar char="•"/>
            </a:pPr>
            <a:endParaRPr lang="fr-FR">
              <a:latin typeface="Calibri" pitchFamily="34" charset="0"/>
            </a:endParaRPr>
          </a:p>
          <a:p>
            <a:pPr>
              <a:buFont typeface="Arial" charset="0"/>
              <a:buChar char="•"/>
            </a:pPr>
            <a:endParaRPr lang="fr-FR">
              <a:latin typeface="Calibri" pitchFamily="34" charset="0"/>
            </a:endParaRPr>
          </a:p>
          <a:p>
            <a:pPr>
              <a:buFont typeface="Arial" charset="0"/>
              <a:buChar char="•"/>
            </a:pPr>
            <a:endParaRPr lang="fr-FR">
              <a:latin typeface="Calibri" pitchFamily="34" charset="0"/>
            </a:endParaRPr>
          </a:p>
          <a:p>
            <a:pPr>
              <a:buFont typeface="Arial" charset="0"/>
              <a:buChar char="•"/>
            </a:pPr>
            <a:endParaRPr lang="fr-FR">
              <a:latin typeface="Calibri" pitchFamily="34" charset="0"/>
            </a:endParaRPr>
          </a:p>
          <a:p>
            <a:pPr>
              <a:buFont typeface="Arial" charset="0"/>
              <a:buChar char="•"/>
            </a:pPr>
            <a:endParaRPr lang="fr-FR">
              <a:latin typeface="Calibri" pitchFamily="34" charset="0"/>
            </a:endParaRPr>
          </a:p>
          <a:p>
            <a:pPr>
              <a:buFont typeface="Arial" charset="0"/>
              <a:buChar char="•"/>
            </a:pPr>
            <a:endParaRPr lang="fr-FR">
              <a:latin typeface="Calibri" pitchFamily="34" charset="0"/>
            </a:endParaRPr>
          </a:p>
          <a:p>
            <a:pPr>
              <a:buFont typeface="Arial" charset="0"/>
              <a:buChar char="•"/>
            </a:pPr>
            <a:r>
              <a:rPr lang="fr-FR" sz="2000">
                <a:latin typeface="Calibri" pitchFamily="34" charset="0"/>
              </a:rPr>
              <a:t>Remplacer des porteuses sinusoïdales par des signaux chaotiques.</a:t>
            </a:r>
          </a:p>
          <a:p>
            <a:pPr>
              <a:buFont typeface="Arial" charset="0"/>
              <a:buChar char="•"/>
            </a:pPr>
            <a:r>
              <a:rPr lang="fr-FR" sz="2000">
                <a:latin typeface="Calibri" pitchFamily="34" charset="0"/>
              </a:rPr>
              <a:t>Remplacer des codes d’étalement par des codes chaotiques.</a:t>
            </a:r>
          </a:p>
        </p:txBody>
      </p:sp>
      <p:sp>
        <p:nvSpPr>
          <p:cNvPr id="10" name="Espace réservé du numéro de diapositive 9"/>
          <p:cNvSpPr>
            <a:spLocks noGrp="1"/>
          </p:cNvSpPr>
          <p:nvPr>
            <p:ph type="sldNum" sz="quarter" idx="12"/>
          </p:nvPr>
        </p:nvSpPr>
        <p:spPr/>
        <p:txBody>
          <a:bodyPr/>
          <a:lstStyle/>
          <a:p>
            <a:pPr>
              <a:defRPr/>
            </a:pPr>
            <a:fld id="{1ADAF523-DF6D-42A8-BA61-FE8851665985}" type="slidenum">
              <a:rPr lang="fr-FR"/>
              <a:pPr>
                <a:defRPr/>
              </a:pPr>
              <a:t>80</a:t>
            </a:fld>
            <a:endParaRPr lang="fr-FR"/>
          </a:p>
        </p:txBody>
      </p:sp>
      <p:grpSp>
        <p:nvGrpSpPr>
          <p:cNvPr id="61444" name="Groupe 11"/>
          <p:cNvGrpSpPr>
            <a:grpSpLocks/>
          </p:cNvGrpSpPr>
          <p:nvPr/>
        </p:nvGrpSpPr>
        <p:grpSpPr bwMode="auto">
          <a:xfrm>
            <a:off x="0" y="0"/>
            <a:ext cx="9144000" cy="6858000"/>
            <a:chOff x="0" y="0"/>
            <a:chExt cx="9144000" cy="6858000"/>
          </a:xfrm>
        </p:grpSpPr>
        <p:grpSp>
          <p:nvGrpSpPr>
            <p:cNvPr id="61447" name="Groupe 29"/>
            <p:cNvGrpSpPr>
              <a:grpSpLocks/>
            </p:cNvGrpSpPr>
            <p:nvPr/>
          </p:nvGrpSpPr>
          <p:grpSpPr bwMode="auto">
            <a:xfrm>
              <a:off x="0" y="0"/>
              <a:ext cx="9144000" cy="6858000"/>
              <a:chOff x="0" y="0"/>
              <a:chExt cx="9144000" cy="6858000"/>
            </a:xfrm>
          </p:grpSpPr>
          <p:sp>
            <p:nvSpPr>
              <p:cNvPr id="15" name="Rectangle 1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7" name="ZoneTexte 16"/>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61452"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4" name="ZoneTexte 13"/>
            <p:cNvSpPr txBox="1"/>
            <p:nvPr/>
          </p:nvSpPr>
          <p:spPr>
            <a:xfrm>
              <a:off x="4645025" y="0"/>
              <a:ext cx="3797300" cy="793750"/>
            </a:xfrm>
            <a:prstGeom prst="rect">
              <a:avLst/>
            </a:prstGeom>
            <a:noFill/>
          </p:spPr>
          <p:txBody>
            <a:bodyPr>
              <a:spAutoFit/>
            </a:bodyPr>
            <a:lstStyle/>
            <a:p>
              <a:pPr>
                <a:defRPr/>
              </a:pPr>
              <a:r>
                <a:rPr lang="fr-FR" sz="1600">
                  <a:solidFill>
                    <a:srgbClr val="F2F2F2"/>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
        <p:nvSpPr>
          <p:cNvPr id="19" name="Titre 2"/>
          <p:cNvSpPr txBox="1">
            <a:spLocks/>
          </p:cNvSpPr>
          <p:nvPr/>
        </p:nvSpPr>
        <p:spPr>
          <a:xfrm>
            <a:off x="665163" y="1092200"/>
            <a:ext cx="7558087" cy="1022350"/>
          </a:xfrm>
          <a:prstGeom prst="rect">
            <a:avLst/>
          </a:prstGeom>
        </p:spPr>
        <p:txBody>
          <a:bodyPr anchor="ctr"/>
          <a:lstStyle/>
          <a:p>
            <a:pPr fontAlgn="auto">
              <a:spcAft>
                <a:spcPts val="0"/>
              </a:spcAft>
              <a:defRPr/>
            </a:pPr>
            <a:r>
              <a:rPr lang="fr-FR" sz="4000" dirty="0">
                <a:solidFill>
                  <a:schemeClr val="tx2"/>
                </a:solidFill>
                <a:latin typeface="+mn-lt"/>
                <a:ea typeface="+mj-ea"/>
                <a:cs typeface="+mj-cs"/>
              </a:rPr>
              <a:t>Avantage des </a:t>
            </a:r>
            <a:r>
              <a:rPr lang="fr-FR" sz="4000" dirty="0" err="1">
                <a:solidFill>
                  <a:schemeClr val="tx2"/>
                </a:solidFill>
                <a:latin typeface="+mn-lt"/>
                <a:ea typeface="+mj-ea"/>
                <a:cs typeface="+mj-cs"/>
              </a:rPr>
              <a:t>signau</a:t>
            </a:r>
            <a:r>
              <a:rPr lang="fr-FR" sz="4000" dirty="0">
                <a:solidFill>
                  <a:schemeClr val="tx2"/>
                </a:solidFill>
                <a:latin typeface="+mn-lt"/>
                <a:ea typeface="+mj-ea"/>
                <a:cs typeface="+mj-cs"/>
              </a:rPr>
              <a:t>x chaotiques</a:t>
            </a:r>
            <a:r>
              <a:rPr lang="fr-FR" sz="4800" dirty="0">
                <a:solidFill>
                  <a:schemeClr val="tx2"/>
                </a:solidFill>
                <a:latin typeface="+mn-lt"/>
                <a:ea typeface="+mj-ea"/>
                <a:cs typeface="+mj-cs"/>
              </a:rPr>
              <a:t/>
            </a:r>
            <a:br>
              <a:rPr lang="fr-FR" sz="4800" dirty="0">
                <a:solidFill>
                  <a:schemeClr val="tx2"/>
                </a:solidFill>
                <a:latin typeface="+mn-lt"/>
                <a:ea typeface="+mj-ea"/>
                <a:cs typeface="+mj-cs"/>
              </a:rPr>
            </a:br>
            <a:endParaRPr lang="fr-FR" sz="4800" dirty="0">
              <a:solidFill>
                <a:schemeClr val="tx2"/>
              </a:solidFill>
              <a:latin typeface="+mn-lt"/>
              <a:ea typeface="+mj-ea"/>
              <a:cs typeface="+mj-cs"/>
            </a:endParaRPr>
          </a:p>
        </p:txBody>
      </p:sp>
      <p:sp>
        <p:nvSpPr>
          <p:cNvPr id="20" name="Titre 2"/>
          <p:cNvSpPr txBox="1">
            <a:spLocks/>
          </p:cNvSpPr>
          <p:nvPr/>
        </p:nvSpPr>
        <p:spPr>
          <a:xfrm>
            <a:off x="884238" y="3684588"/>
            <a:ext cx="7558087" cy="1022350"/>
          </a:xfrm>
          <a:prstGeom prst="rect">
            <a:avLst/>
          </a:prstGeom>
        </p:spPr>
        <p:txBody>
          <a:bodyPr anchor="ctr"/>
          <a:lstStyle/>
          <a:p>
            <a:pPr fontAlgn="auto">
              <a:spcAft>
                <a:spcPts val="0"/>
              </a:spcAft>
              <a:defRPr/>
            </a:pPr>
            <a:r>
              <a:rPr lang="fr-FR" sz="4000" dirty="0">
                <a:solidFill>
                  <a:schemeClr val="tx2"/>
                </a:solidFill>
                <a:latin typeface="+mn-lt"/>
                <a:ea typeface="+mj-ea"/>
                <a:cs typeface="+mj-cs"/>
              </a:rPr>
              <a:t>2 champs de recherche</a:t>
            </a:r>
            <a:endParaRPr lang="fr-FR" sz="48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ZoneTexte 4"/>
          <p:cNvSpPr txBox="1">
            <a:spLocks noChangeArrowheads="1"/>
          </p:cNvSpPr>
          <p:nvPr/>
        </p:nvSpPr>
        <p:spPr bwMode="auto">
          <a:xfrm>
            <a:off x="214313" y="1428750"/>
            <a:ext cx="8929687" cy="1262063"/>
          </a:xfrm>
          <a:prstGeom prst="rect">
            <a:avLst/>
          </a:prstGeom>
          <a:noFill/>
          <a:ln w="9525">
            <a:noFill/>
            <a:miter lim="800000"/>
            <a:headEnd/>
            <a:tailEnd/>
          </a:ln>
        </p:spPr>
        <p:txBody>
          <a:bodyPr>
            <a:spAutoFit/>
          </a:bodyPr>
          <a:lstStyle/>
          <a:p>
            <a:endParaRPr lang="fr-FR">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4514" name="ZoneTexte 6"/>
          <p:cNvSpPr txBox="1">
            <a:spLocks noChangeArrowheads="1"/>
          </p:cNvSpPr>
          <p:nvPr/>
        </p:nvSpPr>
        <p:spPr bwMode="auto">
          <a:xfrm>
            <a:off x="920750" y="1603375"/>
            <a:ext cx="7959725" cy="1446213"/>
          </a:xfrm>
          <a:prstGeom prst="rect">
            <a:avLst/>
          </a:prstGeom>
          <a:noFill/>
          <a:ln w="9525">
            <a:noFill/>
            <a:miter lim="800000"/>
            <a:headEnd/>
            <a:tailEnd/>
          </a:ln>
        </p:spPr>
        <p:txBody>
          <a:bodyPr>
            <a:spAutoFit/>
          </a:bodyPr>
          <a:lstStyle/>
          <a:p>
            <a:r>
              <a:rPr lang="fr-FR" sz="2400">
                <a:solidFill>
                  <a:schemeClr val="accent1"/>
                </a:solidFill>
                <a:latin typeface="Calibri" pitchFamily="34" charset="0"/>
              </a:rPr>
              <a:t>Proposer un schéma de démodulation dans le cas d’une transmission multi-utilisateurs avec porteuse chaotique.</a:t>
            </a:r>
          </a:p>
          <a:p>
            <a:endParaRPr lang="fr-FR" sz="2000">
              <a:latin typeface="Calibri" pitchFamily="34" charset="0"/>
            </a:endParaRPr>
          </a:p>
          <a:p>
            <a:endParaRPr lang="fr-FR" sz="2000">
              <a:latin typeface="Calibri" pitchFamily="34" charset="0"/>
            </a:endParaRPr>
          </a:p>
        </p:txBody>
      </p:sp>
      <p:sp>
        <p:nvSpPr>
          <p:cNvPr id="64515" name="ZoneTexte 7"/>
          <p:cNvSpPr txBox="1">
            <a:spLocks noChangeArrowheads="1"/>
          </p:cNvSpPr>
          <p:nvPr/>
        </p:nvSpPr>
        <p:spPr bwMode="auto">
          <a:xfrm>
            <a:off x="273050" y="2516188"/>
            <a:ext cx="8643938" cy="1692275"/>
          </a:xfrm>
          <a:prstGeom prst="rect">
            <a:avLst/>
          </a:prstGeom>
          <a:noFill/>
          <a:ln w="9525">
            <a:noFill/>
            <a:miter lim="800000"/>
            <a:headEnd/>
            <a:tailEnd/>
          </a:ln>
        </p:spPr>
        <p:txBody>
          <a:bodyPr>
            <a:spAutoFit/>
          </a:bodyPr>
          <a:lstStyle/>
          <a:p>
            <a:r>
              <a:rPr lang="fr-FR" sz="1600">
                <a:latin typeface="Calibri" pitchFamily="34" charset="0"/>
              </a:rPr>
              <a:t>Contraintes:</a:t>
            </a:r>
          </a:p>
          <a:p>
            <a:pPr>
              <a:buFont typeface="Arial" charset="0"/>
              <a:buChar char="•"/>
            </a:pPr>
            <a:endParaRPr lang="fr-FR" sz="1600">
              <a:latin typeface="Calibri" pitchFamily="34" charset="0"/>
            </a:endParaRPr>
          </a:p>
          <a:p>
            <a:pPr>
              <a:buFont typeface="Arial" charset="0"/>
              <a:buChar char="•"/>
            </a:pPr>
            <a:r>
              <a:rPr lang="fr-FR" sz="1600">
                <a:latin typeface="Calibri" pitchFamily="34" charset="0"/>
              </a:rPr>
              <a:t>Discriminer chaque utilisateur.</a:t>
            </a:r>
          </a:p>
          <a:p>
            <a:pPr>
              <a:buFont typeface="Arial" charset="0"/>
              <a:buChar char="•"/>
            </a:pPr>
            <a:r>
              <a:rPr lang="fr-FR" sz="1600">
                <a:latin typeface="Calibri" pitchFamily="34" charset="0"/>
              </a:rPr>
              <a:t>Les conditions initiales de l’ émetteur ne sont pas connues au récepteur</a:t>
            </a:r>
          </a:p>
          <a:p>
            <a:endParaRPr lang="fr-FR" sz="2000">
              <a:latin typeface="Calibri" pitchFamily="34" charset="0"/>
            </a:endParaRPr>
          </a:p>
          <a:p>
            <a:endParaRPr lang="fr-FR" sz="2000">
              <a:latin typeface="Calibri" pitchFamily="34" charset="0"/>
            </a:endParaRPr>
          </a:p>
        </p:txBody>
      </p:sp>
      <p:sp>
        <p:nvSpPr>
          <p:cNvPr id="64516" name="ZoneTexte 8"/>
          <p:cNvSpPr txBox="1">
            <a:spLocks noChangeArrowheads="1"/>
          </p:cNvSpPr>
          <p:nvPr/>
        </p:nvSpPr>
        <p:spPr bwMode="auto">
          <a:xfrm>
            <a:off x="847725" y="3794125"/>
            <a:ext cx="8032750" cy="1446213"/>
          </a:xfrm>
          <a:prstGeom prst="rect">
            <a:avLst/>
          </a:prstGeom>
          <a:noFill/>
          <a:ln w="9525">
            <a:noFill/>
            <a:miter lim="800000"/>
            <a:headEnd/>
            <a:tailEnd/>
          </a:ln>
        </p:spPr>
        <p:txBody>
          <a:bodyPr>
            <a:spAutoFit/>
          </a:bodyPr>
          <a:lstStyle/>
          <a:p>
            <a:r>
              <a:rPr lang="fr-FR" sz="2400">
                <a:solidFill>
                  <a:schemeClr val="accent1"/>
                </a:solidFill>
                <a:latin typeface="Calibri" pitchFamily="34" charset="0"/>
              </a:rPr>
              <a:t>Implantation d’un codeur/décodeur chaotique  numérique autosynchronisant en présence de bruit.</a:t>
            </a:r>
          </a:p>
          <a:p>
            <a:endParaRPr lang="fr-FR" sz="2000">
              <a:latin typeface="Calibri" pitchFamily="34" charset="0"/>
            </a:endParaRPr>
          </a:p>
          <a:p>
            <a:endParaRPr lang="fr-FR" sz="2000">
              <a:latin typeface="Calibri" pitchFamily="34" charset="0"/>
            </a:endParaRPr>
          </a:p>
        </p:txBody>
      </p:sp>
      <p:sp>
        <p:nvSpPr>
          <p:cNvPr id="64517" name="ZoneTexte 9"/>
          <p:cNvSpPr txBox="1">
            <a:spLocks noChangeArrowheads="1"/>
          </p:cNvSpPr>
          <p:nvPr/>
        </p:nvSpPr>
        <p:spPr bwMode="auto">
          <a:xfrm>
            <a:off x="300038" y="4949825"/>
            <a:ext cx="8643937" cy="1692275"/>
          </a:xfrm>
          <a:prstGeom prst="rect">
            <a:avLst/>
          </a:prstGeom>
          <a:noFill/>
          <a:ln w="9525">
            <a:noFill/>
            <a:miter lim="800000"/>
            <a:headEnd/>
            <a:tailEnd/>
          </a:ln>
        </p:spPr>
        <p:txBody>
          <a:bodyPr>
            <a:spAutoFit/>
          </a:bodyPr>
          <a:lstStyle/>
          <a:p>
            <a:r>
              <a:rPr lang="fr-FR" sz="1600">
                <a:latin typeface="Calibri" pitchFamily="34" charset="0"/>
              </a:rPr>
              <a:t>Contraintes:</a:t>
            </a:r>
          </a:p>
          <a:p>
            <a:pPr>
              <a:buFont typeface="Arial" charset="0"/>
              <a:buChar char="•"/>
            </a:pPr>
            <a:endParaRPr lang="fr-FR" sz="1600">
              <a:latin typeface="Calibri" pitchFamily="34" charset="0"/>
            </a:endParaRPr>
          </a:p>
          <a:p>
            <a:pPr>
              <a:buFont typeface="Arial" charset="0"/>
              <a:buChar char="•"/>
            </a:pPr>
            <a:r>
              <a:rPr lang="fr-FR" sz="1600">
                <a:latin typeface="Calibri" pitchFamily="34" charset="0"/>
              </a:rPr>
              <a:t>Fonctionnement en temps réel et en présence de bruit</a:t>
            </a:r>
          </a:p>
          <a:p>
            <a:pPr>
              <a:buFont typeface="Arial" charset="0"/>
              <a:buChar char="•"/>
            </a:pPr>
            <a:r>
              <a:rPr lang="fr-FR" sz="1600">
                <a:latin typeface="Calibri" pitchFamily="34" charset="0"/>
              </a:rPr>
              <a:t>Implantation sur système embarqué</a:t>
            </a:r>
          </a:p>
          <a:p>
            <a:endParaRPr lang="fr-FR" sz="2000">
              <a:latin typeface="Calibri" pitchFamily="34" charset="0"/>
            </a:endParaRPr>
          </a:p>
          <a:p>
            <a:endParaRPr lang="fr-FR" sz="2000">
              <a:latin typeface="Calibri" pitchFamily="34" charset="0"/>
            </a:endParaRPr>
          </a:p>
        </p:txBody>
      </p:sp>
      <p:sp>
        <p:nvSpPr>
          <p:cNvPr id="13" name="Espace réservé du numéro de diapositive 12"/>
          <p:cNvSpPr>
            <a:spLocks noGrp="1"/>
          </p:cNvSpPr>
          <p:nvPr>
            <p:ph type="sldNum" sz="quarter" idx="12"/>
          </p:nvPr>
        </p:nvSpPr>
        <p:spPr>
          <a:xfrm>
            <a:off x="6616700" y="6203950"/>
            <a:ext cx="2133600" cy="365125"/>
          </a:xfrm>
        </p:spPr>
        <p:txBody>
          <a:bodyPr/>
          <a:lstStyle/>
          <a:p>
            <a:pPr>
              <a:defRPr/>
            </a:pPr>
            <a:fld id="{12E1F4DD-319F-4493-89AF-A7AE11EAC3FF}" type="slidenum">
              <a:rPr lang="fr-FR"/>
              <a:pPr>
                <a:defRPr/>
              </a:pPr>
              <a:t>81</a:t>
            </a:fld>
            <a:endParaRPr lang="fr-FR" dirty="0"/>
          </a:p>
        </p:txBody>
      </p:sp>
      <p:grpSp>
        <p:nvGrpSpPr>
          <p:cNvPr id="64519" name="Groupe 14"/>
          <p:cNvGrpSpPr>
            <a:grpSpLocks/>
          </p:cNvGrpSpPr>
          <p:nvPr/>
        </p:nvGrpSpPr>
        <p:grpSpPr bwMode="auto">
          <a:xfrm>
            <a:off x="0" y="0"/>
            <a:ext cx="9144000" cy="6858000"/>
            <a:chOff x="0" y="0"/>
            <a:chExt cx="9144000" cy="6858000"/>
          </a:xfrm>
        </p:grpSpPr>
        <p:grpSp>
          <p:nvGrpSpPr>
            <p:cNvPr id="64520" name="Groupe 29"/>
            <p:cNvGrpSpPr>
              <a:grpSpLocks/>
            </p:cNvGrpSpPr>
            <p:nvPr/>
          </p:nvGrpSpPr>
          <p:grpSpPr bwMode="auto">
            <a:xfrm>
              <a:off x="0" y="0"/>
              <a:ext cx="9144000" cy="6858000"/>
              <a:chOff x="0" y="0"/>
              <a:chExt cx="9144000" cy="6858000"/>
            </a:xfrm>
          </p:grpSpPr>
          <p:sp>
            <p:nvSpPr>
              <p:cNvPr id="18" name="Rectangle 17"/>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64525"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7" name="ZoneTexte 16"/>
            <p:cNvSpPr txBox="1"/>
            <p:nvPr/>
          </p:nvSpPr>
          <p:spPr>
            <a:xfrm>
              <a:off x="4645025" y="0"/>
              <a:ext cx="3797300" cy="793750"/>
            </a:xfrm>
            <a:prstGeom prst="rect">
              <a:avLst/>
            </a:prstGeom>
            <a:noFill/>
          </p:spPr>
          <p:txBody>
            <a:bodyPr>
              <a:spAutoFit/>
            </a:bodyPr>
            <a:lstStyle/>
            <a:p>
              <a:pPr>
                <a:defRPr/>
              </a:pPr>
              <a:r>
                <a:rPr lang="fr-FR" sz="1600">
                  <a:solidFill>
                    <a:srgbClr val="F2F2F2"/>
                  </a:solidFill>
                  <a:effectLst>
                    <a:outerShdw blurRad="38100" dist="38100" dir="2700000" algn="tl">
                      <a:srgbClr val="C0C0C0"/>
                    </a:outerShdw>
                  </a:effectLst>
                  <a:latin typeface="Calibri" pitchFamily="34" charset="0"/>
                </a:rPr>
                <a:t>Qu’est-ce que le chaos?</a:t>
              </a:r>
            </a:p>
            <a:p>
              <a:pPr>
                <a:defRPr/>
              </a:pPr>
              <a:r>
                <a:rPr lang="fr-FR" sz="1600">
                  <a:solidFill>
                    <a:srgbClr val="F2F2F2"/>
                  </a:solidFill>
                  <a:effectLst>
                    <a:outerShdw blurRad="38100" dist="38100" dir="2700000" algn="tl">
                      <a:srgbClr val="C0C0C0"/>
                    </a:outerShdw>
                  </a:effectLst>
                  <a:latin typeface="Calibri" pitchFamily="34" charset="0"/>
                </a:rPr>
                <a:t>Pourquoi l’utiliser?</a:t>
              </a:r>
            </a:p>
            <a:p>
              <a:pPr>
                <a:defRPr/>
              </a:pPr>
              <a:endParaRPr lang="fr-FR" sz="1400" b="1">
                <a:solidFill>
                  <a:schemeClr val="bg1"/>
                </a:solidFill>
                <a:latin typeface="Calibri" pitchFamily="34" charset="0"/>
              </a:endParaRPr>
            </a:p>
          </p:txBody>
        </p:sp>
      </p:gr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 name="Titre 2"/>
          <p:cNvSpPr txBox="1">
            <a:spLocks/>
          </p:cNvSpPr>
          <p:nvPr/>
        </p:nvSpPr>
        <p:spPr>
          <a:xfrm>
            <a:off x="685800" y="717550"/>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Plan</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graphicFrame>
        <p:nvGraphicFramePr>
          <p:cNvPr id="7" name="Tableau 6"/>
          <p:cNvGraphicFramePr>
            <a:graphicFrameLocks noGrp="1"/>
          </p:cNvGraphicFramePr>
          <p:nvPr/>
        </p:nvGraphicFramePr>
        <p:xfrm>
          <a:off x="428625" y="1571625"/>
          <a:ext cx="8286750" cy="4071938"/>
        </p:xfrm>
        <a:graphic>
          <a:graphicData uri="http://schemas.openxmlformats.org/drawingml/2006/table">
            <a:tbl>
              <a:tblPr firstRow="1" bandRow="1">
                <a:tableStyleId>{5C22544A-7EE6-4342-B048-85BDC9FD1C3A}</a:tableStyleId>
              </a:tblPr>
              <a:tblGrid>
                <a:gridCol w="8286808"/>
              </a:tblGrid>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Etat de l’art</a:t>
                      </a:r>
                    </a:p>
                    <a:p>
                      <a:endParaRPr lang="fr-FR" dirty="0"/>
                    </a:p>
                  </a:txBody>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Synchronisation</a:t>
                      </a:r>
                      <a:r>
                        <a:rPr lang="fr-FR" sz="1800" baseline="0" dirty="0" smtClean="0"/>
                        <a:t> de porteuse chaotiques analogiques</a:t>
                      </a:r>
                      <a:endParaRPr lang="fr-FR" sz="1800" dirty="0" smtClean="0"/>
                    </a:p>
                    <a:p>
                      <a:endParaRPr lang="fr-FR" dirty="0"/>
                    </a:p>
                  </a:txBody>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Synchronisation</a:t>
                      </a:r>
                      <a:r>
                        <a:rPr lang="fr-FR" sz="1800" baseline="0" dirty="0" smtClean="0"/>
                        <a:t> de générateurs quasi-chaotiques</a:t>
                      </a:r>
                      <a:endParaRPr lang="fr-FR" sz="1800" dirty="0" smtClean="0"/>
                    </a:p>
                    <a:p>
                      <a:endParaRPr lang="fr-FR" dirty="0"/>
                    </a:p>
                  </a:txBody>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Etude</a:t>
                      </a:r>
                      <a:r>
                        <a:rPr lang="fr-FR" sz="1800" baseline="0" dirty="0" smtClean="0"/>
                        <a:t> de la consommation en ressources électroniques</a:t>
                      </a:r>
                      <a:endParaRPr lang="fr-FR" sz="1800" dirty="0" smtClean="0"/>
                    </a:p>
                    <a:p>
                      <a:endParaRPr lang="fr-FR" dirty="0"/>
                    </a:p>
                  </a:txBody>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Conclusion.</a:t>
                      </a:r>
                    </a:p>
                    <a:p>
                      <a:endParaRPr lang="fr-FR" dirty="0"/>
                    </a:p>
                  </a:txBody>
                  <a:tcPr/>
                </a:tc>
              </a:tr>
            </a:tbl>
          </a:graphicData>
        </a:graphic>
      </p:graphicFrame>
      <p:sp>
        <p:nvSpPr>
          <p:cNvPr id="10" name="Espace réservé du numéro de diapositive 9"/>
          <p:cNvSpPr>
            <a:spLocks noGrp="1"/>
          </p:cNvSpPr>
          <p:nvPr>
            <p:ph type="sldNum" sz="quarter" idx="12"/>
          </p:nvPr>
        </p:nvSpPr>
        <p:spPr/>
        <p:txBody>
          <a:bodyPr/>
          <a:lstStyle/>
          <a:p>
            <a:pPr>
              <a:defRPr/>
            </a:pPr>
            <a:fld id="{8B70A886-39C8-4333-9673-4D71CDBFAB1A}" type="slidenum">
              <a:rPr lang="fr-FR"/>
              <a:pPr>
                <a:defRPr/>
              </a:pPr>
              <a:t>82</a:t>
            </a:fld>
            <a:endParaRPr lang="fr-FR"/>
          </a:p>
        </p:txBody>
      </p:sp>
      <p:grpSp>
        <p:nvGrpSpPr>
          <p:cNvPr id="65554" name="Groupe 18"/>
          <p:cNvGrpSpPr>
            <a:grpSpLocks/>
          </p:cNvGrpSpPr>
          <p:nvPr/>
        </p:nvGrpSpPr>
        <p:grpSpPr bwMode="auto">
          <a:xfrm>
            <a:off x="0" y="0"/>
            <a:ext cx="9144000" cy="6858000"/>
            <a:chOff x="0" y="0"/>
            <a:chExt cx="9144000" cy="6858000"/>
          </a:xfrm>
        </p:grpSpPr>
        <p:sp>
          <p:nvSpPr>
            <p:cNvPr id="20" name="Rectangle 19"/>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1"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3" name="ZoneTexte 22"/>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6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65558"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 name="Titre 2"/>
          <p:cNvSpPr txBox="1">
            <a:spLocks/>
          </p:cNvSpPr>
          <p:nvPr/>
        </p:nvSpPr>
        <p:spPr>
          <a:xfrm>
            <a:off x="685800" y="717550"/>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Plan</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graphicFrame>
        <p:nvGraphicFramePr>
          <p:cNvPr id="7" name="Tableau 6"/>
          <p:cNvGraphicFramePr>
            <a:graphicFrameLocks noGrp="1"/>
          </p:cNvGraphicFramePr>
          <p:nvPr/>
        </p:nvGraphicFramePr>
        <p:xfrm>
          <a:off x="428625" y="1571625"/>
          <a:ext cx="8286750" cy="4071938"/>
        </p:xfrm>
        <a:graphic>
          <a:graphicData uri="http://schemas.openxmlformats.org/drawingml/2006/table">
            <a:tbl>
              <a:tblPr firstRow="1" bandRow="1">
                <a:tableStyleId>{5C22544A-7EE6-4342-B048-85BDC9FD1C3A}</a:tableStyleId>
              </a:tblPr>
              <a:tblGrid>
                <a:gridCol w="8286808"/>
              </a:tblGrid>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dirty="0" smtClean="0">
                          <a:solidFill>
                            <a:schemeClr val="tx1"/>
                          </a:solidFill>
                        </a:rPr>
                        <a:t>Etat de l’art</a:t>
                      </a:r>
                    </a:p>
                    <a:p>
                      <a:endParaRPr lang="fr-FR" dirty="0"/>
                    </a:p>
                  </a:txBody>
                  <a:tcPr>
                    <a:solidFill>
                      <a:schemeClr val="accent3">
                        <a:lumMod val="20000"/>
                        <a:lumOff val="80000"/>
                      </a:schemeClr>
                    </a:solidFill>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Synchronisation</a:t>
                      </a:r>
                      <a:r>
                        <a:rPr lang="fr-FR" sz="1800" baseline="0" dirty="0" smtClean="0"/>
                        <a:t> de porteuse chaotiques analogiques</a:t>
                      </a:r>
                      <a:endParaRPr lang="fr-FR" sz="1800" dirty="0" smtClean="0"/>
                    </a:p>
                    <a:p>
                      <a:endParaRPr lang="fr-FR" dirty="0"/>
                    </a:p>
                  </a:txBody>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Synchronisation</a:t>
                      </a:r>
                      <a:r>
                        <a:rPr lang="fr-FR" sz="1800" baseline="0" dirty="0" smtClean="0"/>
                        <a:t> de générateurs quasi-chaotiques</a:t>
                      </a:r>
                      <a:endParaRPr lang="fr-FR" sz="1800" dirty="0" smtClean="0"/>
                    </a:p>
                    <a:p>
                      <a:endParaRPr lang="fr-FR" dirty="0"/>
                    </a:p>
                  </a:txBody>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Etude</a:t>
                      </a:r>
                      <a:r>
                        <a:rPr lang="fr-FR" sz="1800" baseline="0" dirty="0" smtClean="0"/>
                        <a:t> de la consommation en ressources électroniques</a:t>
                      </a:r>
                      <a:endParaRPr lang="fr-FR" sz="1800" dirty="0" smtClean="0"/>
                    </a:p>
                    <a:p>
                      <a:endParaRPr lang="fr-FR" dirty="0"/>
                    </a:p>
                  </a:txBody>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Conclusion.</a:t>
                      </a:r>
                    </a:p>
                    <a:p>
                      <a:endParaRPr lang="fr-FR" dirty="0"/>
                    </a:p>
                  </a:txBody>
                  <a:tcPr/>
                </a:tc>
              </a:tr>
            </a:tbl>
          </a:graphicData>
        </a:graphic>
      </p:graphicFrame>
      <p:sp>
        <p:nvSpPr>
          <p:cNvPr id="10" name="Espace réservé du numéro de diapositive 9"/>
          <p:cNvSpPr>
            <a:spLocks noGrp="1"/>
          </p:cNvSpPr>
          <p:nvPr>
            <p:ph type="sldNum" sz="quarter" idx="12"/>
          </p:nvPr>
        </p:nvSpPr>
        <p:spPr/>
        <p:txBody>
          <a:bodyPr/>
          <a:lstStyle/>
          <a:p>
            <a:pPr>
              <a:defRPr/>
            </a:pPr>
            <a:fld id="{2279768C-F53D-4F84-8598-BEE67AB8C148}" type="slidenum">
              <a:rPr lang="fr-FR"/>
              <a:pPr>
                <a:defRPr/>
              </a:pPr>
              <a:t>83</a:t>
            </a:fld>
            <a:endParaRPr lang="fr-FR"/>
          </a:p>
        </p:txBody>
      </p:sp>
      <p:grpSp>
        <p:nvGrpSpPr>
          <p:cNvPr id="66578" name="Groupe 18"/>
          <p:cNvGrpSpPr>
            <a:grpSpLocks/>
          </p:cNvGrpSpPr>
          <p:nvPr/>
        </p:nvGrpSpPr>
        <p:grpSpPr bwMode="auto">
          <a:xfrm>
            <a:off x="0" y="0"/>
            <a:ext cx="9144000" cy="6858000"/>
            <a:chOff x="0" y="0"/>
            <a:chExt cx="9144000" cy="6858000"/>
          </a:xfrm>
        </p:grpSpPr>
        <p:sp>
          <p:nvSpPr>
            <p:cNvPr id="20" name="Rectangle 19"/>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1"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3" name="ZoneTexte 22"/>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6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66582"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 name="Titre 2"/>
          <p:cNvSpPr txBox="1">
            <a:spLocks/>
          </p:cNvSpPr>
          <p:nvPr/>
        </p:nvSpPr>
        <p:spPr>
          <a:xfrm>
            <a:off x="685800" y="717550"/>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
        <p:nvSpPr>
          <p:cNvPr id="10" name="Espace réservé du numéro de diapositive 9"/>
          <p:cNvSpPr>
            <a:spLocks noGrp="1"/>
          </p:cNvSpPr>
          <p:nvPr>
            <p:ph type="sldNum" sz="quarter" idx="12"/>
          </p:nvPr>
        </p:nvSpPr>
        <p:spPr/>
        <p:txBody>
          <a:bodyPr/>
          <a:lstStyle/>
          <a:p>
            <a:pPr>
              <a:defRPr/>
            </a:pPr>
            <a:fld id="{6E296589-DB69-462B-A178-94C836FF0E6C}" type="slidenum">
              <a:rPr lang="fr-FR"/>
              <a:pPr>
                <a:defRPr/>
              </a:pPr>
              <a:t>84</a:t>
            </a:fld>
            <a:endParaRPr lang="fr-FR"/>
          </a:p>
        </p:txBody>
      </p:sp>
      <p:grpSp>
        <p:nvGrpSpPr>
          <p:cNvPr id="67588" name="Groupe 18"/>
          <p:cNvGrpSpPr>
            <a:grpSpLocks/>
          </p:cNvGrpSpPr>
          <p:nvPr/>
        </p:nvGrpSpPr>
        <p:grpSpPr bwMode="auto">
          <a:xfrm>
            <a:off x="0" y="0"/>
            <a:ext cx="9144000" cy="6858000"/>
            <a:chOff x="0" y="0"/>
            <a:chExt cx="9144000" cy="6858000"/>
          </a:xfrm>
        </p:grpSpPr>
        <p:sp>
          <p:nvSpPr>
            <p:cNvPr id="20" name="Rectangle 19"/>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1"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3" name="ZoneTexte 22"/>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6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67594"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1" name="Titre 2"/>
          <p:cNvSpPr txBox="1">
            <a:spLocks/>
          </p:cNvSpPr>
          <p:nvPr/>
        </p:nvSpPr>
        <p:spPr>
          <a:xfrm>
            <a:off x="1714500" y="2357438"/>
            <a:ext cx="6983413" cy="1470025"/>
          </a:xfrm>
          <a:prstGeom prst="rect">
            <a:avLst/>
          </a:prstGeom>
        </p:spPr>
        <p:txBody>
          <a:bodyPr anchor="ctr">
            <a:normAutofit fontScale="25000" lnSpcReduction="20000"/>
          </a:bodyPr>
          <a:lstStyle/>
          <a:p>
            <a:pPr fontAlgn="auto">
              <a:spcAft>
                <a:spcPts val="0"/>
              </a:spcAft>
              <a:buFont typeface="Arial" pitchFamily="34" charset="0"/>
              <a:buChar char="•"/>
              <a:defRPr/>
            </a:pPr>
            <a:endParaRPr lang="fr-FR" sz="7400" dirty="0">
              <a:latin typeface="+mn-lt"/>
              <a:ea typeface="+mj-ea"/>
              <a:cs typeface="+mj-cs"/>
            </a:endParaRPr>
          </a:p>
          <a:p>
            <a:pPr fontAlgn="auto">
              <a:spcBef>
                <a:spcPts val="0"/>
              </a:spcBef>
              <a:spcAft>
                <a:spcPts val="0"/>
              </a:spcAft>
              <a:buFont typeface="Arial" pitchFamily="34" charset="0"/>
              <a:buChar char="•"/>
              <a:defRPr/>
            </a:pPr>
            <a:r>
              <a:rPr lang="fr-FR" sz="11200" dirty="0">
                <a:latin typeface="+mn-lt"/>
              </a:rPr>
              <a:t>Les modulations analogiques</a:t>
            </a:r>
          </a:p>
          <a:p>
            <a:pPr fontAlgn="auto">
              <a:spcBef>
                <a:spcPts val="0"/>
              </a:spcBef>
              <a:spcAft>
                <a:spcPts val="0"/>
              </a:spcAft>
              <a:buFont typeface="Arial" pitchFamily="34" charset="0"/>
              <a:buChar char="•"/>
              <a:defRPr/>
            </a:pPr>
            <a:r>
              <a:rPr lang="fr-FR" sz="11200" dirty="0">
                <a:latin typeface="+mn-lt"/>
              </a:rPr>
              <a:t>Les modulations numériques</a:t>
            </a:r>
          </a:p>
          <a:p>
            <a:pPr fontAlgn="auto">
              <a:spcBef>
                <a:spcPts val="0"/>
              </a:spcBef>
              <a:spcAft>
                <a:spcPts val="0"/>
              </a:spcAft>
              <a:buFont typeface="Arial" pitchFamily="34" charset="0"/>
              <a:buChar char="•"/>
              <a:defRPr/>
            </a:pPr>
            <a:r>
              <a:rPr lang="fr-FR" sz="11200" dirty="0">
                <a:latin typeface="+mn-lt"/>
              </a:rPr>
              <a:t>Utilisation de codes d’étalement chaotiques</a:t>
            </a:r>
            <a:r>
              <a:rPr lang="fr-FR" sz="4000" dirty="0">
                <a:latin typeface="+mn-lt"/>
                <a:ea typeface="+mj-ea"/>
                <a:cs typeface="+mj-cs"/>
              </a:rPr>
              <a:t/>
            </a:r>
            <a:br>
              <a:rPr lang="fr-FR" sz="4000" dirty="0">
                <a:latin typeface="+mn-lt"/>
                <a:ea typeface="+mj-ea"/>
                <a:cs typeface="+mj-cs"/>
              </a:rPr>
            </a:br>
            <a:endParaRPr lang="fr-FR" sz="4000" dirty="0">
              <a:latin typeface="+mn-lt"/>
              <a:ea typeface="+mj-ea"/>
              <a:cs typeface="+mj-cs"/>
            </a:endParaRPr>
          </a:p>
        </p:txBody>
      </p:sp>
      <p:sp>
        <p:nvSpPr>
          <p:cNvPr id="12" name="Titre 2"/>
          <p:cNvSpPr txBox="1">
            <a:spLocks/>
          </p:cNvSpPr>
          <p:nvPr/>
        </p:nvSpPr>
        <p:spPr>
          <a:xfrm>
            <a:off x="665163" y="1566863"/>
            <a:ext cx="6718300" cy="1022350"/>
          </a:xfrm>
          <a:prstGeom prst="rect">
            <a:avLst/>
          </a:prstGeom>
        </p:spPr>
        <p:txBody>
          <a:bodyPr anchor="ctr"/>
          <a:lstStyle/>
          <a:p>
            <a:pPr fontAlgn="auto">
              <a:spcAft>
                <a:spcPts val="0"/>
              </a:spcAft>
              <a:defRPr/>
            </a:pPr>
            <a:r>
              <a:rPr lang="fr-FR" sz="4000" dirty="0">
                <a:solidFill>
                  <a:schemeClr val="tx2"/>
                </a:solidFill>
                <a:latin typeface="+mn-lt"/>
                <a:ea typeface="+mj-ea"/>
                <a:cs typeface="+mj-cs"/>
              </a:rPr>
              <a:t>Etat de l’art</a:t>
            </a:r>
            <a:r>
              <a:rPr lang="fr-FR" sz="4800" dirty="0">
                <a:solidFill>
                  <a:schemeClr val="tx2"/>
                </a:solidFill>
                <a:latin typeface="+mn-lt"/>
                <a:ea typeface="+mj-ea"/>
                <a:cs typeface="+mj-cs"/>
              </a:rPr>
              <a:t/>
            </a:r>
            <a:br>
              <a:rPr lang="fr-FR" sz="4800" dirty="0">
                <a:solidFill>
                  <a:schemeClr val="tx2"/>
                </a:solidFill>
                <a:latin typeface="+mn-lt"/>
                <a:ea typeface="+mj-ea"/>
                <a:cs typeface="+mj-cs"/>
              </a:rPr>
            </a:br>
            <a:endParaRPr lang="fr-FR" sz="48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pic>
        <p:nvPicPr>
          <p:cNvPr id="68610" name="Picture 2"/>
          <p:cNvPicPr>
            <a:picLocks noChangeAspect="1" noChangeArrowheads="1"/>
          </p:cNvPicPr>
          <p:nvPr/>
        </p:nvPicPr>
        <p:blipFill>
          <a:blip r:embed="rId2"/>
          <a:srcRect/>
          <a:stretch>
            <a:fillRect/>
          </a:stretch>
        </p:blipFill>
        <p:spPr bwMode="auto">
          <a:xfrm>
            <a:off x="0" y="1428750"/>
            <a:ext cx="9144000" cy="2649538"/>
          </a:xfrm>
          <a:prstGeom prst="rect">
            <a:avLst/>
          </a:prstGeom>
          <a:noFill/>
          <a:ln w="9525">
            <a:noFill/>
            <a:miter lim="800000"/>
            <a:headEnd/>
            <a:tailEnd/>
          </a:ln>
        </p:spPr>
      </p:pic>
      <p:sp>
        <p:nvSpPr>
          <p:cNvPr id="68611" name="Rectangle 33"/>
          <p:cNvSpPr>
            <a:spLocks noChangeArrowheads="1"/>
          </p:cNvSpPr>
          <p:nvPr/>
        </p:nvSpPr>
        <p:spPr bwMode="auto">
          <a:xfrm>
            <a:off x="428625" y="4357688"/>
            <a:ext cx="8715375" cy="261937"/>
          </a:xfrm>
          <a:prstGeom prst="rect">
            <a:avLst/>
          </a:prstGeom>
          <a:noFill/>
          <a:ln w="9525">
            <a:noFill/>
            <a:miter lim="800000"/>
            <a:headEnd/>
            <a:tailEnd/>
          </a:ln>
        </p:spPr>
        <p:txBody>
          <a:bodyPr>
            <a:spAutoFit/>
          </a:bodyPr>
          <a:lstStyle/>
          <a:p>
            <a:r>
              <a:rPr lang="en-US" sz="1100">
                <a:latin typeface="Calibri" pitchFamily="34" charset="0"/>
              </a:rPr>
              <a:t>L. Pecora and T. Carroll. Synchronization in chaotic systems. </a:t>
            </a:r>
            <a:r>
              <a:rPr lang="en-US" sz="1100" i="1">
                <a:latin typeface="Calibri" pitchFamily="34" charset="0"/>
              </a:rPr>
              <a:t>Physical Review </a:t>
            </a:r>
            <a:r>
              <a:rPr lang="fr-FR" sz="1100" i="1">
                <a:latin typeface="Calibri" pitchFamily="34" charset="0"/>
              </a:rPr>
              <a:t>Letters, 64 :821–825, 1990.</a:t>
            </a:r>
          </a:p>
        </p:txBody>
      </p:sp>
      <p:sp>
        <p:nvSpPr>
          <p:cNvPr id="68612" name="ZoneTexte 34"/>
          <p:cNvSpPr txBox="1">
            <a:spLocks noChangeArrowheads="1"/>
          </p:cNvSpPr>
          <p:nvPr/>
        </p:nvSpPr>
        <p:spPr bwMode="auto">
          <a:xfrm>
            <a:off x="285750" y="4000500"/>
            <a:ext cx="7358063" cy="2586038"/>
          </a:xfrm>
          <a:prstGeom prst="rect">
            <a:avLst/>
          </a:prstGeom>
          <a:noFill/>
          <a:ln w="9525">
            <a:noFill/>
            <a:miter lim="800000"/>
            <a:headEnd/>
            <a:tailEnd/>
          </a:ln>
        </p:spPr>
        <p:txBody>
          <a:bodyPr>
            <a:spAutoFit/>
          </a:bodyPr>
          <a:lstStyle/>
          <a:p>
            <a:pPr>
              <a:buFont typeface="Arial" charset="0"/>
              <a:buChar char="•"/>
            </a:pPr>
            <a:r>
              <a:rPr lang="fr-FR">
                <a:latin typeface="Calibri" pitchFamily="34" charset="0"/>
              </a:rPr>
              <a:t>Première synchronisation</a:t>
            </a:r>
          </a:p>
          <a:p>
            <a:pPr>
              <a:buFont typeface="Arial" charset="0"/>
              <a:buChar char="•"/>
            </a:pPr>
            <a:endParaRPr lang="fr-FR">
              <a:latin typeface="Calibri" pitchFamily="34" charset="0"/>
            </a:endParaRPr>
          </a:p>
          <a:p>
            <a:pPr>
              <a:buFont typeface="Arial" charset="0"/>
              <a:buChar char="•"/>
            </a:pPr>
            <a:r>
              <a:rPr lang="fr-FR">
                <a:latin typeface="Calibri" pitchFamily="34" charset="0"/>
              </a:rPr>
              <a:t>Masquage chaotique</a:t>
            </a:r>
          </a:p>
          <a:p>
            <a:pPr>
              <a:buFont typeface="Arial" charset="0"/>
              <a:buChar char="•"/>
            </a:pPr>
            <a:endParaRPr lang="fr-FR">
              <a:latin typeface="Calibri" pitchFamily="34" charset="0"/>
            </a:endParaRPr>
          </a:p>
          <a:p>
            <a:pPr>
              <a:buFont typeface="Arial" charset="0"/>
              <a:buChar char="•"/>
            </a:pPr>
            <a:endParaRPr lang="fr-FR">
              <a:latin typeface="Calibri" pitchFamily="34" charset="0"/>
            </a:endParaRPr>
          </a:p>
          <a:p>
            <a:pPr>
              <a:buFont typeface="Arial" charset="0"/>
              <a:buChar char="•"/>
            </a:pPr>
            <a:r>
              <a:rPr lang="fr-FR">
                <a:latin typeface="Calibri" pitchFamily="34" charset="0"/>
              </a:rPr>
              <a:t>Modulation d’état et démodulation par observateur</a:t>
            </a:r>
          </a:p>
          <a:p>
            <a:endParaRPr lang="fr-FR">
              <a:latin typeface="Calibri" pitchFamily="34" charset="0"/>
            </a:endParaRPr>
          </a:p>
          <a:p>
            <a:endParaRPr lang="fr-FR">
              <a:latin typeface="Calibri" pitchFamily="34" charset="0"/>
            </a:endParaRPr>
          </a:p>
          <a:p>
            <a:endParaRPr lang="fr-FR">
              <a:latin typeface="Calibri" pitchFamily="34" charset="0"/>
            </a:endParaRPr>
          </a:p>
        </p:txBody>
      </p:sp>
      <p:sp>
        <p:nvSpPr>
          <p:cNvPr id="68613" name="ZoneTexte 36"/>
          <p:cNvSpPr txBox="1">
            <a:spLocks noChangeArrowheads="1"/>
          </p:cNvSpPr>
          <p:nvPr/>
        </p:nvSpPr>
        <p:spPr bwMode="auto">
          <a:xfrm>
            <a:off x="428625" y="4894263"/>
            <a:ext cx="8501063" cy="677862"/>
          </a:xfrm>
          <a:prstGeom prst="rect">
            <a:avLst/>
          </a:prstGeom>
          <a:noFill/>
          <a:ln w="9525">
            <a:noFill/>
            <a:miter lim="800000"/>
            <a:headEnd/>
            <a:tailEnd/>
          </a:ln>
        </p:spPr>
        <p:txBody>
          <a:bodyPr>
            <a:spAutoFit/>
          </a:bodyPr>
          <a:lstStyle/>
          <a:p>
            <a:r>
              <a:rPr lang="en-US" sz="1000">
                <a:latin typeface="Calibri" pitchFamily="34" charset="0"/>
              </a:rPr>
              <a:t>M.Itoh and H.Murakami. New communication systems via chaotic synchronizations </a:t>
            </a:r>
            <a:r>
              <a:rPr lang="fr-FR" sz="1000">
                <a:latin typeface="Calibri" pitchFamily="34" charset="0"/>
              </a:rPr>
              <a:t>and modulation. </a:t>
            </a:r>
            <a:r>
              <a:rPr lang="fr-FR" sz="1000" i="1">
                <a:latin typeface="Calibri" pitchFamily="34" charset="0"/>
              </a:rPr>
              <a:t>IEICE Trans. Fundam. Electron., Commun. Comput. Sci., </a:t>
            </a:r>
            <a:r>
              <a:rPr lang="fr-FR" sz="1000">
                <a:latin typeface="Calibri" pitchFamily="34" charset="0"/>
              </a:rPr>
              <a:t>E78-A(3) :285–290, 1995.</a:t>
            </a:r>
          </a:p>
          <a:p>
            <a:endParaRPr lang="fr-FR">
              <a:latin typeface="Calibri" pitchFamily="34" charset="0"/>
            </a:endParaRPr>
          </a:p>
        </p:txBody>
      </p:sp>
      <p:sp>
        <p:nvSpPr>
          <p:cNvPr id="68614" name="ZoneTexte 37"/>
          <p:cNvSpPr txBox="1">
            <a:spLocks noChangeArrowheads="1"/>
          </p:cNvSpPr>
          <p:nvPr/>
        </p:nvSpPr>
        <p:spPr bwMode="auto">
          <a:xfrm>
            <a:off x="428625" y="5715000"/>
            <a:ext cx="8501063" cy="523875"/>
          </a:xfrm>
          <a:prstGeom prst="rect">
            <a:avLst/>
          </a:prstGeom>
          <a:noFill/>
          <a:ln w="9525">
            <a:noFill/>
            <a:miter lim="800000"/>
            <a:headEnd/>
            <a:tailEnd/>
          </a:ln>
        </p:spPr>
        <p:txBody>
          <a:bodyPr>
            <a:spAutoFit/>
          </a:bodyPr>
          <a:lstStyle/>
          <a:p>
            <a:r>
              <a:rPr lang="fr-FR" sz="1000">
                <a:latin typeface="Calibri" pitchFamily="34" charset="0"/>
              </a:rPr>
              <a:t>Observateur de Luenberger ou filtre de Kalman étendu.</a:t>
            </a:r>
          </a:p>
          <a:p>
            <a:endParaRPr lang="fr-FR">
              <a:latin typeface="Calibri" pitchFamily="34" charset="0"/>
            </a:endParaRPr>
          </a:p>
        </p:txBody>
      </p:sp>
      <p:sp>
        <p:nvSpPr>
          <p:cNvPr id="11" name="Espace réservé du numéro de diapositive 10"/>
          <p:cNvSpPr>
            <a:spLocks noGrp="1"/>
          </p:cNvSpPr>
          <p:nvPr>
            <p:ph type="sldNum" sz="quarter" idx="12"/>
          </p:nvPr>
        </p:nvSpPr>
        <p:spPr/>
        <p:txBody>
          <a:bodyPr/>
          <a:lstStyle/>
          <a:p>
            <a:pPr>
              <a:defRPr/>
            </a:pPr>
            <a:fld id="{CEBAB8FA-3235-4B04-8570-43EB2130BB39}" type="slidenum">
              <a:rPr lang="fr-FR"/>
              <a:pPr>
                <a:defRPr/>
              </a:pPr>
              <a:t>85</a:t>
            </a:fld>
            <a:endParaRPr lang="fr-FR"/>
          </a:p>
        </p:txBody>
      </p:sp>
      <p:grpSp>
        <p:nvGrpSpPr>
          <p:cNvPr id="68616" name="Groupe 18"/>
          <p:cNvGrpSpPr>
            <a:grpSpLocks/>
          </p:cNvGrpSpPr>
          <p:nvPr/>
        </p:nvGrpSpPr>
        <p:grpSpPr bwMode="auto">
          <a:xfrm>
            <a:off x="0" y="0"/>
            <a:ext cx="9144000" cy="6858000"/>
            <a:chOff x="0" y="0"/>
            <a:chExt cx="9144000" cy="6858000"/>
          </a:xfrm>
        </p:grpSpPr>
        <p:sp>
          <p:nvSpPr>
            <p:cNvPr id="20" name="Rectangle 19"/>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1"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2" name="ZoneTexte 21"/>
            <p:cNvSpPr txBox="1"/>
            <p:nvPr/>
          </p:nvSpPr>
          <p:spPr>
            <a:xfrm>
              <a:off x="4645025" y="0"/>
              <a:ext cx="3797300" cy="1046163"/>
            </a:xfrm>
            <a:prstGeom prst="rect">
              <a:avLst/>
            </a:prstGeom>
            <a:noFill/>
          </p:spPr>
          <p:txBody>
            <a:bodyPr>
              <a:spAutoFit/>
            </a:bodyPr>
            <a:lstStyle/>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analogiques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numériques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Utilisation de codes d’étalement chaotiques</a:t>
              </a:r>
              <a:endParaRPr lang="fr-FR" sz="1400" dirty="0">
                <a:solidFill>
                  <a:schemeClr val="bg1">
                    <a:lumMod val="9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sp>
          <p:nvSpPr>
            <p:cNvPr id="23" name="ZoneTexte 22"/>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b="1" dirty="0">
                  <a:solidFill>
                    <a:schemeClr val="bg1"/>
                  </a:solidFill>
                  <a:latin typeface="+mn-lt"/>
                </a:rPr>
                <a:t>Etat de l’art</a:t>
              </a:r>
            </a:p>
            <a:p>
              <a:pPr algn="r" fontAlgn="auto">
                <a:spcBef>
                  <a:spcPts val="0"/>
                </a:spcBef>
                <a:spcAft>
                  <a:spcPts val="0"/>
                </a:spcAft>
                <a:defRPr/>
              </a:pPr>
              <a:r>
                <a:rPr lang="fr-FR" sz="1400" dirty="0">
                  <a:solidFill>
                    <a:schemeClr val="bg1">
                      <a:lumMod val="6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68621"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pic>
        <p:nvPicPr>
          <p:cNvPr id="69634" name="Picture 2"/>
          <p:cNvPicPr>
            <a:picLocks noChangeAspect="1" noChangeArrowheads="1"/>
          </p:cNvPicPr>
          <p:nvPr/>
        </p:nvPicPr>
        <p:blipFill>
          <a:blip r:embed="rId2"/>
          <a:srcRect/>
          <a:stretch>
            <a:fillRect/>
          </a:stretch>
        </p:blipFill>
        <p:spPr bwMode="auto">
          <a:xfrm>
            <a:off x="71438" y="2071688"/>
            <a:ext cx="4854575" cy="3357562"/>
          </a:xfrm>
          <a:prstGeom prst="rect">
            <a:avLst/>
          </a:prstGeom>
          <a:noFill/>
          <a:ln w="9525">
            <a:noFill/>
            <a:miter lim="800000"/>
            <a:headEnd/>
            <a:tailEnd/>
          </a:ln>
        </p:spPr>
      </p:pic>
      <p:pic>
        <p:nvPicPr>
          <p:cNvPr id="69635" name="Picture 3"/>
          <p:cNvPicPr>
            <a:picLocks noChangeAspect="1" noChangeArrowheads="1"/>
          </p:cNvPicPr>
          <p:nvPr/>
        </p:nvPicPr>
        <p:blipFill>
          <a:blip r:embed="rId3"/>
          <a:srcRect/>
          <a:stretch>
            <a:fillRect/>
          </a:stretch>
        </p:blipFill>
        <p:spPr bwMode="auto">
          <a:xfrm>
            <a:off x="4500563" y="2143125"/>
            <a:ext cx="4546600" cy="3357563"/>
          </a:xfrm>
          <a:prstGeom prst="rect">
            <a:avLst/>
          </a:prstGeom>
          <a:noFill/>
          <a:ln w="9525">
            <a:noFill/>
            <a:miter lim="800000"/>
            <a:headEnd/>
            <a:tailEnd/>
          </a:ln>
        </p:spPr>
      </p:pic>
      <p:sp>
        <p:nvSpPr>
          <p:cNvPr id="69636" name="Rectangle 10"/>
          <p:cNvSpPr>
            <a:spLocks noChangeArrowheads="1"/>
          </p:cNvSpPr>
          <p:nvPr/>
        </p:nvSpPr>
        <p:spPr bwMode="auto">
          <a:xfrm>
            <a:off x="1214438" y="5429250"/>
            <a:ext cx="3000375" cy="261938"/>
          </a:xfrm>
          <a:prstGeom prst="rect">
            <a:avLst/>
          </a:prstGeom>
          <a:noFill/>
          <a:ln w="9525">
            <a:noFill/>
            <a:miter lim="800000"/>
            <a:headEnd/>
            <a:tailEnd/>
          </a:ln>
        </p:spPr>
        <p:txBody>
          <a:bodyPr>
            <a:spAutoFit/>
          </a:bodyPr>
          <a:lstStyle/>
          <a:p>
            <a:r>
              <a:rPr lang="fr-FR" sz="1100" i="1">
                <a:latin typeface="Calibri" pitchFamily="34" charset="0"/>
              </a:rPr>
              <a:t>Démodulation avec un récepteur identique.</a:t>
            </a:r>
          </a:p>
        </p:txBody>
      </p:sp>
      <p:sp>
        <p:nvSpPr>
          <p:cNvPr id="69637" name="Rectangle 11"/>
          <p:cNvSpPr>
            <a:spLocks noChangeArrowheads="1"/>
          </p:cNvSpPr>
          <p:nvPr/>
        </p:nvSpPr>
        <p:spPr bwMode="auto">
          <a:xfrm>
            <a:off x="5572125" y="5286375"/>
            <a:ext cx="3000375" cy="430213"/>
          </a:xfrm>
          <a:prstGeom prst="rect">
            <a:avLst/>
          </a:prstGeom>
          <a:noFill/>
          <a:ln w="9525">
            <a:noFill/>
            <a:miter lim="800000"/>
            <a:headEnd/>
            <a:tailEnd/>
          </a:ln>
        </p:spPr>
        <p:txBody>
          <a:bodyPr>
            <a:spAutoFit/>
          </a:bodyPr>
          <a:lstStyle/>
          <a:p>
            <a:r>
              <a:rPr lang="fr-FR" sz="1100" i="1">
                <a:latin typeface="Calibri" pitchFamily="34" charset="0"/>
              </a:rPr>
              <a:t>Démodulation avec un récepteur dont les paramètres varient de 1%</a:t>
            </a:r>
          </a:p>
        </p:txBody>
      </p:sp>
      <p:sp>
        <p:nvSpPr>
          <p:cNvPr id="69638" name="ZoneTexte 12"/>
          <p:cNvSpPr txBox="1">
            <a:spLocks noChangeArrowheads="1"/>
          </p:cNvSpPr>
          <p:nvPr/>
        </p:nvSpPr>
        <p:spPr bwMode="auto">
          <a:xfrm>
            <a:off x="357188" y="5786438"/>
            <a:ext cx="8358187" cy="646112"/>
          </a:xfrm>
          <a:prstGeom prst="rect">
            <a:avLst/>
          </a:prstGeom>
          <a:noFill/>
          <a:ln w="9525">
            <a:noFill/>
            <a:miter lim="800000"/>
            <a:headEnd/>
            <a:tailEnd/>
          </a:ln>
        </p:spPr>
        <p:txBody>
          <a:bodyPr>
            <a:spAutoFit/>
          </a:bodyPr>
          <a:lstStyle/>
          <a:p>
            <a:r>
              <a:rPr lang="fr-FR">
                <a:latin typeface="Calibri" pitchFamily="34" charset="0"/>
              </a:rPr>
              <a:t>Généralement la précision requise au niveau des paramètres du récepteur est supérieure à celle atteinte par les composants analogiques classiques</a:t>
            </a:r>
          </a:p>
        </p:txBody>
      </p:sp>
      <p:sp>
        <p:nvSpPr>
          <p:cNvPr id="16" name="Espace réservé du numéro de diapositive 15"/>
          <p:cNvSpPr>
            <a:spLocks noGrp="1"/>
          </p:cNvSpPr>
          <p:nvPr>
            <p:ph type="sldNum" sz="quarter" idx="12"/>
          </p:nvPr>
        </p:nvSpPr>
        <p:spPr/>
        <p:txBody>
          <a:bodyPr/>
          <a:lstStyle/>
          <a:p>
            <a:pPr>
              <a:defRPr/>
            </a:pPr>
            <a:fld id="{77826BFE-2DD2-4B9B-BC99-01DEE0E97B1D}" type="slidenum">
              <a:rPr lang="fr-FR"/>
              <a:pPr>
                <a:defRPr/>
              </a:pPr>
              <a:t>86</a:t>
            </a:fld>
            <a:endParaRPr lang="fr-FR"/>
          </a:p>
        </p:txBody>
      </p:sp>
      <p:grpSp>
        <p:nvGrpSpPr>
          <p:cNvPr id="69640" name="Groupe 23"/>
          <p:cNvGrpSpPr>
            <a:grpSpLocks/>
          </p:cNvGrpSpPr>
          <p:nvPr/>
        </p:nvGrpSpPr>
        <p:grpSpPr bwMode="auto">
          <a:xfrm>
            <a:off x="0" y="0"/>
            <a:ext cx="9144000" cy="6858000"/>
            <a:chOff x="0" y="0"/>
            <a:chExt cx="9144000" cy="6858000"/>
          </a:xfrm>
        </p:grpSpPr>
        <p:sp>
          <p:nvSpPr>
            <p:cNvPr id="25" name="Rectangle 2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6"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7" name="ZoneTexte 26"/>
            <p:cNvSpPr txBox="1"/>
            <p:nvPr/>
          </p:nvSpPr>
          <p:spPr>
            <a:xfrm>
              <a:off x="4645025" y="0"/>
              <a:ext cx="3797300" cy="1046163"/>
            </a:xfrm>
            <a:prstGeom prst="rect">
              <a:avLst/>
            </a:prstGeom>
            <a:noFill/>
          </p:spPr>
          <p:txBody>
            <a:bodyPr>
              <a:spAutoFit/>
            </a:bodyPr>
            <a:lstStyle/>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analogiques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numériques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Utilisation de codes d’étalement chaotiques</a:t>
              </a:r>
              <a:endParaRPr lang="fr-FR" sz="1400" dirty="0">
                <a:solidFill>
                  <a:schemeClr val="bg1">
                    <a:lumMod val="9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sp>
          <p:nvSpPr>
            <p:cNvPr id="28" name="ZoneTexte 27"/>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b="1" dirty="0">
                  <a:solidFill>
                    <a:schemeClr val="bg1"/>
                  </a:solidFill>
                  <a:latin typeface="+mn-lt"/>
                </a:rPr>
                <a:t>Etat de l’art</a:t>
              </a:r>
            </a:p>
            <a:p>
              <a:pPr algn="r" fontAlgn="auto">
                <a:spcBef>
                  <a:spcPts val="0"/>
                </a:spcBef>
                <a:spcAft>
                  <a:spcPts val="0"/>
                </a:spcAft>
                <a:defRPr/>
              </a:pPr>
              <a:r>
                <a:rPr lang="fr-FR" sz="1400" dirty="0">
                  <a:solidFill>
                    <a:schemeClr val="bg1">
                      <a:lumMod val="6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69645"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 name="Titre 2"/>
          <p:cNvSpPr txBox="1">
            <a:spLocks/>
          </p:cNvSpPr>
          <p:nvPr/>
        </p:nvSpPr>
        <p:spPr>
          <a:xfrm>
            <a:off x="685800" y="717550"/>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
        <p:nvSpPr>
          <p:cNvPr id="10" name="Espace réservé du numéro de diapositive 9"/>
          <p:cNvSpPr>
            <a:spLocks noGrp="1"/>
          </p:cNvSpPr>
          <p:nvPr>
            <p:ph type="sldNum" sz="quarter" idx="12"/>
          </p:nvPr>
        </p:nvSpPr>
        <p:spPr/>
        <p:txBody>
          <a:bodyPr/>
          <a:lstStyle/>
          <a:p>
            <a:pPr>
              <a:defRPr/>
            </a:pPr>
            <a:fld id="{D096AB68-8611-4B73-9D1D-BF44A276EF6F}" type="slidenum">
              <a:rPr lang="fr-FR"/>
              <a:pPr>
                <a:defRPr/>
              </a:pPr>
              <a:t>87</a:t>
            </a:fld>
            <a:endParaRPr lang="fr-FR"/>
          </a:p>
        </p:txBody>
      </p:sp>
      <p:grpSp>
        <p:nvGrpSpPr>
          <p:cNvPr id="70660" name="Groupe 18"/>
          <p:cNvGrpSpPr>
            <a:grpSpLocks/>
          </p:cNvGrpSpPr>
          <p:nvPr/>
        </p:nvGrpSpPr>
        <p:grpSpPr bwMode="auto">
          <a:xfrm>
            <a:off x="0" y="0"/>
            <a:ext cx="9144000" cy="6858000"/>
            <a:chOff x="0" y="0"/>
            <a:chExt cx="9144000" cy="6858000"/>
          </a:xfrm>
        </p:grpSpPr>
        <p:sp>
          <p:nvSpPr>
            <p:cNvPr id="20" name="Rectangle 19"/>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1"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3" name="ZoneTexte 22"/>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6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70667"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1" name="Titre 2"/>
          <p:cNvSpPr txBox="1">
            <a:spLocks/>
          </p:cNvSpPr>
          <p:nvPr/>
        </p:nvSpPr>
        <p:spPr>
          <a:xfrm>
            <a:off x="1714500" y="2357438"/>
            <a:ext cx="6983413" cy="1470025"/>
          </a:xfrm>
          <a:prstGeom prst="rect">
            <a:avLst/>
          </a:prstGeom>
        </p:spPr>
        <p:txBody>
          <a:bodyPr anchor="ctr">
            <a:normAutofit fontScale="25000" lnSpcReduction="20000"/>
          </a:bodyPr>
          <a:lstStyle/>
          <a:p>
            <a:pPr fontAlgn="auto">
              <a:spcAft>
                <a:spcPts val="0"/>
              </a:spcAft>
              <a:buFont typeface="Arial" pitchFamily="34" charset="0"/>
              <a:buChar char="•"/>
              <a:defRPr/>
            </a:pPr>
            <a:endParaRPr lang="fr-FR" sz="7400" dirty="0">
              <a:latin typeface="+mn-lt"/>
              <a:ea typeface="+mj-ea"/>
              <a:cs typeface="+mj-cs"/>
            </a:endParaRPr>
          </a:p>
          <a:p>
            <a:pPr fontAlgn="auto">
              <a:spcBef>
                <a:spcPts val="0"/>
              </a:spcBef>
              <a:spcAft>
                <a:spcPts val="0"/>
              </a:spcAft>
              <a:buFont typeface="Arial" pitchFamily="34" charset="0"/>
              <a:buChar char="•"/>
              <a:defRPr/>
            </a:pPr>
            <a:r>
              <a:rPr lang="fr-FR" sz="11200" dirty="0">
                <a:latin typeface="+mn-lt"/>
              </a:rPr>
              <a:t>Les modulations analogiques</a:t>
            </a:r>
          </a:p>
          <a:p>
            <a:pPr fontAlgn="auto">
              <a:spcBef>
                <a:spcPts val="0"/>
              </a:spcBef>
              <a:spcAft>
                <a:spcPts val="0"/>
              </a:spcAft>
              <a:buFont typeface="Arial" pitchFamily="34" charset="0"/>
              <a:buChar char="•"/>
              <a:defRPr/>
            </a:pPr>
            <a:r>
              <a:rPr lang="fr-FR" sz="11200" b="1" dirty="0">
                <a:solidFill>
                  <a:schemeClr val="tx2"/>
                </a:solidFill>
                <a:latin typeface="+mn-lt"/>
              </a:rPr>
              <a:t>Les modulations numériques</a:t>
            </a:r>
          </a:p>
          <a:p>
            <a:pPr fontAlgn="auto">
              <a:spcBef>
                <a:spcPts val="0"/>
              </a:spcBef>
              <a:spcAft>
                <a:spcPts val="0"/>
              </a:spcAft>
              <a:buFont typeface="Arial" pitchFamily="34" charset="0"/>
              <a:buChar char="•"/>
              <a:defRPr/>
            </a:pPr>
            <a:r>
              <a:rPr lang="fr-FR" sz="11200" dirty="0">
                <a:latin typeface="+mn-lt"/>
              </a:rPr>
              <a:t>Utilisation de codes d’étalement chaotiques</a:t>
            </a:r>
            <a:r>
              <a:rPr lang="fr-FR" sz="4000" dirty="0">
                <a:latin typeface="+mn-lt"/>
                <a:ea typeface="+mj-ea"/>
                <a:cs typeface="+mj-cs"/>
              </a:rPr>
              <a:t/>
            </a:r>
            <a:br>
              <a:rPr lang="fr-FR" sz="4000" dirty="0">
                <a:latin typeface="+mn-lt"/>
                <a:ea typeface="+mj-ea"/>
                <a:cs typeface="+mj-cs"/>
              </a:rPr>
            </a:br>
            <a:endParaRPr lang="fr-FR" sz="4000" dirty="0">
              <a:latin typeface="+mn-lt"/>
              <a:ea typeface="+mj-ea"/>
              <a:cs typeface="+mj-cs"/>
            </a:endParaRPr>
          </a:p>
        </p:txBody>
      </p:sp>
      <p:sp>
        <p:nvSpPr>
          <p:cNvPr id="12" name="Titre 2"/>
          <p:cNvSpPr txBox="1">
            <a:spLocks/>
          </p:cNvSpPr>
          <p:nvPr/>
        </p:nvSpPr>
        <p:spPr>
          <a:xfrm>
            <a:off x="665163" y="1566863"/>
            <a:ext cx="6718300" cy="1022350"/>
          </a:xfrm>
          <a:prstGeom prst="rect">
            <a:avLst/>
          </a:prstGeom>
        </p:spPr>
        <p:txBody>
          <a:bodyPr anchor="ctr"/>
          <a:lstStyle/>
          <a:p>
            <a:pPr fontAlgn="auto">
              <a:spcAft>
                <a:spcPts val="0"/>
              </a:spcAft>
              <a:defRPr/>
            </a:pPr>
            <a:r>
              <a:rPr lang="fr-FR" sz="4000" dirty="0">
                <a:solidFill>
                  <a:schemeClr val="tx2"/>
                </a:solidFill>
                <a:latin typeface="+mn-lt"/>
                <a:ea typeface="+mj-ea"/>
                <a:cs typeface="+mj-cs"/>
              </a:rPr>
              <a:t>Etat de l’art</a:t>
            </a:r>
            <a:r>
              <a:rPr lang="fr-FR" sz="4800" dirty="0">
                <a:solidFill>
                  <a:schemeClr val="tx2"/>
                </a:solidFill>
                <a:latin typeface="+mn-lt"/>
                <a:ea typeface="+mj-ea"/>
                <a:cs typeface="+mj-cs"/>
              </a:rPr>
              <a:t/>
            </a:r>
            <a:br>
              <a:rPr lang="fr-FR" sz="4800" dirty="0">
                <a:solidFill>
                  <a:schemeClr val="tx2"/>
                </a:solidFill>
                <a:latin typeface="+mn-lt"/>
                <a:ea typeface="+mj-ea"/>
                <a:cs typeface="+mj-cs"/>
              </a:rPr>
            </a:br>
            <a:endParaRPr lang="fr-FR" sz="4800" dirty="0">
              <a:solidFill>
                <a:schemeClr val="tx2"/>
              </a:solidFill>
              <a:latin typeface="+mn-lt"/>
              <a:ea typeface="+mj-ea"/>
              <a:cs typeface="+mj-cs"/>
            </a:endParaRPr>
          </a:p>
        </p:txBody>
      </p:sp>
      <p:sp>
        <p:nvSpPr>
          <p:cNvPr id="13" name="ZoneTexte 12"/>
          <p:cNvSpPr txBox="1"/>
          <p:nvPr/>
        </p:nvSpPr>
        <p:spPr>
          <a:xfrm>
            <a:off x="4645025" y="0"/>
            <a:ext cx="3797300" cy="1046163"/>
          </a:xfrm>
          <a:prstGeom prst="rect">
            <a:avLst/>
          </a:prstGeom>
          <a:noFill/>
        </p:spPr>
        <p:txBody>
          <a:bodyPr>
            <a:spAutoFit/>
          </a:bodyPr>
          <a:lstStyle/>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analogiques</a:t>
            </a:r>
          </a:p>
          <a:p>
            <a:pPr fontAlgn="auto">
              <a:spcBef>
                <a:spcPts val="0"/>
              </a:spcBef>
              <a:spcAft>
                <a:spcPts val="0"/>
              </a:spcAft>
              <a:defRPr/>
            </a:pPr>
            <a:r>
              <a:rPr lang="fr-FR" sz="1600" b="1" dirty="0">
                <a:solidFill>
                  <a:schemeClr val="bg1">
                    <a:lumMod val="95000"/>
                  </a:schemeClr>
                </a:solidFill>
                <a:effectLst>
                  <a:outerShdw blurRad="38100" dist="38100" dir="2700000" algn="tl">
                    <a:srgbClr val="000000">
                      <a:alpha val="43137"/>
                    </a:srgbClr>
                  </a:outerShdw>
                </a:effectLst>
                <a:latin typeface="+mn-lt"/>
              </a:rPr>
              <a:t>Les modulations numériques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Utilisation de codes d’étalement chaotiques</a:t>
            </a:r>
            <a:endParaRPr lang="fr-FR" sz="1400" dirty="0">
              <a:solidFill>
                <a:schemeClr val="bg1">
                  <a:lumMod val="9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 name="Titre 2"/>
          <p:cNvSpPr txBox="1">
            <a:spLocks/>
          </p:cNvSpPr>
          <p:nvPr/>
        </p:nvSpPr>
        <p:spPr>
          <a:xfrm>
            <a:off x="685800" y="571500"/>
            <a:ext cx="7772400" cy="1470025"/>
          </a:xfrm>
          <a:prstGeom prst="rect">
            <a:avLst/>
          </a:prstGeom>
        </p:spPr>
        <p:txBody>
          <a:bodyPr anchor="ctr">
            <a:normAutofit/>
          </a:bodyPr>
          <a:lstStyle/>
          <a:p>
            <a:pPr fontAlgn="auto">
              <a:spcAft>
                <a:spcPts val="0"/>
              </a:spcAft>
              <a:defRPr/>
            </a:pPr>
            <a:r>
              <a:rPr lang="fr-FR" sz="3000" dirty="0">
                <a:solidFill>
                  <a:schemeClr val="tx2"/>
                </a:solidFill>
                <a:latin typeface="+mn-lt"/>
                <a:ea typeface="+mj-ea"/>
                <a:cs typeface="+mj-cs"/>
              </a:rPr>
              <a:t>Etat de l’art : les modulations numériques</a:t>
            </a:r>
            <a:r>
              <a:rPr lang="fr-FR" sz="4000" dirty="0">
                <a:solidFill>
                  <a:schemeClr val="tx2"/>
                </a:solidFill>
                <a:latin typeface="+mn-lt"/>
                <a:ea typeface="+mj-ea"/>
                <a:cs typeface="+mj-cs"/>
              </a:rPr>
              <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
        <p:nvSpPr>
          <p:cNvPr id="71683" name="ZoneTexte 12"/>
          <p:cNvSpPr txBox="1">
            <a:spLocks noChangeArrowheads="1"/>
          </p:cNvSpPr>
          <p:nvPr/>
        </p:nvSpPr>
        <p:spPr bwMode="auto">
          <a:xfrm>
            <a:off x="500063" y="1643063"/>
            <a:ext cx="8358187" cy="646112"/>
          </a:xfrm>
          <a:prstGeom prst="rect">
            <a:avLst/>
          </a:prstGeom>
          <a:noFill/>
          <a:ln w="9525">
            <a:noFill/>
            <a:miter lim="800000"/>
            <a:headEnd/>
            <a:tailEnd/>
          </a:ln>
        </p:spPr>
        <p:txBody>
          <a:bodyPr>
            <a:spAutoFit/>
          </a:bodyPr>
          <a:lstStyle/>
          <a:p>
            <a:r>
              <a:rPr lang="fr-FR">
                <a:latin typeface="Calibri" pitchFamily="34" charset="0"/>
              </a:rPr>
              <a:t>Principe: Remplacer les fonctions de bases sinusoïdales par des fonctions de base chaotiques</a:t>
            </a:r>
          </a:p>
        </p:txBody>
      </p:sp>
      <p:pic>
        <p:nvPicPr>
          <p:cNvPr id="71684" name="Picture 2"/>
          <p:cNvPicPr>
            <a:picLocks noChangeAspect="1" noChangeArrowheads="1"/>
          </p:cNvPicPr>
          <p:nvPr/>
        </p:nvPicPr>
        <p:blipFill>
          <a:blip r:embed="rId2"/>
          <a:srcRect/>
          <a:stretch>
            <a:fillRect/>
          </a:stretch>
        </p:blipFill>
        <p:spPr bwMode="auto">
          <a:xfrm>
            <a:off x="571500" y="2357438"/>
            <a:ext cx="5572125" cy="3916362"/>
          </a:xfrm>
          <a:prstGeom prst="rect">
            <a:avLst/>
          </a:prstGeom>
          <a:noFill/>
          <a:ln w="9525">
            <a:noFill/>
            <a:miter lim="800000"/>
            <a:headEnd/>
            <a:tailEnd/>
          </a:ln>
        </p:spPr>
      </p:pic>
      <p:pic>
        <p:nvPicPr>
          <p:cNvPr id="71685" name="Picture 3"/>
          <p:cNvPicPr>
            <a:picLocks noChangeAspect="1" noChangeArrowheads="1"/>
          </p:cNvPicPr>
          <p:nvPr/>
        </p:nvPicPr>
        <p:blipFill>
          <a:blip r:embed="rId3"/>
          <a:srcRect/>
          <a:stretch>
            <a:fillRect/>
          </a:stretch>
        </p:blipFill>
        <p:spPr bwMode="auto">
          <a:xfrm>
            <a:off x="4286250" y="5000625"/>
            <a:ext cx="3743325" cy="876300"/>
          </a:xfrm>
          <a:prstGeom prst="rect">
            <a:avLst/>
          </a:prstGeom>
          <a:noFill/>
          <a:ln w="9525">
            <a:noFill/>
            <a:miter lim="800000"/>
            <a:headEnd/>
            <a:tailEnd/>
          </a:ln>
        </p:spPr>
      </p:pic>
      <p:sp>
        <p:nvSpPr>
          <p:cNvPr id="9" name="Espace réservé du numéro de diapositive 8"/>
          <p:cNvSpPr>
            <a:spLocks noGrp="1"/>
          </p:cNvSpPr>
          <p:nvPr>
            <p:ph type="sldNum" sz="quarter" idx="12"/>
          </p:nvPr>
        </p:nvSpPr>
        <p:spPr/>
        <p:txBody>
          <a:bodyPr/>
          <a:lstStyle/>
          <a:p>
            <a:pPr>
              <a:defRPr/>
            </a:pPr>
            <a:fld id="{66EBBDE5-9093-4F90-B36B-4D03D824372D}" type="slidenum">
              <a:rPr lang="fr-FR"/>
              <a:pPr>
                <a:defRPr/>
              </a:pPr>
              <a:t>88</a:t>
            </a:fld>
            <a:endParaRPr lang="fr-FR"/>
          </a:p>
        </p:txBody>
      </p:sp>
      <p:grpSp>
        <p:nvGrpSpPr>
          <p:cNvPr id="71687" name="Groupe 19"/>
          <p:cNvGrpSpPr>
            <a:grpSpLocks/>
          </p:cNvGrpSpPr>
          <p:nvPr/>
        </p:nvGrpSpPr>
        <p:grpSpPr bwMode="auto">
          <a:xfrm>
            <a:off x="0" y="0"/>
            <a:ext cx="9144000" cy="6858000"/>
            <a:chOff x="0" y="0"/>
            <a:chExt cx="9144000" cy="6858000"/>
          </a:xfrm>
        </p:grpSpPr>
        <p:sp>
          <p:nvSpPr>
            <p:cNvPr id="21" name="Rectangle 20"/>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2"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3" name="ZoneTexte 22"/>
            <p:cNvSpPr txBox="1"/>
            <p:nvPr/>
          </p:nvSpPr>
          <p:spPr>
            <a:xfrm>
              <a:off x="4645025" y="0"/>
              <a:ext cx="3797300" cy="1046163"/>
            </a:xfrm>
            <a:prstGeom prst="rect">
              <a:avLst/>
            </a:prstGeom>
            <a:noFill/>
          </p:spPr>
          <p:txBody>
            <a:bodyPr>
              <a:spAutoFit/>
            </a:bodyPr>
            <a:lstStyle/>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analogiques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numériques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Utilisation de codes d’étalement chaotiques</a:t>
              </a:r>
              <a:endParaRPr lang="fr-FR" sz="1400" dirty="0">
                <a:solidFill>
                  <a:schemeClr val="bg1">
                    <a:lumMod val="9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sp>
          <p:nvSpPr>
            <p:cNvPr id="24" name="ZoneTexte 23"/>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b="1" dirty="0">
                  <a:solidFill>
                    <a:schemeClr val="bg1"/>
                  </a:solidFill>
                  <a:latin typeface="+mn-lt"/>
                </a:rPr>
                <a:t>Etat de l’art</a:t>
              </a:r>
            </a:p>
            <a:p>
              <a:pPr algn="r" fontAlgn="auto">
                <a:spcBef>
                  <a:spcPts val="0"/>
                </a:spcBef>
                <a:spcAft>
                  <a:spcPts val="0"/>
                </a:spcAft>
                <a:defRPr/>
              </a:pPr>
              <a:r>
                <a:rPr lang="fr-FR" sz="1400" dirty="0">
                  <a:solidFill>
                    <a:schemeClr val="bg1">
                      <a:lumMod val="6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71692"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72706" name="ZoneTexte 12"/>
          <p:cNvSpPr txBox="1">
            <a:spLocks noChangeArrowheads="1"/>
          </p:cNvSpPr>
          <p:nvPr/>
        </p:nvSpPr>
        <p:spPr bwMode="auto">
          <a:xfrm>
            <a:off x="500063" y="1643063"/>
            <a:ext cx="8358187" cy="646112"/>
          </a:xfrm>
          <a:prstGeom prst="rect">
            <a:avLst/>
          </a:prstGeom>
          <a:noFill/>
          <a:ln w="9525">
            <a:noFill/>
            <a:miter lim="800000"/>
            <a:headEnd/>
            <a:tailEnd/>
          </a:ln>
        </p:spPr>
        <p:txBody>
          <a:bodyPr>
            <a:spAutoFit/>
          </a:bodyPr>
          <a:lstStyle/>
          <a:p>
            <a:r>
              <a:rPr lang="fr-FR">
                <a:latin typeface="Calibri" pitchFamily="34" charset="0"/>
              </a:rPr>
              <a:t>Principe: Remplacer les fonctions de bases sinusoïdales par des fonctions de base chaotiques</a:t>
            </a:r>
          </a:p>
        </p:txBody>
      </p:sp>
      <p:graphicFrame>
        <p:nvGraphicFramePr>
          <p:cNvPr id="7" name="Tableau 6"/>
          <p:cNvGraphicFramePr>
            <a:graphicFrameLocks noGrp="1"/>
          </p:cNvGraphicFramePr>
          <p:nvPr/>
        </p:nvGraphicFramePr>
        <p:xfrm>
          <a:off x="214313" y="2428875"/>
          <a:ext cx="8572500" cy="3519488"/>
        </p:xfrm>
        <a:graphic>
          <a:graphicData uri="http://schemas.openxmlformats.org/drawingml/2006/table">
            <a:tbl>
              <a:tblPr firstRow="1" bandRow="1">
                <a:tableStyleId>{5C22544A-7EE6-4342-B048-85BDC9FD1C3A}</a:tableStyleId>
              </a:tblPr>
              <a:tblGrid>
                <a:gridCol w="1000132"/>
                <a:gridCol w="3000396"/>
                <a:gridCol w="4572032"/>
              </a:tblGrid>
              <a:tr h="626665">
                <a:tc gridSpan="3">
                  <a:txBody>
                    <a:bodyPr/>
                    <a:lstStyle/>
                    <a:p>
                      <a:pPr algn="ctr"/>
                      <a:r>
                        <a:rPr lang="fr-FR" dirty="0" smtClean="0"/>
                        <a:t>Système à démodulation</a:t>
                      </a:r>
                      <a:r>
                        <a:rPr lang="fr-FR" baseline="0" dirty="0" smtClean="0"/>
                        <a:t> non-cohérente</a:t>
                      </a:r>
                      <a:endParaRPr lang="fr-FR" dirty="0"/>
                    </a:p>
                  </a:txBody>
                  <a:tcPr/>
                </a:tc>
                <a:tc hMerge="1">
                  <a:txBody>
                    <a:bodyPr/>
                    <a:lstStyle/>
                    <a:p>
                      <a:pPr algn="ctr"/>
                      <a:endParaRPr lang="fr-FR" dirty="0"/>
                    </a:p>
                  </a:txBody>
                  <a:tcPr/>
                </a:tc>
                <a:tc hMerge="1">
                  <a:txBody>
                    <a:bodyPr/>
                    <a:lstStyle/>
                    <a:p>
                      <a:endParaRPr lang="fr-FR" dirty="0"/>
                    </a:p>
                  </a:txBody>
                  <a:tcPr/>
                </a:tc>
              </a:tr>
              <a:tr h="865394">
                <a:tc>
                  <a:txBody>
                    <a:bodyPr/>
                    <a:lstStyle/>
                    <a:p>
                      <a:r>
                        <a:rPr lang="fr-FR" dirty="0" smtClean="0"/>
                        <a:t>1997</a:t>
                      </a:r>
                      <a:endParaRPr lang="fr-FR" dirty="0"/>
                    </a:p>
                  </a:txBody>
                  <a:tcPr/>
                </a:tc>
                <a:tc>
                  <a:txBody>
                    <a:bodyPr/>
                    <a:lstStyle/>
                    <a:p>
                      <a:r>
                        <a:rPr lang="fr-FR" sz="1600" dirty="0" err="1" smtClean="0"/>
                        <a:t>Chaotic</a:t>
                      </a:r>
                      <a:r>
                        <a:rPr lang="fr-FR" sz="1600" baseline="0" dirty="0" smtClean="0"/>
                        <a:t> ON OFF </a:t>
                      </a:r>
                      <a:r>
                        <a:rPr lang="fr-FR" sz="1600" baseline="0" dirty="0" err="1" smtClean="0"/>
                        <a:t>switch</a:t>
                      </a:r>
                      <a:r>
                        <a:rPr lang="fr-FR" sz="1600" baseline="0" dirty="0" smtClean="0"/>
                        <a:t> </a:t>
                      </a:r>
                      <a:r>
                        <a:rPr lang="fr-FR" sz="1600" baseline="0" dirty="0" err="1" smtClean="0"/>
                        <a:t>keying</a:t>
                      </a:r>
                      <a:endParaRPr lang="fr-FR" sz="1600" dirty="0"/>
                    </a:p>
                  </a:txBody>
                  <a:tcPr/>
                </a:tc>
                <a:tc>
                  <a:txBody>
                    <a:bodyPr/>
                    <a:lstStyle/>
                    <a:p>
                      <a:r>
                        <a:rPr kumimoji="0" lang="en-US" sz="1100" kern="1200" baseline="0" dirty="0" smtClean="0">
                          <a:solidFill>
                            <a:schemeClr val="dk1"/>
                          </a:solidFill>
                          <a:latin typeface="+mn-lt"/>
                          <a:ea typeface="+mn-ea"/>
                          <a:cs typeface="+mn-cs"/>
                        </a:rPr>
                        <a:t>G. </a:t>
                      </a:r>
                      <a:r>
                        <a:rPr kumimoji="0" lang="en-US" sz="1100" kern="1200" baseline="0" dirty="0" err="1" smtClean="0">
                          <a:solidFill>
                            <a:schemeClr val="dk1"/>
                          </a:solidFill>
                          <a:latin typeface="+mn-lt"/>
                          <a:ea typeface="+mn-ea"/>
                          <a:cs typeface="+mn-cs"/>
                        </a:rPr>
                        <a:t>Kolumban</a:t>
                      </a:r>
                      <a:r>
                        <a:rPr kumimoji="0" lang="en-US" sz="1100" kern="1200" baseline="0" dirty="0" smtClean="0">
                          <a:solidFill>
                            <a:schemeClr val="dk1"/>
                          </a:solidFill>
                          <a:latin typeface="+mn-lt"/>
                          <a:ea typeface="+mn-ea"/>
                          <a:cs typeface="+mn-cs"/>
                        </a:rPr>
                        <a:t>, </a:t>
                      </a:r>
                      <a:r>
                        <a:rPr kumimoji="0" lang="en-US" sz="1100" kern="1200" baseline="0" dirty="0" err="1" smtClean="0">
                          <a:solidFill>
                            <a:schemeClr val="dk1"/>
                          </a:solidFill>
                          <a:latin typeface="+mn-lt"/>
                          <a:ea typeface="+mn-ea"/>
                          <a:cs typeface="+mn-cs"/>
                        </a:rPr>
                        <a:t>M.P.Kennedy</a:t>
                      </a:r>
                      <a:r>
                        <a:rPr kumimoji="0" lang="en-US" sz="1100" kern="1200" baseline="0" dirty="0" smtClean="0">
                          <a:solidFill>
                            <a:schemeClr val="dk1"/>
                          </a:solidFill>
                          <a:latin typeface="+mn-lt"/>
                          <a:ea typeface="+mn-ea"/>
                          <a:cs typeface="+mn-cs"/>
                        </a:rPr>
                        <a:t>, and </a:t>
                      </a:r>
                      <a:r>
                        <a:rPr kumimoji="0" lang="en-US" sz="1100" kern="1200" baseline="0" dirty="0" err="1" smtClean="0">
                          <a:solidFill>
                            <a:schemeClr val="dk1"/>
                          </a:solidFill>
                          <a:latin typeface="+mn-lt"/>
                          <a:ea typeface="+mn-ea"/>
                          <a:cs typeface="+mn-cs"/>
                        </a:rPr>
                        <a:t>G.Kis</a:t>
                      </a:r>
                      <a:r>
                        <a:rPr kumimoji="0" lang="en-US" sz="1100" kern="1200" baseline="0" dirty="0" smtClean="0">
                          <a:solidFill>
                            <a:schemeClr val="dk1"/>
                          </a:solidFill>
                          <a:latin typeface="+mn-lt"/>
                          <a:ea typeface="+mn-ea"/>
                          <a:cs typeface="+mn-cs"/>
                        </a:rPr>
                        <a:t>. Performance </a:t>
                      </a:r>
                      <a:r>
                        <a:rPr kumimoji="0" lang="en-US" sz="1100" kern="1200" baseline="0" dirty="0" err="1" smtClean="0">
                          <a:solidFill>
                            <a:schemeClr val="dk1"/>
                          </a:solidFill>
                          <a:latin typeface="+mn-lt"/>
                          <a:ea typeface="+mn-ea"/>
                          <a:cs typeface="+mn-cs"/>
                        </a:rPr>
                        <a:t>improvment</a:t>
                      </a:r>
                      <a:r>
                        <a:rPr kumimoji="0" lang="en-US" sz="1100" kern="1200" baseline="0" dirty="0" smtClean="0">
                          <a:solidFill>
                            <a:schemeClr val="dk1"/>
                          </a:solidFill>
                          <a:latin typeface="+mn-lt"/>
                          <a:ea typeface="+mn-ea"/>
                          <a:cs typeface="+mn-cs"/>
                        </a:rPr>
                        <a:t> of chaotic  communications systems. </a:t>
                      </a:r>
                      <a:r>
                        <a:rPr kumimoji="0" lang="en-US" sz="1100" i="1" kern="1200" baseline="0" dirty="0" smtClean="0">
                          <a:solidFill>
                            <a:schemeClr val="dk1"/>
                          </a:solidFill>
                          <a:latin typeface="+mn-lt"/>
                          <a:ea typeface="+mn-ea"/>
                          <a:cs typeface="+mn-cs"/>
                        </a:rPr>
                        <a:t>Proc. European Conference on circuit Theory and Design, </a:t>
                      </a:r>
                      <a:r>
                        <a:rPr kumimoji="0" lang="fr-FR" sz="1100" i="1" kern="1200" baseline="0" dirty="0" smtClean="0">
                          <a:solidFill>
                            <a:schemeClr val="dk1"/>
                          </a:solidFill>
                          <a:latin typeface="+mn-lt"/>
                          <a:ea typeface="+mn-ea"/>
                          <a:cs typeface="+mn-cs"/>
                        </a:rPr>
                        <a:t>Budapest, pages 284–289, 1997.</a:t>
                      </a:r>
                    </a:p>
                    <a:p>
                      <a:endParaRPr lang="fr-FR" dirty="0"/>
                    </a:p>
                  </a:txBody>
                  <a:tcPr/>
                </a:tc>
              </a:tr>
              <a:tr h="865394">
                <a:tc>
                  <a:txBody>
                    <a:bodyPr/>
                    <a:lstStyle/>
                    <a:p>
                      <a:r>
                        <a:rPr lang="fr-FR" dirty="0" smtClean="0"/>
                        <a:t>1996</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Chaos</a:t>
                      </a:r>
                      <a:r>
                        <a:rPr lang="fr-FR" sz="1600" baseline="0" dirty="0" smtClean="0"/>
                        <a:t> Shift </a:t>
                      </a:r>
                      <a:r>
                        <a:rPr lang="fr-FR" sz="1600" baseline="0" dirty="0" err="1" smtClean="0"/>
                        <a:t>Keying</a:t>
                      </a:r>
                      <a:r>
                        <a:rPr lang="fr-FR" sz="1600" baseline="0" dirty="0" smtClean="0"/>
                        <a:t> </a:t>
                      </a:r>
                      <a:r>
                        <a:rPr lang="fr-FR" sz="1600" baseline="0" dirty="0" err="1" smtClean="0"/>
                        <a:t>differentiel</a:t>
                      </a:r>
                      <a:endParaRPr lang="fr-FR" sz="1600" dirty="0" smtClean="0"/>
                    </a:p>
                    <a:p>
                      <a:endParaRPr lang="fr-FR" sz="1600" dirty="0"/>
                    </a:p>
                  </a:txBody>
                  <a:tcPr/>
                </a:tc>
                <a:tc>
                  <a:txBody>
                    <a:bodyPr/>
                    <a:lstStyle/>
                    <a:p>
                      <a:r>
                        <a:rPr kumimoji="0" lang="en-US" sz="1100" kern="1200" baseline="0" dirty="0" smtClean="0">
                          <a:solidFill>
                            <a:schemeClr val="dk1"/>
                          </a:solidFill>
                          <a:latin typeface="+mn-lt"/>
                          <a:ea typeface="+mn-ea"/>
                          <a:cs typeface="+mn-cs"/>
                        </a:rPr>
                        <a:t>G. </a:t>
                      </a:r>
                      <a:r>
                        <a:rPr kumimoji="0" lang="en-US" sz="1100" kern="1200" baseline="0" dirty="0" err="1" smtClean="0">
                          <a:solidFill>
                            <a:schemeClr val="dk1"/>
                          </a:solidFill>
                          <a:latin typeface="+mn-lt"/>
                          <a:ea typeface="+mn-ea"/>
                          <a:cs typeface="+mn-cs"/>
                        </a:rPr>
                        <a:t>Kolumban</a:t>
                      </a:r>
                      <a:r>
                        <a:rPr kumimoji="0" lang="en-US" sz="1100" kern="1200" baseline="0" dirty="0" smtClean="0">
                          <a:solidFill>
                            <a:schemeClr val="dk1"/>
                          </a:solidFill>
                          <a:latin typeface="+mn-lt"/>
                          <a:ea typeface="+mn-ea"/>
                          <a:cs typeface="+mn-cs"/>
                        </a:rPr>
                        <a:t>, B. </a:t>
                      </a:r>
                      <a:r>
                        <a:rPr kumimoji="0" lang="en-US" sz="1100" kern="1200" baseline="0" dirty="0" err="1" smtClean="0">
                          <a:solidFill>
                            <a:schemeClr val="dk1"/>
                          </a:solidFill>
                          <a:latin typeface="+mn-lt"/>
                          <a:ea typeface="+mn-ea"/>
                          <a:cs typeface="+mn-cs"/>
                        </a:rPr>
                        <a:t>Vizvari</a:t>
                      </a:r>
                      <a:r>
                        <a:rPr kumimoji="0" lang="en-US" sz="1100" kern="1200" baseline="0" dirty="0" smtClean="0">
                          <a:solidFill>
                            <a:schemeClr val="dk1"/>
                          </a:solidFill>
                          <a:latin typeface="+mn-lt"/>
                          <a:ea typeface="+mn-ea"/>
                          <a:cs typeface="+mn-cs"/>
                        </a:rPr>
                        <a:t>, W. </a:t>
                      </a:r>
                      <a:r>
                        <a:rPr kumimoji="0" lang="en-US" sz="1100" kern="1200" baseline="0" dirty="0" err="1" smtClean="0">
                          <a:solidFill>
                            <a:schemeClr val="dk1"/>
                          </a:solidFill>
                          <a:latin typeface="+mn-lt"/>
                          <a:ea typeface="+mn-ea"/>
                          <a:cs typeface="+mn-cs"/>
                        </a:rPr>
                        <a:t>Schwar</a:t>
                      </a:r>
                      <a:r>
                        <a:rPr kumimoji="0" lang="en-US" sz="1100" kern="1200" baseline="0" dirty="0" smtClean="0">
                          <a:solidFill>
                            <a:schemeClr val="dk1"/>
                          </a:solidFill>
                          <a:latin typeface="+mn-lt"/>
                          <a:ea typeface="+mn-ea"/>
                          <a:cs typeface="+mn-cs"/>
                        </a:rPr>
                        <a:t>, and A. Abel. Differential chaos shift keying : A robust coding for chaos communication. </a:t>
                      </a:r>
                      <a:r>
                        <a:rPr kumimoji="0" lang="en-US" sz="1100" i="1" kern="1200" baseline="0" dirty="0" smtClean="0">
                          <a:solidFill>
                            <a:schemeClr val="dk1"/>
                          </a:solidFill>
                          <a:latin typeface="+mn-lt"/>
                          <a:ea typeface="+mn-ea"/>
                          <a:cs typeface="+mn-cs"/>
                        </a:rPr>
                        <a:t>PROC. IEEE Workshop on Nonlinear </a:t>
                      </a:r>
                      <a:r>
                        <a:rPr kumimoji="0" lang="fr-FR" sz="1100" i="1" kern="1200" baseline="0" dirty="0" err="1" smtClean="0">
                          <a:solidFill>
                            <a:schemeClr val="dk1"/>
                          </a:solidFill>
                          <a:latin typeface="+mn-lt"/>
                          <a:ea typeface="+mn-ea"/>
                          <a:cs typeface="+mn-cs"/>
                        </a:rPr>
                        <a:t>Dynam</a:t>
                      </a:r>
                      <a:r>
                        <a:rPr kumimoji="0" lang="fr-FR" sz="1100" i="1" kern="1200" baseline="0" dirty="0" smtClean="0">
                          <a:solidFill>
                            <a:schemeClr val="dk1"/>
                          </a:solidFill>
                          <a:latin typeface="+mn-lt"/>
                          <a:ea typeface="+mn-ea"/>
                          <a:cs typeface="+mn-cs"/>
                        </a:rPr>
                        <a:t>. </a:t>
                      </a:r>
                      <a:r>
                        <a:rPr kumimoji="0" lang="fr-FR" sz="1100" i="1" kern="1200" baseline="0" dirty="0" err="1" smtClean="0">
                          <a:solidFill>
                            <a:schemeClr val="dk1"/>
                          </a:solidFill>
                          <a:latin typeface="+mn-lt"/>
                          <a:ea typeface="+mn-ea"/>
                          <a:cs typeface="+mn-cs"/>
                        </a:rPr>
                        <a:t>Electon</a:t>
                      </a:r>
                      <a:r>
                        <a:rPr kumimoji="0" lang="fr-FR" sz="1100" i="1" kern="1200" baseline="0" dirty="0" smtClean="0">
                          <a:solidFill>
                            <a:schemeClr val="dk1"/>
                          </a:solidFill>
                          <a:latin typeface="+mn-lt"/>
                          <a:ea typeface="+mn-ea"/>
                          <a:cs typeface="+mn-cs"/>
                        </a:rPr>
                        <a:t> </a:t>
                      </a:r>
                      <a:r>
                        <a:rPr kumimoji="0" lang="fr-FR" sz="1100" i="1" kern="1200" baseline="0" dirty="0" err="1" smtClean="0">
                          <a:solidFill>
                            <a:schemeClr val="dk1"/>
                          </a:solidFill>
                          <a:latin typeface="+mn-lt"/>
                          <a:ea typeface="+mn-ea"/>
                          <a:cs typeface="+mn-cs"/>
                        </a:rPr>
                        <a:t>Syst</a:t>
                      </a:r>
                      <a:r>
                        <a:rPr kumimoji="0" lang="fr-FR" sz="1100" i="1" kern="1200" baseline="0" dirty="0" smtClean="0">
                          <a:solidFill>
                            <a:schemeClr val="dk1"/>
                          </a:solidFill>
                          <a:latin typeface="+mn-lt"/>
                          <a:ea typeface="+mn-ea"/>
                          <a:cs typeface="+mn-cs"/>
                        </a:rPr>
                        <a:t>., NDES’96 :87–92, </a:t>
                      </a:r>
                      <a:r>
                        <a:rPr kumimoji="0" lang="fr-FR" sz="1100" i="1" kern="1200" baseline="0" smtClean="0">
                          <a:solidFill>
                            <a:schemeClr val="dk1"/>
                          </a:solidFill>
                          <a:latin typeface="+mn-lt"/>
                          <a:ea typeface="+mn-ea"/>
                          <a:cs typeface="+mn-cs"/>
                        </a:rPr>
                        <a:t>1996.</a:t>
                      </a:r>
                      <a:endParaRPr kumimoji="0" lang="fr-FR" sz="1100" i="1" kern="1200" baseline="0" dirty="0" smtClean="0">
                        <a:solidFill>
                          <a:schemeClr val="dk1"/>
                        </a:solidFill>
                        <a:latin typeface="+mn-lt"/>
                        <a:ea typeface="+mn-ea"/>
                        <a:cs typeface="+mn-cs"/>
                      </a:endParaRPr>
                    </a:p>
                  </a:txBody>
                  <a:tcPr/>
                </a:tc>
              </a:tr>
              <a:tr h="865394">
                <a:tc>
                  <a:txBody>
                    <a:bodyPr/>
                    <a:lstStyle/>
                    <a:p>
                      <a:r>
                        <a:rPr lang="fr-FR" dirty="0" smtClean="0"/>
                        <a:t>2007</a:t>
                      </a:r>
                      <a:endParaRPr lang="fr-FR" dirty="0"/>
                    </a:p>
                  </a:txBody>
                  <a:tcPr/>
                </a:tc>
                <a:tc>
                  <a:txBody>
                    <a:bodyPr/>
                    <a:lstStyle/>
                    <a:p>
                      <a:r>
                        <a:rPr kumimoji="0" lang="fr-FR" sz="1800" kern="1200" baseline="0" dirty="0" smtClean="0">
                          <a:solidFill>
                            <a:schemeClr val="dk1"/>
                          </a:solidFill>
                          <a:latin typeface="+mn-lt"/>
                          <a:ea typeface="+mn-ea"/>
                          <a:cs typeface="+mn-cs"/>
                        </a:rPr>
                        <a:t>Schéma à porteuses chaotiques et démodulation par régression</a:t>
                      </a:r>
                    </a:p>
                    <a:p>
                      <a:endParaRPr lang="fr-FR" sz="1600" dirty="0"/>
                    </a:p>
                  </a:txBody>
                  <a:tcPr/>
                </a:tc>
                <a:tc>
                  <a:txBody>
                    <a:bodyPr/>
                    <a:lstStyle/>
                    <a:p>
                      <a:r>
                        <a:rPr kumimoji="0" lang="en-US" sz="1100" kern="1200" baseline="0" dirty="0" smtClean="0">
                          <a:solidFill>
                            <a:schemeClr val="dk1"/>
                          </a:solidFill>
                          <a:latin typeface="+mn-lt"/>
                          <a:ea typeface="+mn-ea"/>
                          <a:cs typeface="+mn-cs"/>
                        </a:rPr>
                        <a:t>A. </a:t>
                      </a:r>
                      <a:r>
                        <a:rPr kumimoji="0" lang="en-US" sz="1100" kern="1200" baseline="0" dirty="0" err="1" smtClean="0">
                          <a:solidFill>
                            <a:schemeClr val="dk1"/>
                          </a:solidFill>
                          <a:latin typeface="+mn-lt"/>
                          <a:ea typeface="+mn-ea"/>
                          <a:cs typeface="+mn-cs"/>
                        </a:rPr>
                        <a:t>Buscarino</a:t>
                      </a:r>
                      <a:r>
                        <a:rPr kumimoji="0" lang="en-US" sz="1100" kern="1200" baseline="0" dirty="0" smtClean="0">
                          <a:solidFill>
                            <a:schemeClr val="dk1"/>
                          </a:solidFill>
                          <a:latin typeface="+mn-lt"/>
                          <a:ea typeface="+mn-ea"/>
                          <a:cs typeface="+mn-cs"/>
                        </a:rPr>
                        <a:t>, L. Fortuna, and M. </a:t>
                      </a:r>
                      <a:r>
                        <a:rPr kumimoji="0" lang="en-US" sz="1100" kern="1200" baseline="0" dirty="0" err="1" smtClean="0">
                          <a:solidFill>
                            <a:schemeClr val="dk1"/>
                          </a:solidFill>
                          <a:latin typeface="+mn-lt"/>
                          <a:ea typeface="+mn-ea"/>
                          <a:cs typeface="+mn-cs"/>
                        </a:rPr>
                        <a:t>Frasca</a:t>
                      </a:r>
                      <a:r>
                        <a:rPr kumimoji="0" lang="en-US" sz="1100" kern="1200" baseline="0" dirty="0" smtClean="0">
                          <a:solidFill>
                            <a:schemeClr val="dk1"/>
                          </a:solidFill>
                          <a:latin typeface="+mn-lt"/>
                          <a:ea typeface="+mn-ea"/>
                          <a:cs typeface="+mn-cs"/>
                        </a:rPr>
                        <a:t>. Separation and synchronization of chaotic signals by optimization. </a:t>
                      </a:r>
                      <a:r>
                        <a:rPr kumimoji="0" lang="en-US" sz="1100" i="1" kern="1200" baseline="0" dirty="0" smtClean="0">
                          <a:solidFill>
                            <a:schemeClr val="dk1"/>
                          </a:solidFill>
                          <a:latin typeface="+mn-lt"/>
                          <a:ea typeface="+mn-ea"/>
                          <a:cs typeface="+mn-cs"/>
                        </a:rPr>
                        <a:t>Phys. Rev. E, 75 :2007, 2007.</a:t>
                      </a:r>
                    </a:p>
                    <a:p>
                      <a:endParaRPr kumimoji="0" lang="fr-FR" sz="1100" i="1" kern="1200" baseline="0" dirty="0" smtClean="0">
                        <a:solidFill>
                          <a:schemeClr val="dk1"/>
                        </a:solidFill>
                        <a:latin typeface="+mn-lt"/>
                        <a:ea typeface="+mn-ea"/>
                        <a:cs typeface="+mn-cs"/>
                      </a:endParaRPr>
                    </a:p>
                  </a:txBody>
                  <a:tcPr/>
                </a:tc>
              </a:tr>
            </a:tbl>
          </a:graphicData>
        </a:graphic>
      </p:graphicFrame>
      <p:sp>
        <p:nvSpPr>
          <p:cNvPr id="10" name="Espace réservé du numéro de diapositive 9"/>
          <p:cNvSpPr>
            <a:spLocks noGrp="1"/>
          </p:cNvSpPr>
          <p:nvPr>
            <p:ph type="sldNum" sz="quarter" idx="12"/>
          </p:nvPr>
        </p:nvSpPr>
        <p:spPr/>
        <p:txBody>
          <a:bodyPr/>
          <a:lstStyle/>
          <a:p>
            <a:pPr>
              <a:defRPr/>
            </a:pPr>
            <a:fld id="{91EDC9ED-84F7-4911-AF6B-AD44751F28CB}" type="slidenum">
              <a:rPr lang="fr-FR"/>
              <a:pPr>
                <a:defRPr/>
              </a:pPr>
              <a:t>89</a:t>
            </a:fld>
            <a:endParaRPr lang="fr-FR"/>
          </a:p>
        </p:txBody>
      </p:sp>
      <p:grpSp>
        <p:nvGrpSpPr>
          <p:cNvPr id="72728" name="Groupe 19"/>
          <p:cNvGrpSpPr>
            <a:grpSpLocks/>
          </p:cNvGrpSpPr>
          <p:nvPr/>
        </p:nvGrpSpPr>
        <p:grpSpPr bwMode="auto">
          <a:xfrm>
            <a:off x="0" y="0"/>
            <a:ext cx="9144000" cy="6858000"/>
            <a:chOff x="0" y="0"/>
            <a:chExt cx="9144000" cy="6858000"/>
          </a:xfrm>
        </p:grpSpPr>
        <p:sp>
          <p:nvSpPr>
            <p:cNvPr id="21" name="Rectangle 20"/>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2"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3" name="ZoneTexte 22"/>
            <p:cNvSpPr txBox="1"/>
            <p:nvPr/>
          </p:nvSpPr>
          <p:spPr>
            <a:xfrm>
              <a:off x="4645025" y="0"/>
              <a:ext cx="3797300" cy="1046163"/>
            </a:xfrm>
            <a:prstGeom prst="rect">
              <a:avLst/>
            </a:prstGeom>
            <a:noFill/>
          </p:spPr>
          <p:txBody>
            <a:bodyPr>
              <a:spAutoFit/>
            </a:bodyPr>
            <a:lstStyle/>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analogiques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numériques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Utilisation de codes d’étalement chaotiques</a:t>
              </a:r>
              <a:endParaRPr lang="fr-FR" sz="1400" dirty="0">
                <a:solidFill>
                  <a:schemeClr val="bg1">
                    <a:lumMod val="9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sp>
          <p:nvSpPr>
            <p:cNvPr id="24" name="ZoneTexte 23"/>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b="1" dirty="0">
                  <a:solidFill>
                    <a:schemeClr val="bg1"/>
                  </a:solidFill>
                  <a:latin typeface="+mn-lt"/>
                </a:rPr>
                <a:t>Etat de l’art</a:t>
              </a:r>
            </a:p>
            <a:p>
              <a:pPr algn="r" fontAlgn="auto">
                <a:spcBef>
                  <a:spcPts val="0"/>
                </a:spcBef>
                <a:spcAft>
                  <a:spcPts val="0"/>
                </a:spcAft>
                <a:defRPr/>
              </a:pPr>
              <a:r>
                <a:rPr lang="fr-FR" sz="1400" dirty="0">
                  <a:solidFill>
                    <a:schemeClr val="bg1">
                      <a:lumMod val="6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72733"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e 15"/>
          <p:cNvGrpSpPr>
            <a:grpSpLocks/>
          </p:cNvGrpSpPr>
          <p:nvPr/>
        </p:nvGrpSpPr>
        <p:grpSpPr bwMode="auto">
          <a:xfrm>
            <a:off x="0" y="0"/>
            <a:ext cx="9144000" cy="6858000"/>
            <a:chOff x="0" y="0"/>
            <a:chExt cx="9144000" cy="6858000"/>
          </a:xfrm>
        </p:grpSpPr>
        <p:sp>
          <p:nvSpPr>
            <p:cNvPr id="17" name="Rectangle 16"/>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0" y="0"/>
              <a:ext cx="4535488" cy="738188"/>
            </a:xfrm>
            <a:prstGeom prst="rect">
              <a:avLst/>
            </a:prstGeom>
            <a:noFill/>
          </p:spPr>
          <p:txBody>
            <a:bodyPr>
              <a:spAutoFit/>
            </a:bodyPr>
            <a:lstStyle/>
            <a:p>
              <a:pPr algn="r" fontAlgn="auto">
                <a:spcBef>
                  <a:spcPts val="0"/>
                </a:spcBef>
                <a:spcAft>
                  <a:spcPts val="0"/>
                </a:spcAft>
                <a:defRPr/>
              </a:pPr>
              <a:r>
                <a:rPr lang="fr-FR" sz="2800" b="1" dirty="0">
                  <a:solidFill>
                    <a:schemeClr val="bg1"/>
                  </a:solidFill>
                  <a:latin typeface="+mn-lt"/>
                </a:rPr>
                <a:t>Introduction</a:t>
              </a:r>
              <a:endParaRPr lang="fr-FR" sz="2800" dirty="0">
                <a:solidFill>
                  <a:schemeClr val="bg1">
                    <a:lumMod val="65000"/>
                  </a:schemeClr>
                </a:solidFill>
                <a:latin typeface="+mn-lt"/>
              </a:endParaRPr>
            </a:p>
            <a:p>
              <a:pPr algn="r" fontAlgn="auto">
                <a:spcBef>
                  <a:spcPts val="0"/>
                </a:spcBef>
                <a:spcAft>
                  <a:spcPts val="0"/>
                </a:spcAft>
                <a:defRPr/>
              </a:pPr>
              <a:endParaRPr lang="fr-FR" sz="1400" b="1" dirty="0">
                <a:solidFill>
                  <a:schemeClr val="bg1"/>
                </a:solidFill>
                <a:latin typeface="+mn-lt"/>
              </a:endParaRPr>
            </a:p>
          </p:txBody>
        </p:sp>
        <p:pic>
          <p:nvPicPr>
            <p:cNvPr id="24586"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6" name="Titre 2"/>
          <p:cNvSpPr txBox="1">
            <a:spLocks/>
          </p:cNvSpPr>
          <p:nvPr/>
        </p:nvSpPr>
        <p:spPr>
          <a:xfrm>
            <a:off x="665163" y="836613"/>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Contexte général</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
        <p:nvSpPr>
          <p:cNvPr id="24579" name="Rectangle 12"/>
          <p:cNvSpPr>
            <a:spLocks noChangeArrowheads="1"/>
          </p:cNvSpPr>
          <p:nvPr/>
        </p:nvSpPr>
        <p:spPr bwMode="auto">
          <a:xfrm>
            <a:off x="684213" y="1557338"/>
            <a:ext cx="8407400" cy="457200"/>
          </a:xfrm>
          <a:prstGeom prst="rect">
            <a:avLst/>
          </a:prstGeom>
          <a:noFill/>
          <a:ln w="25400">
            <a:noFill/>
            <a:miter lim="800000"/>
            <a:headEnd/>
            <a:tailEnd/>
          </a:ln>
        </p:spPr>
        <p:txBody>
          <a:bodyPr wrap="none">
            <a:spAutoFit/>
          </a:bodyPr>
          <a:lstStyle/>
          <a:p>
            <a:pPr eaLnBrk="0" hangingPunct="0"/>
            <a:r>
              <a:rPr lang="fr-FR" sz="2400">
                <a:latin typeface="Times New Roman" pitchFamily="18" charset="0"/>
              </a:rPr>
              <a:t>Le système non linéaire, quant à lui a les caractéristiques suivantes:</a:t>
            </a:r>
          </a:p>
        </p:txBody>
      </p:sp>
      <p:pic>
        <p:nvPicPr>
          <p:cNvPr id="24580" name="Picture 13"/>
          <p:cNvPicPr>
            <a:picLocks noChangeAspect="1" noChangeArrowheads="1"/>
          </p:cNvPicPr>
          <p:nvPr/>
        </p:nvPicPr>
        <p:blipFill>
          <a:blip r:embed="rId3"/>
          <a:srcRect/>
          <a:stretch>
            <a:fillRect/>
          </a:stretch>
        </p:blipFill>
        <p:spPr bwMode="auto">
          <a:xfrm>
            <a:off x="2736850" y="2079625"/>
            <a:ext cx="3922713" cy="1349375"/>
          </a:xfrm>
          <a:prstGeom prst="rect">
            <a:avLst/>
          </a:prstGeom>
          <a:noFill/>
          <a:ln w="25400">
            <a:noFill/>
            <a:miter lim="800000"/>
            <a:headEnd/>
            <a:tailEnd/>
          </a:ln>
        </p:spPr>
      </p:pic>
      <p:pic>
        <p:nvPicPr>
          <p:cNvPr id="24581" name="Picture 14"/>
          <p:cNvPicPr>
            <a:picLocks noChangeAspect="1" noChangeArrowheads="1"/>
          </p:cNvPicPr>
          <p:nvPr/>
        </p:nvPicPr>
        <p:blipFill>
          <a:blip r:embed="rId4"/>
          <a:srcRect/>
          <a:stretch>
            <a:fillRect/>
          </a:stretch>
        </p:blipFill>
        <p:spPr bwMode="auto">
          <a:xfrm>
            <a:off x="1042988" y="3376613"/>
            <a:ext cx="7532687" cy="3005137"/>
          </a:xfrm>
          <a:prstGeom prst="rect">
            <a:avLst/>
          </a:prstGeom>
          <a:noFill/>
          <a:ln w="25400">
            <a:noFill/>
            <a:miter lim="800000"/>
            <a:headEnd/>
            <a:tailEnd/>
          </a:ln>
        </p:spPr>
      </p:pic>
      <p:sp>
        <p:nvSpPr>
          <p:cNvPr id="24582" name="Text Box 15"/>
          <p:cNvSpPr txBox="1">
            <a:spLocks noChangeArrowheads="1"/>
          </p:cNvSpPr>
          <p:nvPr/>
        </p:nvSpPr>
        <p:spPr bwMode="auto">
          <a:xfrm>
            <a:off x="2843213" y="4076700"/>
            <a:ext cx="1196975" cy="457200"/>
          </a:xfrm>
          <a:prstGeom prst="rect">
            <a:avLst/>
          </a:prstGeom>
          <a:noFill/>
          <a:ln w="25400">
            <a:noFill/>
            <a:miter lim="800000"/>
            <a:headEnd/>
            <a:tailEnd/>
          </a:ln>
        </p:spPr>
        <p:txBody>
          <a:bodyPr wrap="none">
            <a:spAutoFit/>
          </a:bodyPr>
          <a:lstStyle/>
          <a:p>
            <a:pPr eaLnBrk="0" hangingPunct="0"/>
            <a:r>
              <a:rPr lang="fr-FR" sz="2400">
                <a:solidFill>
                  <a:srgbClr val="FF6600"/>
                </a:solidFill>
                <a:latin typeface="Times New Roman" pitchFamily="18" charset="0"/>
              </a:rPr>
              <a:t>Linéaire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 name="Titre 2"/>
          <p:cNvSpPr txBox="1">
            <a:spLocks/>
          </p:cNvSpPr>
          <p:nvPr/>
        </p:nvSpPr>
        <p:spPr>
          <a:xfrm>
            <a:off x="685800" y="571500"/>
            <a:ext cx="7772400" cy="1470025"/>
          </a:xfrm>
          <a:prstGeom prst="rect">
            <a:avLst/>
          </a:prstGeom>
        </p:spPr>
        <p:txBody>
          <a:bodyPr anchor="ctr">
            <a:normAutofit/>
          </a:bodyPr>
          <a:lstStyle/>
          <a:p>
            <a:pPr fontAlgn="auto">
              <a:spcAft>
                <a:spcPts val="0"/>
              </a:spcAft>
              <a:defRPr/>
            </a:pPr>
            <a:r>
              <a:rPr lang="fr-FR" sz="3000" dirty="0">
                <a:solidFill>
                  <a:schemeClr val="tx2"/>
                </a:solidFill>
                <a:latin typeface="+mj-lt"/>
                <a:ea typeface="+mj-ea"/>
                <a:cs typeface="+mj-cs"/>
              </a:rPr>
              <a:t>Etat de l’art : les modulations numériques</a:t>
            </a:r>
            <a:r>
              <a:rPr lang="fr-FR" sz="4000" dirty="0">
                <a:solidFill>
                  <a:schemeClr val="tx2"/>
                </a:solidFill>
                <a:latin typeface="+mj-lt"/>
                <a:ea typeface="+mj-ea"/>
                <a:cs typeface="+mj-cs"/>
              </a:rPr>
              <a:t/>
            </a:r>
            <a:br>
              <a:rPr lang="fr-FR" sz="4000" dirty="0">
                <a:solidFill>
                  <a:schemeClr val="tx2"/>
                </a:solidFill>
                <a:latin typeface="+mj-lt"/>
                <a:ea typeface="+mj-ea"/>
                <a:cs typeface="+mj-cs"/>
              </a:rPr>
            </a:br>
            <a:endParaRPr lang="fr-FR" sz="4000" dirty="0">
              <a:solidFill>
                <a:schemeClr val="tx2"/>
              </a:solidFill>
              <a:latin typeface="+mj-lt"/>
              <a:ea typeface="+mj-ea"/>
              <a:cs typeface="+mj-cs"/>
            </a:endParaRPr>
          </a:p>
        </p:txBody>
      </p:sp>
      <p:sp>
        <p:nvSpPr>
          <p:cNvPr id="73731" name="ZoneTexte 12"/>
          <p:cNvSpPr txBox="1">
            <a:spLocks noChangeArrowheads="1"/>
          </p:cNvSpPr>
          <p:nvPr/>
        </p:nvSpPr>
        <p:spPr bwMode="auto">
          <a:xfrm>
            <a:off x="500063" y="1643063"/>
            <a:ext cx="8358187" cy="646112"/>
          </a:xfrm>
          <a:prstGeom prst="rect">
            <a:avLst/>
          </a:prstGeom>
          <a:noFill/>
          <a:ln w="9525">
            <a:noFill/>
            <a:miter lim="800000"/>
            <a:headEnd/>
            <a:tailEnd/>
          </a:ln>
        </p:spPr>
        <p:txBody>
          <a:bodyPr>
            <a:spAutoFit/>
          </a:bodyPr>
          <a:lstStyle/>
          <a:p>
            <a:r>
              <a:rPr lang="fr-FR">
                <a:latin typeface="Calibri" pitchFamily="34" charset="0"/>
              </a:rPr>
              <a:t>Principe: Pour la démodulation cohérente, la porteuse chaotique doit être connue et synchronisée.</a:t>
            </a:r>
          </a:p>
        </p:txBody>
      </p:sp>
      <p:pic>
        <p:nvPicPr>
          <p:cNvPr id="73732" name="Picture 2"/>
          <p:cNvPicPr>
            <a:picLocks noChangeAspect="1" noChangeArrowheads="1"/>
          </p:cNvPicPr>
          <p:nvPr/>
        </p:nvPicPr>
        <p:blipFill>
          <a:blip r:embed="rId2"/>
          <a:srcRect/>
          <a:stretch>
            <a:fillRect/>
          </a:stretch>
        </p:blipFill>
        <p:spPr bwMode="auto">
          <a:xfrm>
            <a:off x="642938" y="2571750"/>
            <a:ext cx="7429500" cy="3267075"/>
          </a:xfrm>
          <a:prstGeom prst="rect">
            <a:avLst/>
          </a:prstGeom>
          <a:noFill/>
          <a:ln w="9525">
            <a:noFill/>
            <a:miter lim="800000"/>
            <a:headEnd/>
            <a:tailEnd/>
          </a:ln>
        </p:spPr>
      </p:pic>
      <p:sp>
        <p:nvSpPr>
          <p:cNvPr id="9" name="Espace réservé du numéro de diapositive 8"/>
          <p:cNvSpPr>
            <a:spLocks noGrp="1"/>
          </p:cNvSpPr>
          <p:nvPr>
            <p:ph type="sldNum" sz="quarter" idx="12"/>
          </p:nvPr>
        </p:nvSpPr>
        <p:spPr/>
        <p:txBody>
          <a:bodyPr/>
          <a:lstStyle/>
          <a:p>
            <a:pPr>
              <a:defRPr/>
            </a:pPr>
            <a:fld id="{C5982B80-FF67-423D-92DA-7C1BF13DBEC1}" type="slidenum">
              <a:rPr lang="fr-FR"/>
              <a:pPr>
                <a:defRPr/>
              </a:pPr>
              <a:t>90</a:t>
            </a:fld>
            <a:endParaRPr lang="fr-FR"/>
          </a:p>
        </p:txBody>
      </p:sp>
      <p:grpSp>
        <p:nvGrpSpPr>
          <p:cNvPr id="73734" name="Groupe 18"/>
          <p:cNvGrpSpPr>
            <a:grpSpLocks/>
          </p:cNvGrpSpPr>
          <p:nvPr/>
        </p:nvGrpSpPr>
        <p:grpSpPr bwMode="auto">
          <a:xfrm>
            <a:off x="0" y="0"/>
            <a:ext cx="9144000" cy="6858000"/>
            <a:chOff x="0" y="0"/>
            <a:chExt cx="9144000" cy="6858000"/>
          </a:xfrm>
        </p:grpSpPr>
        <p:sp>
          <p:nvSpPr>
            <p:cNvPr id="20" name="Rectangle 19"/>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1"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2" name="ZoneTexte 21"/>
            <p:cNvSpPr txBox="1"/>
            <p:nvPr/>
          </p:nvSpPr>
          <p:spPr>
            <a:xfrm>
              <a:off x="4645025" y="0"/>
              <a:ext cx="3797300" cy="1046163"/>
            </a:xfrm>
            <a:prstGeom prst="rect">
              <a:avLst/>
            </a:prstGeom>
            <a:noFill/>
          </p:spPr>
          <p:txBody>
            <a:bodyPr>
              <a:spAutoFit/>
            </a:bodyPr>
            <a:lstStyle/>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analogiques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numériques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Utilisation de codes d’étalement chaotiques</a:t>
              </a:r>
              <a:endParaRPr lang="fr-FR" sz="1400" dirty="0">
                <a:solidFill>
                  <a:schemeClr val="bg1">
                    <a:lumMod val="9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sp>
          <p:nvSpPr>
            <p:cNvPr id="23" name="ZoneTexte 22"/>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b="1" dirty="0">
                  <a:solidFill>
                    <a:schemeClr val="bg1"/>
                  </a:solidFill>
                  <a:latin typeface="+mn-lt"/>
                </a:rPr>
                <a:t>Etat de l’art</a:t>
              </a:r>
            </a:p>
            <a:p>
              <a:pPr algn="r" fontAlgn="auto">
                <a:spcBef>
                  <a:spcPts val="0"/>
                </a:spcBef>
                <a:spcAft>
                  <a:spcPts val="0"/>
                </a:spcAft>
                <a:defRPr/>
              </a:pPr>
              <a:r>
                <a:rPr lang="fr-FR" sz="1400" dirty="0">
                  <a:solidFill>
                    <a:schemeClr val="bg1">
                      <a:lumMod val="6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73739"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74754" name="ZoneTexte 12"/>
          <p:cNvSpPr txBox="1">
            <a:spLocks noChangeArrowheads="1"/>
          </p:cNvSpPr>
          <p:nvPr/>
        </p:nvSpPr>
        <p:spPr bwMode="auto">
          <a:xfrm>
            <a:off x="500063" y="1643063"/>
            <a:ext cx="8358187" cy="646112"/>
          </a:xfrm>
          <a:prstGeom prst="rect">
            <a:avLst/>
          </a:prstGeom>
          <a:noFill/>
          <a:ln w="9525">
            <a:noFill/>
            <a:miter lim="800000"/>
            <a:headEnd/>
            <a:tailEnd/>
          </a:ln>
        </p:spPr>
        <p:txBody>
          <a:bodyPr>
            <a:spAutoFit/>
          </a:bodyPr>
          <a:lstStyle/>
          <a:p>
            <a:r>
              <a:rPr lang="fr-FR">
                <a:latin typeface="Calibri" pitchFamily="34" charset="0"/>
              </a:rPr>
              <a:t>Principe: Remplacer les fonctions de bases sinusoïdales par des fonctions de base chaotiques</a:t>
            </a:r>
          </a:p>
        </p:txBody>
      </p:sp>
      <p:graphicFrame>
        <p:nvGraphicFramePr>
          <p:cNvPr id="7" name="Tableau 6"/>
          <p:cNvGraphicFramePr>
            <a:graphicFrameLocks noGrp="1"/>
          </p:cNvGraphicFramePr>
          <p:nvPr/>
        </p:nvGraphicFramePr>
        <p:xfrm>
          <a:off x="214313" y="2928938"/>
          <a:ext cx="8572500" cy="2635250"/>
        </p:xfrm>
        <a:graphic>
          <a:graphicData uri="http://schemas.openxmlformats.org/drawingml/2006/table">
            <a:tbl>
              <a:tblPr firstRow="1" bandRow="1">
                <a:tableStyleId>{5C22544A-7EE6-4342-B048-85BDC9FD1C3A}</a:tableStyleId>
              </a:tblPr>
              <a:tblGrid>
                <a:gridCol w="1000132"/>
                <a:gridCol w="3000396"/>
                <a:gridCol w="4572032"/>
              </a:tblGrid>
              <a:tr h="626665">
                <a:tc gridSpan="3">
                  <a:txBody>
                    <a:bodyPr/>
                    <a:lstStyle/>
                    <a:p>
                      <a:pPr algn="ctr"/>
                      <a:r>
                        <a:rPr lang="fr-FR" dirty="0" smtClean="0"/>
                        <a:t>Système à démodulation</a:t>
                      </a:r>
                      <a:r>
                        <a:rPr lang="fr-FR" baseline="0" dirty="0" smtClean="0"/>
                        <a:t> cohérente </a:t>
                      </a:r>
                      <a:endParaRPr lang="fr-FR" dirty="0"/>
                    </a:p>
                  </a:txBody>
                  <a:tcPr/>
                </a:tc>
                <a:tc hMerge="1">
                  <a:txBody>
                    <a:bodyPr/>
                    <a:lstStyle/>
                    <a:p>
                      <a:pPr algn="ctr"/>
                      <a:endParaRPr lang="fr-FR" dirty="0"/>
                    </a:p>
                  </a:txBody>
                  <a:tcPr/>
                </a:tc>
                <a:tc hMerge="1">
                  <a:txBody>
                    <a:bodyPr/>
                    <a:lstStyle/>
                    <a:p>
                      <a:endParaRPr lang="fr-FR" dirty="0"/>
                    </a:p>
                  </a:txBody>
                  <a:tcPr/>
                </a:tc>
              </a:tr>
              <a:tr h="865394">
                <a:tc>
                  <a:txBody>
                    <a:bodyPr/>
                    <a:lstStyle/>
                    <a:p>
                      <a:r>
                        <a:rPr lang="fr-FR" dirty="0" smtClean="0"/>
                        <a:t>1993</a:t>
                      </a:r>
                      <a:endParaRPr lang="fr-FR" dirty="0"/>
                    </a:p>
                  </a:txBody>
                  <a:tcPr/>
                </a:tc>
                <a:tc>
                  <a:txBody>
                    <a:bodyPr/>
                    <a:lstStyle/>
                    <a:p>
                      <a:r>
                        <a:rPr lang="fr-FR" sz="1600" dirty="0" smtClean="0"/>
                        <a:t>CSK avec synchronisation</a:t>
                      </a:r>
                      <a:r>
                        <a:rPr lang="fr-FR" sz="1600" baseline="0" dirty="0" smtClean="0"/>
                        <a:t> maitre esclave</a:t>
                      </a:r>
                      <a:endParaRPr lang="fr-FR" sz="1600" dirty="0"/>
                    </a:p>
                  </a:txBody>
                  <a:tcPr/>
                </a:tc>
                <a:tc>
                  <a:txBody>
                    <a:bodyPr/>
                    <a:lstStyle/>
                    <a:p>
                      <a:r>
                        <a:rPr kumimoji="0" lang="en-US" sz="1100" kern="1200" baseline="0" dirty="0" err="1" smtClean="0">
                          <a:solidFill>
                            <a:schemeClr val="dk1"/>
                          </a:solidFill>
                          <a:latin typeface="+mn-lt"/>
                          <a:ea typeface="+mn-ea"/>
                          <a:cs typeface="+mn-cs"/>
                        </a:rPr>
                        <a:t>H.Dedieu</a:t>
                      </a:r>
                      <a:r>
                        <a:rPr kumimoji="0" lang="en-US" sz="1100" kern="1200" baseline="0" dirty="0" smtClean="0">
                          <a:solidFill>
                            <a:schemeClr val="dk1"/>
                          </a:solidFill>
                          <a:latin typeface="+mn-lt"/>
                          <a:ea typeface="+mn-ea"/>
                          <a:cs typeface="+mn-cs"/>
                        </a:rPr>
                        <a:t>, </a:t>
                      </a:r>
                      <a:r>
                        <a:rPr kumimoji="0" lang="en-US" sz="1100" kern="1200" baseline="0" dirty="0" err="1" smtClean="0">
                          <a:solidFill>
                            <a:schemeClr val="dk1"/>
                          </a:solidFill>
                          <a:latin typeface="+mn-lt"/>
                          <a:ea typeface="+mn-ea"/>
                          <a:cs typeface="+mn-cs"/>
                        </a:rPr>
                        <a:t>M.P.Kennedy</a:t>
                      </a:r>
                      <a:r>
                        <a:rPr kumimoji="0" lang="en-US" sz="1100" kern="1200" baseline="0" dirty="0" smtClean="0">
                          <a:solidFill>
                            <a:schemeClr val="dk1"/>
                          </a:solidFill>
                          <a:latin typeface="+mn-lt"/>
                          <a:ea typeface="+mn-ea"/>
                          <a:cs typeface="+mn-cs"/>
                        </a:rPr>
                        <a:t>, and </a:t>
                      </a:r>
                      <a:r>
                        <a:rPr kumimoji="0" lang="en-US" sz="1100" kern="1200" baseline="0" dirty="0" err="1" smtClean="0">
                          <a:solidFill>
                            <a:schemeClr val="dk1"/>
                          </a:solidFill>
                          <a:latin typeface="+mn-lt"/>
                          <a:ea typeface="+mn-ea"/>
                          <a:cs typeface="+mn-cs"/>
                        </a:rPr>
                        <a:t>M.Hasler</a:t>
                      </a:r>
                      <a:r>
                        <a:rPr kumimoji="0" lang="en-US" sz="1100" kern="1200" baseline="0" dirty="0" smtClean="0">
                          <a:solidFill>
                            <a:schemeClr val="dk1"/>
                          </a:solidFill>
                          <a:latin typeface="+mn-lt"/>
                          <a:ea typeface="+mn-ea"/>
                          <a:cs typeface="+mn-cs"/>
                        </a:rPr>
                        <a:t>. Chaos shift keying : modulation and demodulation of a chaotic carrier </a:t>
                      </a:r>
                      <a:r>
                        <a:rPr kumimoji="0" lang="en-US" sz="1100" kern="1200" baseline="0" dirty="0" err="1" smtClean="0">
                          <a:solidFill>
                            <a:schemeClr val="dk1"/>
                          </a:solidFill>
                          <a:latin typeface="+mn-lt"/>
                          <a:ea typeface="+mn-ea"/>
                          <a:cs typeface="+mn-cs"/>
                        </a:rPr>
                        <a:t>usi</a:t>
                      </a:r>
                      <a:r>
                        <a:rPr kumimoji="0" lang="en-US" sz="1100" kern="1200" baseline="0" dirty="0" smtClean="0">
                          <a:solidFill>
                            <a:schemeClr val="dk1"/>
                          </a:solidFill>
                          <a:latin typeface="+mn-lt"/>
                          <a:ea typeface="+mn-ea"/>
                          <a:cs typeface="+mn-cs"/>
                        </a:rPr>
                        <a:t> self-</a:t>
                      </a:r>
                      <a:r>
                        <a:rPr kumimoji="0" lang="en-US" sz="1100" kern="1200" baseline="0" dirty="0" err="1" smtClean="0">
                          <a:solidFill>
                            <a:schemeClr val="dk1"/>
                          </a:solidFill>
                          <a:latin typeface="+mn-lt"/>
                          <a:ea typeface="+mn-ea"/>
                          <a:cs typeface="+mn-cs"/>
                        </a:rPr>
                        <a:t>synchronising</a:t>
                      </a:r>
                      <a:r>
                        <a:rPr kumimoji="0" lang="en-US" sz="1100" kern="1200" baseline="0" dirty="0" smtClean="0">
                          <a:solidFill>
                            <a:schemeClr val="dk1"/>
                          </a:solidFill>
                          <a:latin typeface="+mn-lt"/>
                          <a:ea typeface="+mn-ea"/>
                          <a:cs typeface="+mn-cs"/>
                        </a:rPr>
                        <a:t> </a:t>
                      </a:r>
                      <a:r>
                        <a:rPr kumimoji="0" lang="en-US" sz="1100" kern="1200" baseline="0" dirty="0" err="1" smtClean="0">
                          <a:solidFill>
                            <a:schemeClr val="dk1"/>
                          </a:solidFill>
                          <a:latin typeface="+mn-lt"/>
                          <a:ea typeface="+mn-ea"/>
                          <a:cs typeface="+mn-cs"/>
                        </a:rPr>
                        <a:t>chua’s</a:t>
                      </a:r>
                      <a:r>
                        <a:rPr kumimoji="0" lang="en-US" sz="1100" kern="1200" baseline="0" dirty="0" smtClean="0">
                          <a:solidFill>
                            <a:schemeClr val="dk1"/>
                          </a:solidFill>
                          <a:latin typeface="+mn-lt"/>
                          <a:ea typeface="+mn-ea"/>
                          <a:cs typeface="+mn-cs"/>
                        </a:rPr>
                        <a:t> circuit. </a:t>
                      </a:r>
                      <a:r>
                        <a:rPr kumimoji="0" lang="en-US" sz="1100" i="1" kern="1200" baseline="0" dirty="0" smtClean="0">
                          <a:solidFill>
                            <a:schemeClr val="dk1"/>
                          </a:solidFill>
                          <a:latin typeface="+mn-lt"/>
                          <a:ea typeface="+mn-ea"/>
                          <a:cs typeface="+mn-cs"/>
                        </a:rPr>
                        <a:t>IEEE Trans. Circuit &amp; </a:t>
                      </a:r>
                      <a:r>
                        <a:rPr kumimoji="0" lang="en-US" sz="1100" i="1" kern="1200" baseline="0" dirty="0" err="1" smtClean="0">
                          <a:solidFill>
                            <a:schemeClr val="dk1"/>
                          </a:solidFill>
                          <a:latin typeface="+mn-lt"/>
                          <a:ea typeface="+mn-ea"/>
                          <a:cs typeface="+mn-cs"/>
                        </a:rPr>
                        <a:t>Systs</a:t>
                      </a:r>
                      <a:r>
                        <a:rPr kumimoji="0" lang="en-US" sz="1100" i="1" kern="1200" baseline="0" dirty="0" smtClean="0">
                          <a:solidFill>
                            <a:schemeClr val="dk1"/>
                          </a:solidFill>
                          <a:latin typeface="+mn-lt"/>
                          <a:ea typeface="+mn-ea"/>
                          <a:cs typeface="+mn-cs"/>
                        </a:rPr>
                        <a:t>. Part </a:t>
                      </a:r>
                      <a:r>
                        <a:rPr kumimoji="0" lang="en-US" sz="1100" i="1" kern="1200" baseline="0" dirty="0" err="1" smtClean="0">
                          <a:solidFill>
                            <a:schemeClr val="dk1"/>
                          </a:solidFill>
                          <a:latin typeface="+mn-lt"/>
                          <a:ea typeface="+mn-ea"/>
                          <a:cs typeface="+mn-cs"/>
                        </a:rPr>
                        <a:t>IIAnalog</a:t>
                      </a:r>
                      <a:r>
                        <a:rPr kumimoji="0" lang="en-US" sz="1100" i="1" kern="1200" baseline="0" dirty="0" smtClean="0">
                          <a:solidFill>
                            <a:schemeClr val="dk1"/>
                          </a:solidFill>
                          <a:latin typeface="+mn-lt"/>
                          <a:ea typeface="+mn-ea"/>
                          <a:cs typeface="+mn-cs"/>
                        </a:rPr>
                        <a:t> and Digital Signal Processing, 40(10) :634–642, </a:t>
                      </a:r>
                      <a:r>
                        <a:rPr kumimoji="0" lang="fr-FR" sz="1100" kern="1200" baseline="0" dirty="0" smtClean="0">
                          <a:solidFill>
                            <a:schemeClr val="dk1"/>
                          </a:solidFill>
                          <a:latin typeface="+mn-lt"/>
                          <a:ea typeface="+mn-ea"/>
                          <a:cs typeface="+mn-cs"/>
                        </a:rPr>
                        <a:t>1993</a:t>
                      </a:r>
                      <a:r>
                        <a:rPr kumimoji="0" lang="fr-FR" sz="1800" kern="1200" baseline="0" dirty="0" smtClean="0">
                          <a:solidFill>
                            <a:schemeClr val="dk1"/>
                          </a:solidFill>
                          <a:latin typeface="+mn-lt"/>
                          <a:ea typeface="+mn-ea"/>
                          <a:cs typeface="+mn-cs"/>
                        </a:rPr>
                        <a:t>.</a:t>
                      </a:r>
                    </a:p>
                    <a:p>
                      <a:endParaRPr lang="fr-FR" dirty="0"/>
                    </a:p>
                  </a:txBody>
                  <a:tcPr/>
                </a:tc>
              </a:tr>
              <a:tr h="865394">
                <a:tc>
                  <a:txBody>
                    <a:bodyPr/>
                    <a:lstStyle/>
                    <a:p>
                      <a:r>
                        <a:rPr lang="fr-FR" dirty="0" smtClean="0"/>
                        <a:t>2000</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CSK avec détection par corrélation</a:t>
                      </a:r>
                    </a:p>
                    <a:p>
                      <a:endParaRPr lang="fr-FR" sz="1600" dirty="0"/>
                    </a:p>
                  </a:txBody>
                  <a:tcPr/>
                </a:tc>
                <a:tc>
                  <a:txBody>
                    <a:bodyPr/>
                    <a:lstStyle/>
                    <a:p>
                      <a:r>
                        <a:rPr kumimoji="0" lang="en-US" sz="1200" kern="1200" baseline="0" dirty="0" smtClean="0">
                          <a:solidFill>
                            <a:schemeClr val="dk1"/>
                          </a:solidFill>
                          <a:latin typeface="+mn-lt"/>
                          <a:ea typeface="+mn-ea"/>
                          <a:cs typeface="+mn-cs"/>
                        </a:rPr>
                        <a:t>M.P. Kennedy, R. </a:t>
                      </a:r>
                      <a:r>
                        <a:rPr kumimoji="0" lang="en-US" sz="1200" kern="1200" baseline="0" dirty="0" err="1" smtClean="0">
                          <a:solidFill>
                            <a:schemeClr val="dk1"/>
                          </a:solidFill>
                          <a:latin typeface="+mn-lt"/>
                          <a:ea typeface="+mn-ea"/>
                          <a:cs typeface="+mn-cs"/>
                        </a:rPr>
                        <a:t>Rovatti</a:t>
                      </a:r>
                      <a:r>
                        <a:rPr kumimoji="0" lang="en-US" sz="1200" kern="1200" baseline="0" dirty="0" smtClean="0">
                          <a:solidFill>
                            <a:schemeClr val="dk1"/>
                          </a:solidFill>
                          <a:latin typeface="+mn-lt"/>
                          <a:ea typeface="+mn-ea"/>
                          <a:cs typeface="+mn-cs"/>
                        </a:rPr>
                        <a:t>, and </a:t>
                      </a:r>
                      <a:r>
                        <a:rPr kumimoji="0" lang="en-US" sz="1200" kern="1200" baseline="0" dirty="0" err="1" smtClean="0">
                          <a:solidFill>
                            <a:schemeClr val="dk1"/>
                          </a:solidFill>
                          <a:latin typeface="+mn-lt"/>
                          <a:ea typeface="+mn-ea"/>
                          <a:cs typeface="+mn-cs"/>
                        </a:rPr>
                        <a:t>G.Setti</a:t>
                      </a:r>
                      <a:r>
                        <a:rPr kumimoji="0" lang="en-US" sz="1200" kern="1200" baseline="0" dirty="0" smtClean="0">
                          <a:solidFill>
                            <a:schemeClr val="dk1"/>
                          </a:solidFill>
                          <a:latin typeface="+mn-lt"/>
                          <a:ea typeface="+mn-ea"/>
                          <a:cs typeface="+mn-cs"/>
                        </a:rPr>
                        <a:t>. </a:t>
                      </a:r>
                      <a:r>
                        <a:rPr kumimoji="0" lang="en-US" sz="1200" i="1" kern="1200" baseline="0" dirty="0" smtClean="0">
                          <a:solidFill>
                            <a:schemeClr val="dk1"/>
                          </a:solidFill>
                          <a:latin typeface="+mn-lt"/>
                          <a:ea typeface="+mn-ea"/>
                          <a:cs typeface="+mn-cs"/>
                        </a:rPr>
                        <a:t>Chaotic electronics in telecommunication.</a:t>
                      </a:r>
                    </a:p>
                    <a:p>
                      <a:r>
                        <a:rPr kumimoji="0" lang="fr-FR" sz="1200" kern="1200" baseline="0" dirty="0" smtClean="0">
                          <a:solidFill>
                            <a:schemeClr val="dk1"/>
                          </a:solidFill>
                          <a:latin typeface="+mn-lt"/>
                          <a:ea typeface="+mn-ea"/>
                          <a:cs typeface="+mn-cs"/>
                        </a:rPr>
                        <a:t>CRC </a:t>
                      </a:r>
                      <a:r>
                        <a:rPr kumimoji="0" lang="fr-FR" sz="1200" kern="1200" baseline="0" dirty="0" err="1" smtClean="0">
                          <a:solidFill>
                            <a:schemeClr val="dk1"/>
                          </a:solidFill>
                          <a:latin typeface="+mn-lt"/>
                          <a:ea typeface="+mn-ea"/>
                          <a:cs typeface="+mn-cs"/>
                        </a:rPr>
                        <a:t>press</a:t>
                      </a:r>
                      <a:r>
                        <a:rPr kumimoji="0" lang="fr-FR" sz="1200" kern="1200" baseline="0" dirty="0" smtClean="0">
                          <a:solidFill>
                            <a:schemeClr val="dk1"/>
                          </a:solidFill>
                          <a:latin typeface="+mn-lt"/>
                          <a:ea typeface="+mn-ea"/>
                          <a:cs typeface="+mn-cs"/>
                        </a:rPr>
                        <a:t>, 2000.</a:t>
                      </a:r>
                    </a:p>
                  </a:txBody>
                  <a:tcPr/>
                </a:tc>
              </a:tr>
            </a:tbl>
          </a:graphicData>
        </a:graphic>
      </p:graphicFrame>
      <p:sp>
        <p:nvSpPr>
          <p:cNvPr id="10" name="Espace réservé du numéro de diapositive 9"/>
          <p:cNvSpPr>
            <a:spLocks noGrp="1"/>
          </p:cNvSpPr>
          <p:nvPr>
            <p:ph type="sldNum" sz="quarter" idx="12"/>
          </p:nvPr>
        </p:nvSpPr>
        <p:spPr/>
        <p:txBody>
          <a:bodyPr/>
          <a:lstStyle/>
          <a:p>
            <a:pPr>
              <a:defRPr/>
            </a:pPr>
            <a:fld id="{4DCD8D4E-496C-4F5B-BD9C-E0D1DE08AB81}" type="slidenum">
              <a:rPr lang="fr-FR"/>
              <a:pPr>
                <a:defRPr/>
              </a:pPr>
              <a:t>91</a:t>
            </a:fld>
            <a:endParaRPr lang="fr-FR"/>
          </a:p>
        </p:txBody>
      </p:sp>
      <p:grpSp>
        <p:nvGrpSpPr>
          <p:cNvPr id="74772" name="Groupe 11"/>
          <p:cNvGrpSpPr>
            <a:grpSpLocks/>
          </p:cNvGrpSpPr>
          <p:nvPr/>
        </p:nvGrpSpPr>
        <p:grpSpPr bwMode="auto">
          <a:xfrm>
            <a:off x="0" y="0"/>
            <a:ext cx="9144000" cy="6858000"/>
            <a:chOff x="0" y="0"/>
            <a:chExt cx="9144000" cy="6858000"/>
          </a:xfrm>
        </p:grpSpPr>
        <p:sp>
          <p:nvSpPr>
            <p:cNvPr id="14" name="Rectangle 13"/>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5"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6" name="ZoneTexte 15"/>
            <p:cNvSpPr txBox="1"/>
            <p:nvPr/>
          </p:nvSpPr>
          <p:spPr>
            <a:xfrm>
              <a:off x="4645025" y="0"/>
              <a:ext cx="3797300" cy="1046163"/>
            </a:xfrm>
            <a:prstGeom prst="rect">
              <a:avLst/>
            </a:prstGeom>
            <a:noFill/>
          </p:spPr>
          <p:txBody>
            <a:bodyPr>
              <a:spAutoFit/>
            </a:bodyPr>
            <a:lstStyle/>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analogiques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numériques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Utilisation de codes d’étalement chaotiques</a:t>
              </a:r>
              <a:endParaRPr lang="fr-FR" sz="1400" dirty="0">
                <a:solidFill>
                  <a:schemeClr val="bg1">
                    <a:lumMod val="9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sp>
          <p:nvSpPr>
            <p:cNvPr id="17" name="ZoneTexte 16"/>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b="1" dirty="0">
                  <a:solidFill>
                    <a:schemeClr val="bg1"/>
                  </a:solidFill>
                  <a:latin typeface="+mn-lt"/>
                </a:rPr>
                <a:t>Etat de l’art</a:t>
              </a:r>
            </a:p>
            <a:p>
              <a:pPr algn="r" fontAlgn="auto">
                <a:spcBef>
                  <a:spcPts val="0"/>
                </a:spcBef>
                <a:spcAft>
                  <a:spcPts val="0"/>
                </a:spcAft>
                <a:defRPr/>
              </a:pPr>
              <a:r>
                <a:rPr lang="fr-FR" sz="1400" dirty="0">
                  <a:solidFill>
                    <a:schemeClr val="bg1">
                      <a:lumMod val="6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74777"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 name="Titre 2"/>
          <p:cNvSpPr txBox="1">
            <a:spLocks/>
          </p:cNvSpPr>
          <p:nvPr/>
        </p:nvSpPr>
        <p:spPr>
          <a:xfrm>
            <a:off x="685800" y="717550"/>
            <a:ext cx="7772400" cy="1470025"/>
          </a:xfrm>
          <a:prstGeom prst="rect">
            <a:avLst/>
          </a:prstGeom>
        </p:spPr>
        <p:txBody>
          <a:bodyPr anchor="ctr">
            <a:normAutofit/>
          </a:bodyPr>
          <a:lstStyle/>
          <a:p>
            <a:pPr fontAlgn="auto">
              <a:spcAft>
                <a:spcPts val="0"/>
              </a:spcAft>
              <a:defRPr/>
            </a:pPr>
            <a:r>
              <a:rPr lang="fr-FR" sz="4000" dirty="0">
                <a:solidFill>
                  <a:schemeClr val="tx2"/>
                </a:solidFill>
                <a:latin typeface="+mn-lt"/>
                <a:ea typeface="+mj-ea"/>
                <a:cs typeface="+mj-cs"/>
              </a:rPr>
              <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sp>
        <p:nvSpPr>
          <p:cNvPr id="10" name="Espace réservé du numéro de diapositive 9"/>
          <p:cNvSpPr>
            <a:spLocks noGrp="1"/>
          </p:cNvSpPr>
          <p:nvPr>
            <p:ph type="sldNum" sz="quarter" idx="12"/>
          </p:nvPr>
        </p:nvSpPr>
        <p:spPr/>
        <p:txBody>
          <a:bodyPr/>
          <a:lstStyle/>
          <a:p>
            <a:pPr>
              <a:defRPr/>
            </a:pPr>
            <a:fld id="{8DE5671B-F001-4C7B-AA40-52C2FFE1AF60}" type="slidenum">
              <a:rPr lang="fr-FR"/>
              <a:pPr>
                <a:defRPr/>
              </a:pPr>
              <a:t>92</a:t>
            </a:fld>
            <a:endParaRPr lang="fr-FR"/>
          </a:p>
        </p:txBody>
      </p:sp>
      <p:grpSp>
        <p:nvGrpSpPr>
          <p:cNvPr id="75780" name="Groupe 18"/>
          <p:cNvGrpSpPr>
            <a:grpSpLocks/>
          </p:cNvGrpSpPr>
          <p:nvPr/>
        </p:nvGrpSpPr>
        <p:grpSpPr bwMode="auto">
          <a:xfrm>
            <a:off x="0" y="0"/>
            <a:ext cx="9144000" cy="6858000"/>
            <a:chOff x="0" y="0"/>
            <a:chExt cx="9144000" cy="6858000"/>
          </a:xfrm>
        </p:grpSpPr>
        <p:sp>
          <p:nvSpPr>
            <p:cNvPr id="20" name="Rectangle 19"/>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1"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3" name="ZoneTexte 22"/>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dirty="0">
                  <a:solidFill>
                    <a:schemeClr val="bg1">
                      <a:lumMod val="6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75786"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
        <p:nvSpPr>
          <p:cNvPr id="11" name="Titre 2"/>
          <p:cNvSpPr txBox="1">
            <a:spLocks/>
          </p:cNvSpPr>
          <p:nvPr/>
        </p:nvSpPr>
        <p:spPr>
          <a:xfrm>
            <a:off x="1714500" y="2357438"/>
            <a:ext cx="6983413" cy="1470025"/>
          </a:xfrm>
          <a:prstGeom prst="rect">
            <a:avLst/>
          </a:prstGeom>
        </p:spPr>
        <p:txBody>
          <a:bodyPr anchor="ctr">
            <a:normAutofit fontScale="25000" lnSpcReduction="20000"/>
          </a:bodyPr>
          <a:lstStyle/>
          <a:p>
            <a:pPr fontAlgn="auto">
              <a:spcAft>
                <a:spcPts val="0"/>
              </a:spcAft>
              <a:buFont typeface="Arial" pitchFamily="34" charset="0"/>
              <a:buChar char="•"/>
              <a:defRPr/>
            </a:pPr>
            <a:endParaRPr lang="fr-FR" sz="7400" dirty="0">
              <a:latin typeface="+mn-lt"/>
              <a:ea typeface="+mj-ea"/>
              <a:cs typeface="+mj-cs"/>
            </a:endParaRPr>
          </a:p>
          <a:p>
            <a:pPr fontAlgn="auto">
              <a:spcBef>
                <a:spcPts val="0"/>
              </a:spcBef>
              <a:spcAft>
                <a:spcPts val="0"/>
              </a:spcAft>
              <a:buFont typeface="Arial" pitchFamily="34" charset="0"/>
              <a:buChar char="•"/>
              <a:defRPr/>
            </a:pPr>
            <a:r>
              <a:rPr lang="fr-FR" sz="11200" dirty="0">
                <a:latin typeface="+mn-lt"/>
              </a:rPr>
              <a:t>Les modulations analogiques</a:t>
            </a:r>
          </a:p>
          <a:p>
            <a:pPr fontAlgn="auto">
              <a:spcBef>
                <a:spcPts val="0"/>
              </a:spcBef>
              <a:spcAft>
                <a:spcPts val="0"/>
              </a:spcAft>
              <a:buFont typeface="Arial" pitchFamily="34" charset="0"/>
              <a:buChar char="•"/>
              <a:defRPr/>
            </a:pPr>
            <a:r>
              <a:rPr lang="fr-FR" sz="11200" dirty="0">
                <a:latin typeface="+mn-lt"/>
              </a:rPr>
              <a:t>Les modulations numériques</a:t>
            </a:r>
          </a:p>
          <a:p>
            <a:pPr fontAlgn="auto">
              <a:spcBef>
                <a:spcPts val="0"/>
              </a:spcBef>
              <a:spcAft>
                <a:spcPts val="0"/>
              </a:spcAft>
              <a:buFont typeface="Arial" pitchFamily="34" charset="0"/>
              <a:buChar char="•"/>
              <a:defRPr/>
            </a:pPr>
            <a:r>
              <a:rPr lang="fr-FR" sz="11200" dirty="0">
                <a:latin typeface="+mn-lt"/>
              </a:rPr>
              <a:t>Utilisation de codes d’étalement chaotiques</a:t>
            </a:r>
            <a:r>
              <a:rPr lang="fr-FR" sz="4000" dirty="0">
                <a:latin typeface="+mn-lt"/>
                <a:ea typeface="+mj-ea"/>
                <a:cs typeface="+mj-cs"/>
              </a:rPr>
              <a:t/>
            </a:r>
            <a:br>
              <a:rPr lang="fr-FR" sz="4000" dirty="0">
                <a:latin typeface="+mn-lt"/>
                <a:ea typeface="+mj-ea"/>
                <a:cs typeface="+mj-cs"/>
              </a:rPr>
            </a:br>
            <a:endParaRPr lang="fr-FR" sz="4000" dirty="0">
              <a:latin typeface="+mn-lt"/>
              <a:ea typeface="+mj-ea"/>
              <a:cs typeface="+mj-cs"/>
            </a:endParaRPr>
          </a:p>
        </p:txBody>
      </p:sp>
      <p:sp>
        <p:nvSpPr>
          <p:cNvPr id="12" name="Titre 2"/>
          <p:cNvSpPr txBox="1">
            <a:spLocks/>
          </p:cNvSpPr>
          <p:nvPr/>
        </p:nvSpPr>
        <p:spPr>
          <a:xfrm>
            <a:off x="665163" y="1566863"/>
            <a:ext cx="6718300" cy="1022350"/>
          </a:xfrm>
          <a:prstGeom prst="rect">
            <a:avLst/>
          </a:prstGeom>
        </p:spPr>
        <p:txBody>
          <a:bodyPr anchor="ctr"/>
          <a:lstStyle/>
          <a:p>
            <a:pPr fontAlgn="auto">
              <a:spcAft>
                <a:spcPts val="0"/>
              </a:spcAft>
              <a:defRPr/>
            </a:pPr>
            <a:r>
              <a:rPr lang="fr-FR" sz="4000" dirty="0">
                <a:solidFill>
                  <a:schemeClr val="tx2"/>
                </a:solidFill>
                <a:latin typeface="+mn-lt"/>
                <a:ea typeface="+mj-ea"/>
                <a:cs typeface="+mj-cs"/>
              </a:rPr>
              <a:t>Etat de l’art</a:t>
            </a:r>
            <a:r>
              <a:rPr lang="fr-FR" sz="4800" dirty="0">
                <a:solidFill>
                  <a:schemeClr val="tx2"/>
                </a:solidFill>
                <a:latin typeface="+mn-lt"/>
                <a:ea typeface="+mj-ea"/>
                <a:cs typeface="+mj-cs"/>
              </a:rPr>
              <a:t/>
            </a:r>
            <a:br>
              <a:rPr lang="fr-FR" sz="4800" dirty="0">
                <a:solidFill>
                  <a:schemeClr val="tx2"/>
                </a:solidFill>
                <a:latin typeface="+mn-lt"/>
                <a:ea typeface="+mj-ea"/>
                <a:cs typeface="+mj-cs"/>
              </a:rPr>
            </a:br>
            <a:endParaRPr lang="fr-FR" sz="4800" dirty="0">
              <a:solidFill>
                <a:schemeClr val="tx2"/>
              </a:solidFill>
              <a:latin typeface="+mn-lt"/>
              <a:ea typeface="+mj-ea"/>
              <a:cs typeface="+mj-cs"/>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1"/>
          <p:cNvSpPr>
            <a:spLocks noChangeArrowheads="1"/>
          </p:cNvSpPr>
          <p:nvPr/>
        </p:nvSpPr>
        <p:spPr bwMode="auto">
          <a:xfrm>
            <a:off x="285750" y="1357313"/>
            <a:ext cx="8858250" cy="369887"/>
          </a:xfrm>
          <a:prstGeom prst="rect">
            <a:avLst/>
          </a:prstGeom>
          <a:noFill/>
          <a:ln w="9525">
            <a:noFill/>
            <a:miter lim="800000"/>
            <a:headEnd/>
            <a:tailEnd/>
          </a:ln>
        </p:spPr>
        <p:txBody>
          <a:bodyPr>
            <a:spAutoFit/>
          </a:bodyPr>
          <a:lstStyle/>
          <a:p>
            <a:pPr marL="342900" indent="-342900"/>
            <a:r>
              <a:rPr lang="fr-FR">
                <a:latin typeface="Calibri" pitchFamily="34" charset="0"/>
              </a:rPr>
              <a:t>L’ étalement de spectre à séquence directe</a:t>
            </a:r>
          </a:p>
        </p:txBody>
      </p:sp>
      <p:pic>
        <p:nvPicPr>
          <p:cNvPr id="76802" name="Picture 2"/>
          <p:cNvPicPr>
            <a:picLocks noChangeAspect="1" noChangeArrowheads="1"/>
          </p:cNvPicPr>
          <p:nvPr/>
        </p:nvPicPr>
        <p:blipFill>
          <a:blip r:embed="rId2"/>
          <a:srcRect/>
          <a:stretch>
            <a:fillRect/>
          </a:stretch>
        </p:blipFill>
        <p:spPr bwMode="auto">
          <a:xfrm>
            <a:off x="500063" y="2214563"/>
            <a:ext cx="3571875" cy="2344737"/>
          </a:xfrm>
          <a:prstGeom prst="rect">
            <a:avLst/>
          </a:prstGeom>
          <a:noFill/>
          <a:ln w="9525">
            <a:noFill/>
            <a:miter lim="800000"/>
            <a:headEnd/>
            <a:tailEnd/>
          </a:ln>
        </p:spPr>
      </p:pic>
      <p:pic>
        <p:nvPicPr>
          <p:cNvPr id="76803" name="Picture 3"/>
          <p:cNvPicPr>
            <a:picLocks noChangeAspect="1" noChangeArrowheads="1"/>
          </p:cNvPicPr>
          <p:nvPr/>
        </p:nvPicPr>
        <p:blipFill>
          <a:blip r:embed="rId3"/>
          <a:srcRect/>
          <a:stretch>
            <a:fillRect/>
          </a:stretch>
        </p:blipFill>
        <p:spPr bwMode="auto">
          <a:xfrm>
            <a:off x="4429125" y="2214563"/>
            <a:ext cx="4143375" cy="2428875"/>
          </a:xfrm>
          <a:prstGeom prst="rect">
            <a:avLst/>
          </a:prstGeom>
          <a:noFill/>
          <a:ln w="9525">
            <a:noFill/>
            <a:miter lim="800000"/>
            <a:headEnd/>
            <a:tailEnd/>
          </a:ln>
        </p:spPr>
      </p:pic>
      <p:sp>
        <p:nvSpPr>
          <p:cNvPr id="76804" name="ZoneTexte 7"/>
          <p:cNvSpPr txBox="1">
            <a:spLocks noChangeArrowheads="1"/>
          </p:cNvSpPr>
          <p:nvPr/>
        </p:nvSpPr>
        <p:spPr bwMode="auto">
          <a:xfrm>
            <a:off x="714375" y="5000625"/>
            <a:ext cx="7715250" cy="1200150"/>
          </a:xfrm>
          <a:prstGeom prst="rect">
            <a:avLst/>
          </a:prstGeom>
          <a:noFill/>
          <a:ln w="9525">
            <a:noFill/>
            <a:miter lim="800000"/>
            <a:headEnd/>
            <a:tailEnd/>
          </a:ln>
        </p:spPr>
        <p:txBody>
          <a:bodyPr>
            <a:spAutoFit/>
          </a:bodyPr>
          <a:lstStyle/>
          <a:p>
            <a:r>
              <a:rPr lang="fr-FR">
                <a:latin typeface="Calibri" pitchFamily="34" charset="0"/>
              </a:rPr>
              <a:t>L’idée de base est de remplacer les séquences binaires pseudo-aléatoires traditionnellement utilisées dans les systèmes à étalement de spectre par des séquences binaires ou multi niveaux issues de générateurs chaotiques.</a:t>
            </a:r>
          </a:p>
          <a:p>
            <a:endParaRPr lang="fr-FR">
              <a:latin typeface="Calibri" pitchFamily="34" charset="0"/>
            </a:endParaRPr>
          </a:p>
        </p:txBody>
      </p:sp>
      <p:sp>
        <p:nvSpPr>
          <p:cNvPr id="13" name="Espace réservé du numéro de diapositive 12"/>
          <p:cNvSpPr>
            <a:spLocks noGrp="1"/>
          </p:cNvSpPr>
          <p:nvPr>
            <p:ph type="sldNum" sz="quarter" idx="12"/>
          </p:nvPr>
        </p:nvSpPr>
        <p:spPr/>
        <p:txBody>
          <a:bodyPr/>
          <a:lstStyle/>
          <a:p>
            <a:pPr>
              <a:defRPr/>
            </a:pPr>
            <a:fld id="{C01699FB-F261-449C-84E7-8FC0C2164669}" type="slidenum">
              <a:rPr lang="fr-FR"/>
              <a:pPr>
                <a:defRPr/>
              </a:pPr>
              <a:t>93</a:t>
            </a:fld>
            <a:endParaRPr lang="fr-FR"/>
          </a:p>
        </p:txBody>
      </p:sp>
      <p:grpSp>
        <p:nvGrpSpPr>
          <p:cNvPr id="76806" name="Groupe 14"/>
          <p:cNvGrpSpPr>
            <a:grpSpLocks/>
          </p:cNvGrpSpPr>
          <p:nvPr/>
        </p:nvGrpSpPr>
        <p:grpSpPr bwMode="auto">
          <a:xfrm>
            <a:off x="0" y="0"/>
            <a:ext cx="9144000" cy="6858000"/>
            <a:chOff x="0" y="0"/>
            <a:chExt cx="9144000" cy="6858000"/>
          </a:xfrm>
        </p:grpSpPr>
        <p:sp>
          <p:nvSpPr>
            <p:cNvPr id="16" name="Rectangle 15"/>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7"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8" name="ZoneTexte 17"/>
            <p:cNvSpPr txBox="1"/>
            <p:nvPr/>
          </p:nvSpPr>
          <p:spPr>
            <a:xfrm>
              <a:off x="4645025" y="0"/>
              <a:ext cx="3797300" cy="1046163"/>
            </a:xfrm>
            <a:prstGeom prst="rect">
              <a:avLst/>
            </a:prstGeom>
            <a:noFill/>
          </p:spPr>
          <p:txBody>
            <a:bodyPr>
              <a:spAutoFit/>
            </a:bodyPr>
            <a:lstStyle/>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analogiques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numériques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Utilisation de codes d’étalement chaotiques</a:t>
              </a:r>
              <a:endParaRPr lang="fr-FR" sz="1400" dirty="0">
                <a:solidFill>
                  <a:schemeClr val="bg1">
                    <a:lumMod val="9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sp>
          <p:nvSpPr>
            <p:cNvPr id="19" name="ZoneTexte 18"/>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b="1" dirty="0">
                  <a:solidFill>
                    <a:schemeClr val="bg1"/>
                  </a:solidFill>
                  <a:latin typeface="+mn-lt"/>
                </a:rPr>
                <a:t>Etat de l’art</a:t>
              </a:r>
            </a:p>
            <a:p>
              <a:pPr algn="r" fontAlgn="auto">
                <a:spcBef>
                  <a:spcPts val="0"/>
                </a:spcBef>
                <a:spcAft>
                  <a:spcPts val="0"/>
                </a:spcAft>
                <a:defRPr/>
              </a:pPr>
              <a:r>
                <a:rPr lang="fr-FR" sz="1400" dirty="0">
                  <a:solidFill>
                    <a:schemeClr val="bg1">
                      <a:lumMod val="6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76811"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2"/>
          <p:cNvSpPr txBox="1">
            <a:spLocks/>
          </p:cNvSpPr>
          <p:nvPr/>
        </p:nvSpPr>
        <p:spPr>
          <a:xfrm>
            <a:off x="685800" y="863600"/>
            <a:ext cx="7772400" cy="1470025"/>
          </a:xfrm>
          <a:prstGeom prst="rect">
            <a:avLst/>
          </a:prstGeom>
        </p:spPr>
        <p:txBody>
          <a:bodyPr anchor="ctr">
            <a:normAutofit/>
          </a:bodyPr>
          <a:lstStyle/>
          <a:p>
            <a:pPr fontAlgn="auto">
              <a:spcAft>
                <a:spcPts val="0"/>
              </a:spcAft>
              <a:defRPr/>
            </a:pPr>
            <a:r>
              <a:rPr lang="fr-FR" sz="3000" dirty="0">
                <a:solidFill>
                  <a:schemeClr val="tx2"/>
                </a:solidFill>
                <a:latin typeface="+mn-lt"/>
                <a:ea typeface="+mj-ea"/>
                <a:cs typeface="+mj-cs"/>
              </a:rPr>
              <a:t>Etat de l’art : Des codes pour le CDMA</a:t>
            </a:r>
            <a:r>
              <a:rPr lang="fr-FR" sz="4000" dirty="0">
                <a:solidFill>
                  <a:schemeClr val="tx2"/>
                </a:solidFill>
                <a:latin typeface="+mn-lt"/>
                <a:ea typeface="+mj-ea"/>
                <a:cs typeface="+mj-cs"/>
              </a:rPr>
              <a:t/>
            </a:r>
            <a:br>
              <a:rPr lang="fr-FR" sz="4000" dirty="0">
                <a:solidFill>
                  <a:schemeClr val="tx2"/>
                </a:solidFill>
                <a:latin typeface="+mn-lt"/>
                <a:ea typeface="+mj-ea"/>
                <a:cs typeface="+mj-cs"/>
              </a:rPr>
            </a:br>
            <a:endParaRPr lang="fr-FR" sz="4000" dirty="0">
              <a:solidFill>
                <a:schemeClr val="tx2"/>
              </a:solidFill>
              <a:latin typeface="+mn-lt"/>
              <a:ea typeface="+mj-ea"/>
              <a:cs typeface="+mj-cs"/>
            </a:endParaRPr>
          </a:p>
        </p:txBody>
      </p:sp>
      <p:graphicFrame>
        <p:nvGraphicFramePr>
          <p:cNvPr id="7" name="Tableau 6"/>
          <p:cNvGraphicFramePr>
            <a:graphicFrameLocks noGrp="1"/>
          </p:cNvGraphicFramePr>
          <p:nvPr/>
        </p:nvGraphicFramePr>
        <p:xfrm>
          <a:off x="214313" y="1714500"/>
          <a:ext cx="8572500" cy="4514850"/>
        </p:xfrm>
        <a:graphic>
          <a:graphicData uri="http://schemas.openxmlformats.org/drawingml/2006/table">
            <a:tbl>
              <a:tblPr firstRow="1" bandRow="1">
                <a:tableStyleId>{5C22544A-7EE6-4342-B048-85BDC9FD1C3A}</a:tableStyleId>
              </a:tblPr>
              <a:tblGrid>
                <a:gridCol w="1000132"/>
                <a:gridCol w="3000396"/>
                <a:gridCol w="4572032"/>
              </a:tblGrid>
              <a:tr h="613846">
                <a:tc gridSpan="3">
                  <a:txBody>
                    <a:bodyPr/>
                    <a:lstStyle/>
                    <a:p>
                      <a:pPr algn="ctr"/>
                      <a:r>
                        <a:rPr lang="fr-FR" dirty="0" smtClean="0"/>
                        <a:t>Systèmes à Etalement</a:t>
                      </a:r>
                      <a:r>
                        <a:rPr lang="fr-FR" baseline="0" dirty="0" smtClean="0"/>
                        <a:t> de spectre</a:t>
                      </a:r>
                      <a:endParaRPr lang="fr-FR" dirty="0"/>
                    </a:p>
                  </a:txBody>
                  <a:tcPr/>
                </a:tc>
                <a:tc hMerge="1">
                  <a:txBody>
                    <a:bodyPr/>
                    <a:lstStyle/>
                    <a:p>
                      <a:pPr algn="ctr"/>
                      <a:endParaRPr lang="fr-FR" dirty="0"/>
                    </a:p>
                  </a:txBody>
                  <a:tcPr/>
                </a:tc>
                <a:tc hMerge="1">
                  <a:txBody>
                    <a:bodyPr/>
                    <a:lstStyle/>
                    <a:p>
                      <a:endParaRPr lang="fr-FR" dirty="0"/>
                    </a:p>
                  </a:txBody>
                  <a:tcPr/>
                </a:tc>
              </a:tr>
              <a:tr h="1134547">
                <a:tc>
                  <a:txBody>
                    <a:bodyPr/>
                    <a:lstStyle/>
                    <a:p>
                      <a:r>
                        <a:rPr lang="fr-FR" dirty="0" smtClean="0"/>
                        <a:t>1997</a:t>
                      </a:r>
                      <a:endParaRPr lang="fr-FR" dirty="0"/>
                    </a:p>
                  </a:txBody>
                  <a:tcPr/>
                </a:tc>
                <a:tc>
                  <a:txBody>
                    <a:bodyPr/>
                    <a:lstStyle/>
                    <a:p>
                      <a:r>
                        <a:rPr kumimoji="0" lang="fr-FR" sz="1800" kern="1200" baseline="0" dirty="0" smtClean="0">
                          <a:solidFill>
                            <a:schemeClr val="dk1"/>
                          </a:solidFill>
                          <a:latin typeface="+mn-lt"/>
                          <a:ea typeface="+mn-ea"/>
                          <a:cs typeface="+mn-cs"/>
                        </a:rPr>
                        <a:t>Etalement par séquences</a:t>
                      </a:r>
                    </a:p>
                    <a:p>
                      <a:r>
                        <a:rPr kumimoji="0" lang="fr-FR" sz="1800" kern="1200" baseline="0" dirty="0" smtClean="0">
                          <a:solidFill>
                            <a:schemeClr val="dk1"/>
                          </a:solidFill>
                          <a:latin typeface="+mn-lt"/>
                          <a:ea typeface="+mn-ea"/>
                          <a:cs typeface="+mn-cs"/>
                        </a:rPr>
                        <a:t>par corrélation : chaotiques multi-niveaux </a:t>
                      </a:r>
                    </a:p>
                    <a:p>
                      <a:endParaRPr lang="fr-FR" sz="1600" dirty="0"/>
                    </a:p>
                  </a:txBody>
                  <a:tcPr/>
                </a:tc>
                <a:tc>
                  <a:txBody>
                    <a:bodyPr/>
                    <a:lstStyle/>
                    <a:p>
                      <a:r>
                        <a:rPr kumimoji="0" lang="en-US" sz="1100" kern="1200" baseline="0" dirty="0" smtClean="0">
                          <a:solidFill>
                            <a:schemeClr val="dk1"/>
                          </a:solidFill>
                          <a:latin typeface="+mn-lt"/>
                          <a:ea typeface="+mn-ea"/>
                          <a:cs typeface="+mn-cs"/>
                        </a:rPr>
                        <a:t>G. Mazzini, R. </a:t>
                      </a:r>
                      <a:r>
                        <a:rPr kumimoji="0" lang="en-US" sz="1100" kern="1200" baseline="0" dirty="0" err="1" smtClean="0">
                          <a:solidFill>
                            <a:schemeClr val="dk1"/>
                          </a:solidFill>
                          <a:latin typeface="+mn-lt"/>
                          <a:ea typeface="+mn-ea"/>
                          <a:cs typeface="+mn-cs"/>
                        </a:rPr>
                        <a:t>Rovatti</a:t>
                      </a:r>
                      <a:r>
                        <a:rPr kumimoji="0" lang="en-US" sz="1100" kern="1200" baseline="0" dirty="0" smtClean="0">
                          <a:solidFill>
                            <a:schemeClr val="dk1"/>
                          </a:solidFill>
                          <a:latin typeface="+mn-lt"/>
                          <a:ea typeface="+mn-ea"/>
                          <a:cs typeface="+mn-cs"/>
                        </a:rPr>
                        <a:t>, and G. </a:t>
                      </a:r>
                      <a:r>
                        <a:rPr kumimoji="0" lang="en-US" sz="1100" kern="1200" baseline="0" dirty="0" err="1" smtClean="0">
                          <a:solidFill>
                            <a:schemeClr val="dk1"/>
                          </a:solidFill>
                          <a:latin typeface="+mn-lt"/>
                          <a:ea typeface="+mn-ea"/>
                          <a:cs typeface="+mn-cs"/>
                        </a:rPr>
                        <a:t>Setti</a:t>
                      </a:r>
                      <a:r>
                        <a:rPr kumimoji="0" lang="en-US" sz="1100" kern="1200" baseline="0" dirty="0" smtClean="0">
                          <a:solidFill>
                            <a:schemeClr val="dk1"/>
                          </a:solidFill>
                          <a:latin typeface="+mn-lt"/>
                          <a:ea typeface="+mn-ea"/>
                          <a:cs typeface="+mn-cs"/>
                        </a:rPr>
                        <a:t>. Chaotic complex spreading sequences for asynchronous </a:t>
                      </a:r>
                      <a:r>
                        <a:rPr kumimoji="0" lang="en-US" sz="1100" kern="1200" baseline="0" dirty="0" err="1" smtClean="0">
                          <a:solidFill>
                            <a:schemeClr val="dk1"/>
                          </a:solidFill>
                          <a:latin typeface="+mn-lt"/>
                          <a:ea typeface="+mn-ea"/>
                          <a:cs typeface="+mn-cs"/>
                        </a:rPr>
                        <a:t>ds</a:t>
                      </a:r>
                      <a:r>
                        <a:rPr kumimoji="0" lang="en-US" sz="1100" kern="1200" baseline="0" dirty="0" smtClean="0">
                          <a:solidFill>
                            <a:schemeClr val="dk1"/>
                          </a:solidFill>
                          <a:latin typeface="+mn-lt"/>
                          <a:ea typeface="+mn-ea"/>
                          <a:cs typeface="+mn-cs"/>
                        </a:rPr>
                        <a:t>-</a:t>
                      </a:r>
                      <a:r>
                        <a:rPr kumimoji="0" lang="en-US" sz="1100" kern="1200" baseline="0" dirty="0" err="1" smtClean="0">
                          <a:solidFill>
                            <a:schemeClr val="dk1"/>
                          </a:solidFill>
                          <a:latin typeface="+mn-lt"/>
                          <a:ea typeface="+mn-ea"/>
                          <a:cs typeface="+mn-cs"/>
                        </a:rPr>
                        <a:t>cdma</a:t>
                      </a:r>
                      <a:r>
                        <a:rPr kumimoji="0" lang="en-US" sz="1100" kern="1200" baseline="0" dirty="0" smtClean="0">
                          <a:solidFill>
                            <a:schemeClr val="dk1"/>
                          </a:solidFill>
                          <a:latin typeface="+mn-lt"/>
                          <a:ea typeface="+mn-ea"/>
                          <a:cs typeface="+mn-cs"/>
                        </a:rPr>
                        <a:t>-part </a:t>
                      </a:r>
                      <a:r>
                        <a:rPr kumimoji="0" lang="en-US" sz="1100" kern="1200" baseline="0" dirty="0" err="1" smtClean="0">
                          <a:solidFill>
                            <a:schemeClr val="dk1"/>
                          </a:solidFill>
                          <a:latin typeface="+mn-lt"/>
                          <a:ea typeface="+mn-ea"/>
                          <a:cs typeface="+mn-cs"/>
                        </a:rPr>
                        <a:t>i</a:t>
                      </a:r>
                      <a:r>
                        <a:rPr kumimoji="0" lang="en-US" sz="1100" kern="1200" baseline="0" dirty="0" smtClean="0">
                          <a:solidFill>
                            <a:schemeClr val="dk1"/>
                          </a:solidFill>
                          <a:latin typeface="+mn-lt"/>
                          <a:ea typeface="+mn-ea"/>
                          <a:cs typeface="+mn-cs"/>
                        </a:rPr>
                        <a:t> : system </a:t>
                      </a:r>
                      <a:r>
                        <a:rPr kumimoji="0" lang="en-US" sz="1100" kern="1200" baseline="0" dirty="0" err="1" smtClean="0">
                          <a:solidFill>
                            <a:schemeClr val="dk1"/>
                          </a:solidFill>
                          <a:latin typeface="+mn-lt"/>
                          <a:ea typeface="+mn-ea"/>
                          <a:cs typeface="+mn-cs"/>
                        </a:rPr>
                        <a:t>modelling</a:t>
                      </a:r>
                      <a:r>
                        <a:rPr kumimoji="0" lang="en-US" sz="1100" kern="1200" baseline="0" dirty="0" smtClean="0">
                          <a:solidFill>
                            <a:schemeClr val="dk1"/>
                          </a:solidFill>
                          <a:latin typeface="+mn-lt"/>
                          <a:ea typeface="+mn-ea"/>
                          <a:cs typeface="+mn-cs"/>
                        </a:rPr>
                        <a:t> and results. </a:t>
                      </a:r>
                      <a:r>
                        <a:rPr kumimoji="0" lang="en-US" sz="1100" i="1" kern="1200" baseline="0" dirty="0" smtClean="0">
                          <a:solidFill>
                            <a:schemeClr val="dk1"/>
                          </a:solidFill>
                          <a:latin typeface="+mn-lt"/>
                          <a:ea typeface="+mn-ea"/>
                          <a:cs typeface="+mn-cs"/>
                        </a:rPr>
                        <a:t>IEEE Trans. Circuits Systems-I : </a:t>
                      </a:r>
                      <a:r>
                        <a:rPr kumimoji="0" lang="en-US" sz="1100" i="1" kern="1200" baseline="0" dirty="0" err="1" smtClean="0">
                          <a:solidFill>
                            <a:schemeClr val="dk1"/>
                          </a:solidFill>
                          <a:latin typeface="+mn-lt"/>
                          <a:ea typeface="+mn-ea"/>
                          <a:cs typeface="+mn-cs"/>
                        </a:rPr>
                        <a:t>Fundam</a:t>
                      </a:r>
                      <a:r>
                        <a:rPr kumimoji="0" lang="en-US" sz="1100" i="1" kern="1200" baseline="0" dirty="0" smtClean="0">
                          <a:solidFill>
                            <a:schemeClr val="dk1"/>
                          </a:solidFill>
                          <a:latin typeface="+mn-lt"/>
                          <a:ea typeface="+mn-ea"/>
                          <a:cs typeface="+mn-cs"/>
                        </a:rPr>
                        <a:t>. Theory Appl., 10 :937–947, 1997.</a:t>
                      </a:r>
                    </a:p>
                    <a:p>
                      <a:endParaRPr kumimoji="0" lang="fr-FR" sz="1200" kern="1200" baseline="0" dirty="0" smtClean="0">
                        <a:solidFill>
                          <a:schemeClr val="dk1"/>
                        </a:solidFill>
                        <a:latin typeface="+mn-lt"/>
                        <a:ea typeface="+mn-ea"/>
                        <a:cs typeface="+mn-cs"/>
                      </a:endParaRPr>
                    </a:p>
                  </a:txBody>
                  <a:tcPr/>
                </a:tc>
              </a:tr>
              <a:tr h="1403255">
                <a:tc>
                  <a:txBody>
                    <a:bodyPr/>
                    <a:lstStyle/>
                    <a:p>
                      <a:r>
                        <a:rPr lang="fr-FR" dirty="0" smtClean="0"/>
                        <a:t>2007</a:t>
                      </a:r>
                      <a:endParaRPr lang="fr-FR" dirty="0"/>
                    </a:p>
                  </a:txBody>
                  <a:tcPr/>
                </a:tc>
                <a:tc>
                  <a:txBody>
                    <a:bodyPr/>
                    <a:lstStyle/>
                    <a:p>
                      <a:r>
                        <a:rPr kumimoji="0" lang="fr-FR" sz="1800" kern="1200" baseline="0" dirty="0" smtClean="0">
                          <a:solidFill>
                            <a:schemeClr val="dk1"/>
                          </a:solidFill>
                          <a:latin typeface="+mn-lt"/>
                          <a:ea typeface="+mn-ea"/>
                          <a:cs typeface="+mn-cs"/>
                        </a:rPr>
                        <a:t>Etalement par séquences</a:t>
                      </a:r>
                    </a:p>
                    <a:p>
                      <a:r>
                        <a:rPr kumimoji="0" lang="fr-FR" sz="1800" kern="1200" baseline="0" dirty="0" smtClean="0">
                          <a:solidFill>
                            <a:schemeClr val="dk1"/>
                          </a:solidFill>
                          <a:latin typeface="+mn-lt"/>
                          <a:ea typeface="+mn-ea"/>
                          <a:cs typeface="+mn-cs"/>
                        </a:rPr>
                        <a:t>chaotiques multi-niveaux </a:t>
                      </a:r>
                    </a:p>
                    <a:p>
                      <a:r>
                        <a:rPr kumimoji="0" lang="fr-FR" sz="1800" kern="1200" baseline="0" dirty="0" smtClean="0">
                          <a:solidFill>
                            <a:schemeClr val="dk1"/>
                          </a:solidFill>
                          <a:latin typeface="+mn-lt"/>
                          <a:ea typeface="+mn-ea"/>
                          <a:cs typeface="+mn-cs"/>
                        </a:rPr>
                        <a:t>combinées à des séquences pilotes classiques.</a:t>
                      </a:r>
                    </a:p>
                    <a:p>
                      <a:endParaRPr lang="fr-FR" sz="1600" dirty="0"/>
                    </a:p>
                  </a:txBody>
                  <a:tcPr/>
                </a:tc>
                <a:tc>
                  <a:txBody>
                    <a:bodyPr/>
                    <a:lstStyle/>
                    <a:p>
                      <a:r>
                        <a:rPr kumimoji="0" lang="en-US" sz="1100" kern="1200" baseline="0" dirty="0" smtClean="0">
                          <a:solidFill>
                            <a:schemeClr val="dk1"/>
                          </a:solidFill>
                          <a:latin typeface="+mn-lt"/>
                          <a:ea typeface="+mn-ea"/>
                          <a:cs typeface="+mn-cs"/>
                        </a:rPr>
                        <a:t>B. </a:t>
                      </a:r>
                      <a:r>
                        <a:rPr kumimoji="0" lang="en-US" sz="1100" kern="1200" baseline="0" dirty="0" err="1" smtClean="0">
                          <a:solidFill>
                            <a:schemeClr val="dk1"/>
                          </a:solidFill>
                          <a:latin typeface="+mn-lt"/>
                          <a:ea typeface="+mn-ea"/>
                          <a:cs typeface="+mn-cs"/>
                        </a:rPr>
                        <a:t>Jovic</a:t>
                      </a:r>
                      <a:r>
                        <a:rPr kumimoji="0" lang="en-US" sz="1100" kern="1200" baseline="0" dirty="0" smtClean="0">
                          <a:solidFill>
                            <a:schemeClr val="dk1"/>
                          </a:solidFill>
                          <a:latin typeface="+mn-lt"/>
                          <a:ea typeface="+mn-ea"/>
                          <a:cs typeface="+mn-cs"/>
                        </a:rPr>
                        <a:t>, C. P. </a:t>
                      </a:r>
                      <a:r>
                        <a:rPr kumimoji="0" lang="en-US" sz="1100" kern="1200" baseline="0" dirty="0" err="1" smtClean="0">
                          <a:solidFill>
                            <a:schemeClr val="dk1"/>
                          </a:solidFill>
                          <a:latin typeface="+mn-lt"/>
                          <a:ea typeface="+mn-ea"/>
                          <a:cs typeface="+mn-cs"/>
                        </a:rPr>
                        <a:t>Unsworth</a:t>
                      </a:r>
                      <a:r>
                        <a:rPr kumimoji="0" lang="en-US" sz="1100" kern="1200" baseline="0" dirty="0" smtClean="0">
                          <a:solidFill>
                            <a:schemeClr val="dk1"/>
                          </a:solidFill>
                          <a:latin typeface="+mn-lt"/>
                          <a:ea typeface="+mn-ea"/>
                          <a:cs typeface="+mn-cs"/>
                        </a:rPr>
                        <a:t>, G.-S. </a:t>
                      </a:r>
                      <a:r>
                        <a:rPr kumimoji="0" lang="en-US" sz="1100" kern="1200" baseline="0" dirty="0" err="1" smtClean="0">
                          <a:solidFill>
                            <a:schemeClr val="dk1"/>
                          </a:solidFill>
                          <a:latin typeface="+mn-lt"/>
                          <a:ea typeface="+mn-ea"/>
                          <a:cs typeface="+mn-cs"/>
                        </a:rPr>
                        <a:t>Sandhu</a:t>
                      </a:r>
                      <a:r>
                        <a:rPr kumimoji="0" lang="en-US" sz="1100" kern="1200" baseline="0" dirty="0" smtClean="0">
                          <a:solidFill>
                            <a:schemeClr val="dk1"/>
                          </a:solidFill>
                          <a:latin typeface="+mn-lt"/>
                          <a:ea typeface="+mn-ea"/>
                          <a:cs typeface="+mn-cs"/>
                        </a:rPr>
                        <a:t>, and S.-M. </a:t>
                      </a:r>
                      <a:r>
                        <a:rPr kumimoji="0" lang="en-US" sz="1100" kern="1200" baseline="0" dirty="0" err="1" smtClean="0">
                          <a:solidFill>
                            <a:schemeClr val="dk1"/>
                          </a:solidFill>
                          <a:latin typeface="+mn-lt"/>
                          <a:ea typeface="+mn-ea"/>
                          <a:cs typeface="+mn-cs"/>
                        </a:rPr>
                        <a:t>Berbe</a:t>
                      </a:r>
                      <a:r>
                        <a:rPr kumimoji="0" lang="en-US" sz="1100" kern="1200" baseline="0" dirty="0" smtClean="0">
                          <a:solidFill>
                            <a:schemeClr val="dk1"/>
                          </a:solidFill>
                          <a:latin typeface="+mn-lt"/>
                          <a:ea typeface="+mn-ea"/>
                          <a:cs typeface="+mn-cs"/>
                        </a:rPr>
                        <a:t>.  A  robust sequence synchronization unit for multi-user </a:t>
                      </a:r>
                      <a:r>
                        <a:rPr kumimoji="0" lang="en-US" sz="1100" kern="1200" baseline="0" dirty="0" err="1" smtClean="0">
                          <a:solidFill>
                            <a:schemeClr val="dk1"/>
                          </a:solidFill>
                          <a:latin typeface="+mn-lt"/>
                          <a:ea typeface="+mn-ea"/>
                          <a:cs typeface="+mn-cs"/>
                        </a:rPr>
                        <a:t>ds-cdma</a:t>
                      </a:r>
                      <a:r>
                        <a:rPr kumimoji="0" lang="en-US" sz="1100" kern="1200" baseline="0" dirty="0" smtClean="0">
                          <a:solidFill>
                            <a:schemeClr val="dk1"/>
                          </a:solidFill>
                          <a:latin typeface="+mn-lt"/>
                          <a:ea typeface="+mn-ea"/>
                          <a:cs typeface="+mn-cs"/>
                        </a:rPr>
                        <a:t>  chaos-based communication systems. </a:t>
                      </a:r>
                      <a:r>
                        <a:rPr kumimoji="0" lang="fr-FR" sz="1100" i="1" kern="1200" baseline="0" dirty="0" smtClean="0">
                          <a:solidFill>
                            <a:schemeClr val="dk1"/>
                          </a:solidFill>
                          <a:latin typeface="+mn-lt"/>
                          <a:ea typeface="+mn-ea"/>
                          <a:cs typeface="+mn-cs"/>
                        </a:rPr>
                        <a:t>Signal </a:t>
                      </a:r>
                      <a:r>
                        <a:rPr kumimoji="0" lang="fr-FR" sz="1100" i="1" kern="1200" baseline="0" dirty="0" err="1" smtClean="0">
                          <a:solidFill>
                            <a:schemeClr val="dk1"/>
                          </a:solidFill>
                          <a:latin typeface="+mn-lt"/>
                          <a:ea typeface="+mn-ea"/>
                          <a:cs typeface="+mn-cs"/>
                        </a:rPr>
                        <a:t>Processing</a:t>
                      </a:r>
                      <a:r>
                        <a:rPr kumimoji="0" lang="fr-FR" sz="1100" i="1" kern="1200" baseline="0" dirty="0" smtClean="0">
                          <a:solidFill>
                            <a:schemeClr val="dk1"/>
                          </a:solidFill>
                          <a:latin typeface="+mn-lt"/>
                          <a:ea typeface="+mn-ea"/>
                          <a:cs typeface="+mn-cs"/>
                        </a:rPr>
                        <a:t>, 87 :1692–1708, 2007</a:t>
                      </a:r>
                      <a:r>
                        <a:rPr kumimoji="0" lang="fr-FR" sz="1800" i="1" kern="1200" baseline="0" dirty="0" smtClean="0">
                          <a:solidFill>
                            <a:schemeClr val="dk1"/>
                          </a:solidFill>
                          <a:latin typeface="+mn-lt"/>
                          <a:ea typeface="+mn-ea"/>
                          <a:cs typeface="+mn-cs"/>
                        </a:rPr>
                        <a:t>.</a:t>
                      </a:r>
                    </a:p>
                    <a:p>
                      <a:endParaRPr kumimoji="0" lang="fr-FR" sz="1200" kern="1200" baseline="0" dirty="0" smtClean="0">
                        <a:solidFill>
                          <a:schemeClr val="dk1"/>
                        </a:solidFill>
                        <a:latin typeface="+mn-lt"/>
                        <a:ea typeface="+mn-ea"/>
                        <a:cs typeface="+mn-cs"/>
                      </a:endParaRPr>
                    </a:p>
                  </a:txBody>
                  <a:tcPr/>
                </a:tc>
              </a:tr>
              <a:tr h="1283829">
                <a:tc>
                  <a:txBody>
                    <a:bodyPr/>
                    <a:lstStyle/>
                    <a:p>
                      <a:r>
                        <a:rPr lang="fr-FR" dirty="0" smtClean="0"/>
                        <a:t>2008</a:t>
                      </a:r>
                      <a:endParaRPr lang="fr-FR" dirty="0"/>
                    </a:p>
                  </a:txBody>
                  <a:tcPr/>
                </a:tc>
                <a:tc>
                  <a:txBody>
                    <a:bodyPr/>
                    <a:lstStyle/>
                    <a:p>
                      <a:r>
                        <a:rPr kumimoji="0" lang="fr-FR" sz="1600" kern="1200" baseline="0" dirty="0" smtClean="0">
                          <a:solidFill>
                            <a:schemeClr val="dk1"/>
                          </a:solidFill>
                          <a:latin typeface="+mn-lt"/>
                          <a:ea typeface="+mn-ea"/>
                          <a:cs typeface="+mn-cs"/>
                        </a:rPr>
                        <a:t>Etalement par séquences</a:t>
                      </a:r>
                    </a:p>
                    <a:p>
                      <a:r>
                        <a:rPr kumimoji="0" lang="fr-FR" sz="1600" kern="1200" baseline="0" dirty="0" smtClean="0">
                          <a:solidFill>
                            <a:schemeClr val="dk1"/>
                          </a:solidFill>
                          <a:latin typeface="+mn-lt"/>
                          <a:ea typeface="+mn-ea"/>
                          <a:cs typeface="+mn-cs"/>
                        </a:rPr>
                        <a:t>chaotiques multi-niveaux </a:t>
                      </a:r>
                    </a:p>
                    <a:p>
                      <a:r>
                        <a:rPr kumimoji="0" lang="fr-FR" sz="1600" kern="1200" baseline="0" dirty="0" smtClean="0">
                          <a:solidFill>
                            <a:schemeClr val="dk1"/>
                          </a:solidFill>
                          <a:latin typeface="+mn-lt"/>
                          <a:ea typeface="+mn-ea"/>
                          <a:cs typeface="+mn-cs"/>
                        </a:rPr>
                        <a:t>combinées à des séquences pilotes classiques.</a:t>
                      </a:r>
                    </a:p>
                    <a:p>
                      <a:endParaRPr lang="fr-FR" sz="1600" dirty="0"/>
                    </a:p>
                  </a:txBody>
                  <a:tcPr/>
                </a:tc>
                <a:tc>
                  <a:txBody>
                    <a:bodyPr/>
                    <a:lstStyle/>
                    <a:p>
                      <a:r>
                        <a:rPr kumimoji="0" lang="fr-FR" sz="1100" kern="1200" baseline="0" dirty="0" err="1" smtClean="0">
                          <a:solidFill>
                            <a:schemeClr val="dk1"/>
                          </a:solidFill>
                          <a:latin typeface="+mn-lt"/>
                          <a:ea typeface="+mn-ea"/>
                          <a:cs typeface="+mn-cs"/>
                        </a:rPr>
                        <a:t>G.Kaddoum</a:t>
                      </a:r>
                      <a:r>
                        <a:rPr kumimoji="0" lang="fr-FR" sz="1100" kern="1200" baseline="0" dirty="0" smtClean="0">
                          <a:solidFill>
                            <a:schemeClr val="dk1"/>
                          </a:solidFill>
                          <a:latin typeface="+mn-lt"/>
                          <a:ea typeface="+mn-ea"/>
                          <a:cs typeface="+mn-cs"/>
                        </a:rPr>
                        <a:t>, </a:t>
                      </a:r>
                      <a:r>
                        <a:rPr kumimoji="0" lang="fr-FR" sz="1100" kern="1200" baseline="0" dirty="0" err="1" smtClean="0">
                          <a:solidFill>
                            <a:schemeClr val="dk1"/>
                          </a:solidFill>
                          <a:latin typeface="+mn-lt"/>
                          <a:ea typeface="+mn-ea"/>
                          <a:cs typeface="+mn-cs"/>
                        </a:rPr>
                        <a:t>P.Charge</a:t>
                      </a:r>
                      <a:r>
                        <a:rPr kumimoji="0" lang="fr-FR" sz="1100" kern="1200" baseline="0" dirty="0" smtClean="0">
                          <a:solidFill>
                            <a:schemeClr val="dk1"/>
                          </a:solidFill>
                          <a:latin typeface="+mn-lt"/>
                          <a:ea typeface="+mn-ea"/>
                          <a:cs typeface="+mn-cs"/>
                        </a:rPr>
                        <a:t>, </a:t>
                      </a:r>
                      <a:r>
                        <a:rPr kumimoji="0" lang="fr-FR" sz="1100" kern="1200" baseline="0" dirty="0" err="1" smtClean="0">
                          <a:solidFill>
                            <a:schemeClr val="dk1"/>
                          </a:solidFill>
                          <a:latin typeface="+mn-lt"/>
                          <a:ea typeface="+mn-ea"/>
                          <a:cs typeface="+mn-cs"/>
                        </a:rPr>
                        <a:t>D.Roviras</a:t>
                      </a:r>
                      <a:r>
                        <a:rPr kumimoji="0" lang="fr-FR" sz="1100" kern="1200" baseline="0" dirty="0" smtClean="0">
                          <a:solidFill>
                            <a:schemeClr val="dk1"/>
                          </a:solidFill>
                          <a:latin typeface="+mn-lt"/>
                          <a:ea typeface="+mn-ea"/>
                          <a:cs typeface="+mn-cs"/>
                        </a:rPr>
                        <a:t>, and </a:t>
                      </a:r>
                      <a:r>
                        <a:rPr kumimoji="0" lang="fr-FR" sz="1100" kern="1200" baseline="0" dirty="0" err="1" smtClean="0">
                          <a:solidFill>
                            <a:schemeClr val="dk1"/>
                          </a:solidFill>
                          <a:latin typeface="+mn-lt"/>
                          <a:ea typeface="+mn-ea"/>
                          <a:cs typeface="+mn-cs"/>
                        </a:rPr>
                        <a:t>D.Fournier-Prunaret</a:t>
                      </a:r>
                      <a:r>
                        <a:rPr kumimoji="0" lang="fr-FR" sz="1100" kern="1200" baseline="0" dirty="0" smtClean="0">
                          <a:solidFill>
                            <a:schemeClr val="dk1"/>
                          </a:solidFill>
                          <a:latin typeface="+mn-lt"/>
                          <a:ea typeface="+mn-ea"/>
                          <a:cs typeface="+mn-cs"/>
                        </a:rPr>
                        <a:t>. Chaos  </a:t>
                      </a:r>
                      <a:r>
                        <a:rPr kumimoji="0" lang="fr-FR" sz="1100" kern="1200" baseline="0" dirty="0" err="1" smtClean="0">
                          <a:solidFill>
                            <a:schemeClr val="dk1"/>
                          </a:solidFill>
                          <a:latin typeface="+mn-lt"/>
                          <a:ea typeface="+mn-ea"/>
                          <a:cs typeface="+mn-cs"/>
                        </a:rPr>
                        <a:t>aided</a:t>
                      </a:r>
                      <a:r>
                        <a:rPr kumimoji="0" lang="fr-FR" sz="1100" kern="1200" baseline="0" dirty="0" smtClean="0">
                          <a:solidFill>
                            <a:schemeClr val="dk1"/>
                          </a:solidFill>
                          <a:latin typeface="+mn-lt"/>
                          <a:ea typeface="+mn-ea"/>
                          <a:cs typeface="+mn-cs"/>
                        </a:rPr>
                        <a:t> </a:t>
                      </a:r>
                      <a:r>
                        <a:rPr kumimoji="0" lang="fr-FR" sz="1100" kern="1200" baseline="0" dirty="0" err="1" smtClean="0">
                          <a:solidFill>
                            <a:schemeClr val="dk1"/>
                          </a:solidFill>
                          <a:latin typeface="+mn-lt"/>
                          <a:ea typeface="+mn-ea"/>
                          <a:cs typeface="+mn-cs"/>
                        </a:rPr>
                        <a:t>synchronization</a:t>
                      </a:r>
                      <a:r>
                        <a:rPr kumimoji="0" lang="en-US" sz="1100" kern="1200" baseline="0" dirty="0" smtClean="0">
                          <a:solidFill>
                            <a:schemeClr val="dk1"/>
                          </a:solidFill>
                          <a:latin typeface="+mn-lt"/>
                          <a:ea typeface="+mn-ea"/>
                          <a:cs typeface="+mn-cs"/>
                        </a:rPr>
                        <a:t>for asynchronous multi-user chaos-based </a:t>
                      </a:r>
                      <a:r>
                        <a:rPr kumimoji="0" lang="en-US" sz="1100" kern="1200" baseline="0" dirty="0" err="1" smtClean="0">
                          <a:solidFill>
                            <a:schemeClr val="dk1"/>
                          </a:solidFill>
                          <a:latin typeface="+mn-lt"/>
                          <a:ea typeface="+mn-ea"/>
                          <a:cs typeface="+mn-cs"/>
                        </a:rPr>
                        <a:t>ds-cdma</a:t>
                      </a:r>
                      <a:r>
                        <a:rPr kumimoji="0" lang="en-US" sz="1100" kern="1200" baseline="0" dirty="0" smtClean="0">
                          <a:solidFill>
                            <a:schemeClr val="dk1"/>
                          </a:solidFill>
                          <a:latin typeface="+mn-lt"/>
                          <a:ea typeface="+mn-ea"/>
                          <a:cs typeface="+mn-cs"/>
                        </a:rPr>
                        <a:t>. </a:t>
                      </a:r>
                      <a:r>
                        <a:rPr kumimoji="0" lang="en-US" sz="1100" i="1" kern="1200" baseline="0" dirty="0" smtClean="0">
                          <a:solidFill>
                            <a:schemeClr val="dk1"/>
                          </a:solidFill>
                          <a:latin typeface="+mn-lt"/>
                          <a:ea typeface="+mn-ea"/>
                          <a:cs typeface="+mn-cs"/>
                        </a:rPr>
                        <a:t>Proceedings of the 15th IEEE International Conference on Electronics Circuits, Malta, 2008.</a:t>
                      </a:r>
                    </a:p>
                    <a:p>
                      <a:endParaRPr kumimoji="0" lang="fr-FR" sz="1200" kern="1200" baseline="0" dirty="0" smtClean="0">
                        <a:solidFill>
                          <a:schemeClr val="dk1"/>
                        </a:solidFill>
                        <a:latin typeface="+mn-lt"/>
                        <a:ea typeface="+mn-ea"/>
                        <a:cs typeface="+mn-cs"/>
                      </a:endParaRPr>
                    </a:p>
                  </a:txBody>
                  <a:tcPr/>
                </a:tc>
              </a:tr>
            </a:tbl>
          </a:graphicData>
        </a:graphic>
      </p:graphicFrame>
      <p:sp>
        <p:nvSpPr>
          <p:cNvPr id="6" name="Espace réservé du numéro de diapositive 5"/>
          <p:cNvSpPr>
            <a:spLocks noGrp="1"/>
          </p:cNvSpPr>
          <p:nvPr>
            <p:ph type="sldNum" sz="quarter" idx="12"/>
          </p:nvPr>
        </p:nvSpPr>
        <p:spPr/>
        <p:txBody>
          <a:bodyPr/>
          <a:lstStyle/>
          <a:p>
            <a:pPr>
              <a:defRPr/>
            </a:pPr>
            <a:fld id="{0F8382CF-A4CA-4F11-AC00-0F250320BFD1}" type="slidenum">
              <a:rPr lang="fr-FR"/>
              <a:pPr>
                <a:defRPr/>
              </a:pPr>
              <a:t>94</a:t>
            </a:fld>
            <a:endParaRPr lang="fr-FR"/>
          </a:p>
        </p:txBody>
      </p:sp>
      <p:grpSp>
        <p:nvGrpSpPr>
          <p:cNvPr id="77847" name="Groupe 10"/>
          <p:cNvGrpSpPr>
            <a:grpSpLocks/>
          </p:cNvGrpSpPr>
          <p:nvPr/>
        </p:nvGrpSpPr>
        <p:grpSpPr bwMode="auto">
          <a:xfrm>
            <a:off x="0" y="0"/>
            <a:ext cx="9144000" cy="6858000"/>
            <a:chOff x="0" y="0"/>
            <a:chExt cx="9144000" cy="6858000"/>
          </a:xfrm>
        </p:grpSpPr>
        <p:sp>
          <p:nvSpPr>
            <p:cNvPr id="12" name="Rectangle 11"/>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3"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4" name="ZoneTexte 13"/>
            <p:cNvSpPr txBox="1"/>
            <p:nvPr/>
          </p:nvSpPr>
          <p:spPr>
            <a:xfrm>
              <a:off x="4645025" y="0"/>
              <a:ext cx="3797300" cy="1046163"/>
            </a:xfrm>
            <a:prstGeom prst="rect">
              <a:avLst/>
            </a:prstGeom>
            <a:noFill/>
          </p:spPr>
          <p:txBody>
            <a:bodyPr>
              <a:spAutoFit/>
            </a:bodyPr>
            <a:lstStyle/>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analogiques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Les modulations numériques</a:t>
              </a:r>
            </a:p>
            <a:p>
              <a:pPr fontAlgn="auto">
                <a:spcBef>
                  <a:spcPts val="0"/>
                </a:spcBef>
                <a:spcAft>
                  <a:spcPts val="0"/>
                </a:spcAft>
                <a:defRPr/>
              </a:pPr>
              <a:r>
                <a:rPr lang="fr-FR" sz="1600" dirty="0">
                  <a:solidFill>
                    <a:schemeClr val="bg1">
                      <a:lumMod val="95000"/>
                    </a:schemeClr>
                  </a:solidFill>
                  <a:effectLst>
                    <a:outerShdw blurRad="38100" dist="38100" dir="2700000" algn="tl">
                      <a:srgbClr val="000000">
                        <a:alpha val="43137"/>
                      </a:srgbClr>
                    </a:outerShdw>
                  </a:effectLst>
                  <a:latin typeface="+mn-lt"/>
                </a:rPr>
                <a:t>Utilisation de codes d’étalement chaotiques</a:t>
              </a:r>
              <a:endParaRPr lang="fr-FR" sz="1400" dirty="0">
                <a:solidFill>
                  <a:schemeClr val="bg1">
                    <a:lumMod val="95000"/>
                  </a:schemeClr>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fr-FR" sz="1400" b="1" dirty="0">
                <a:solidFill>
                  <a:schemeClr val="bg1"/>
                </a:solidFill>
                <a:latin typeface="+mn-lt"/>
              </a:endParaRPr>
            </a:p>
          </p:txBody>
        </p:sp>
        <p:sp>
          <p:nvSpPr>
            <p:cNvPr id="15" name="ZoneTexte 14"/>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b="1" dirty="0">
                  <a:solidFill>
                    <a:schemeClr val="bg1"/>
                  </a:solidFill>
                  <a:latin typeface="+mn-lt"/>
                </a:rPr>
                <a:t>Etat de l’art</a:t>
              </a:r>
            </a:p>
            <a:p>
              <a:pPr algn="r" fontAlgn="auto">
                <a:spcBef>
                  <a:spcPts val="0"/>
                </a:spcBef>
                <a:spcAft>
                  <a:spcPts val="0"/>
                </a:spcAft>
                <a:defRPr/>
              </a:pPr>
              <a:r>
                <a:rPr lang="fr-FR" sz="1400" dirty="0">
                  <a:solidFill>
                    <a:schemeClr val="bg1">
                      <a:lumMod val="65000"/>
                    </a:schemeClr>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77852"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ZoneTexte 4"/>
          <p:cNvSpPr txBox="1">
            <a:spLocks noChangeArrowheads="1"/>
          </p:cNvSpPr>
          <p:nvPr/>
        </p:nvSpPr>
        <p:spPr bwMode="auto">
          <a:xfrm>
            <a:off x="214313" y="1428750"/>
            <a:ext cx="8929687" cy="2800350"/>
          </a:xfrm>
          <a:prstGeom prst="rect">
            <a:avLst/>
          </a:prstGeom>
          <a:noFill/>
          <a:ln w="9525">
            <a:noFill/>
            <a:miter lim="800000"/>
            <a:headEnd/>
            <a:tailEnd/>
          </a:ln>
        </p:spPr>
        <p:txBody>
          <a:bodyPr>
            <a:spAutoFit/>
          </a:bodyPr>
          <a:lstStyle/>
          <a:p>
            <a:endParaRPr lang="fr-FR">
              <a:latin typeface="Calibri" pitchFamily="34" charset="0"/>
            </a:endParaRPr>
          </a:p>
          <a:p>
            <a:pPr>
              <a:buFont typeface="Arial" charset="0"/>
              <a:buChar char="•"/>
            </a:pPr>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sz="2000">
              <a:latin typeface="Calibri" pitchFamily="34" charset="0"/>
            </a:endParaRPr>
          </a:p>
          <a:p>
            <a:endParaRPr lang="fr-FR">
              <a:latin typeface="Calibri" pitchFamily="34" charset="0"/>
            </a:endParaRPr>
          </a:p>
        </p:txBody>
      </p:sp>
      <p:sp>
        <p:nvSpPr>
          <p:cNvPr id="6" name="Titre 2"/>
          <p:cNvSpPr txBox="1">
            <a:spLocks/>
          </p:cNvSpPr>
          <p:nvPr/>
        </p:nvSpPr>
        <p:spPr>
          <a:xfrm>
            <a:off x="685800" y="571500"/>
            <a:ext cx="7772400" cy="1470025"/>
          </a:xfrm>
          <a:prstGeom prst="rect">
            <a:avLst/>
          </a:prstGeom>
        </p:spPr>
        <p:txBody>
          <a:bodyPr anchor="ctr">
            <a:normAutofit/>
          </a:bodyPr>
          <a:lstStyle/>
          <a:p>
            <a:pPr fontAlgn="auto">
              <a:spcAft>
                <a:spcPts val="0"/>
              </a:spcAft>
              <a:defRPr/>
            </a:pPr>
            <a:r>
              <a:rPr lang="fr-FR" sz="4000">
                <a:solidFill>
                  <a:schemeClr val="tx2"/>
                </a:solidFill>
                <a:latin typeface="+mn-lt"/>
                <a:ea typeface="+mj-ea"/>
                <a:cs typeface="+mj-cs"/>
              </a:rPr>
              <a:t>Plan</a:t>
            </a:r>
            <a:br>
              <a:rPr lang="fr-FR" sz="4000">
                <a:solidFill>
                  <a:schemeClr val="tx2"/>
                </a:solidFill>
                <a:latin typeface="+mn-lt"/>
                <a:ea typeface="+mj-ea"/>
                <a:cs typeface="+mj-cs"/>
              </a:rPr>
            </a:br>
            <a:endParaRPr lang="fr-FR" sz="4000" dirty="0">
              <a:solidFill>
                <a:schemeClr val="tx2"/>
              </a:solidFill>
              <a:latin typeface="+mn-lt"/>
              <a:ea typeface="+mj-ea"/>
              <a:cs typeface="+mj-cs"/>
            </a:endParaRPr>
          </a:p>
        </p:txBody>
      </p:sp>
      <p:graphicFrame>
        <p:nvGraphicFramePr>
          <p:cNvPr id="7" name="Tableau 6"/>
          <p:cNvGraphicFramePr>
            <a:graphicFrameLocks noGrp="1"/>
          </p:cNvGraphicFramePr>
          <p:nvPr/>
        </p:nvGraphicFramePr>
        <p:xfrm>
          <a:off x="428625" y="1571625"/>
          <a:ext cx="8286750" cy="4071938"/>
        </p:xfrm>
        <a:graphic>
          <a:graphicData uri="http://schemas.openxmlformats.org/drawingml/2006/table">
            <a:tbl>
              <a:tblPr firstRow="1" bandRow="1">
                <a:tableStyleId>{3B4B98B0-60AC-42C2-AFA5-B58CD77FA1E5}</a:tableStyleId>
              </a:tblPr>
              <a:tblGrid>
                <a:gridCol w="8286808"/>
              </a:tblGrid>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Etat de l’art.</a:t>
                      </a:r>
                    </a:p>
                    <a:p>
                      <a:endParaRPr lang="fr-FR" dirty="0"/>
                    </a:p>
                  </a:txBody>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En continu: Synchronisation par estimation des conditions initiales.</a:t>
                      </a:r>
                    </a:p>
                    <a:p>
                      <a:endParaRPr lang="fr-FR" dirty="0"/>
                    </a:p>
                  </a:txBody>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En discret : Synchronisation par une méthode ensembliste puis génétique.</a:t>
                      </a:r>
                    </a:p>
                    <a:p>
                      <a:endParaRPr lang="fr-FR" dirty="0"/>
                    </a:p>
                  </a:txBody>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Générer des séquences chaotiques: ressources consommées vs efficacité.</a:t>
                      </a:r>
                    </a:p>
                    <a:p>
                      <a:endParaRPr lang="fr-FR" dirty="0"/>
                    </a:p>
                  </a:txBody>
                  <a:tcPr/>
                </a:tc>
              </a:tr>
              <a:tr h="81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Conclusion.</a:t>
                      </a:r>
                    </a:p>
                    <a:p>
                      <a:endParaRPr lang="fr-FR" dirty="0"/>
                    </a:p>
                  </a:txBody>
                  <a:tcPr/>
                </a:tc>
              </a:tr>
            </a:tbl>
          </a:graphicData>
        </a:graphic>
      </p:graphicFrame>
      <p:sp>
        <p:nvSpPr>
          <p:cNvPr id="10" name="Espace réservé du numéro de diapositive 9"/>
          <p:cNvSpPr>
            <a:spLocks noGrp="1"/>
          </p:cNvSpPr>
          <p:nvPr>
            <p:ph type="sldNum" sz="quarter" idx="12"/>
          </p:nvPr>
        </p:nvSpPr>
        <p:spPr/>
        <p:txBody>
          <a:bodyPr/>
          <a:lstStyle/>
          <a:p>
            <a:pPr>
              <a:defRPr/>
            </a:pPr>
            <a:fld id="{69A5DC88-CCB8-44A8-96AE-007538EDFECE}" type="slidenum">
              <a:rPr lang="fr-FR"/>
              <a:pPr>
                <a:defRPr/>
              </a:pPr>
              <a:t>95</a:t>
            </a:fld>
            <a:endParaRPr lang="fr-FR"/>
          </a:p>
        </p:txBody>
      </p:sp>
      <p:grpSp>
        <p:nvGrpSpPr>
          <p:cNvPr id="78861" name="Groupe 11"/>
          <p:cNvGrpSpPr>
            <a:grpSpLocks/>
          </p:cNvGrpSpPr>
          <p:nvPr/>
        </p:nvGrpSpPr>
        <p:grpSpPr bwMode="auto">
          <a:xfrm>
            <a:off x="0" y="0"/>
            <a:ext cx="9144000" cy="6858000"/>
            <a:chOff x="0" y="0"/>
            <a:chExt cx="9144000" cy="6858000"/>
          </a:xfrm>
        </p:grpSpPr>
        <p:sp>
          <p:nvSpPr>
            <p:cNvPr id="13" name="Rectangle 12"/>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4"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6" name="ZoneTexte 15"/>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78865"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pic>
        <p:nvPicPr>
          <p:cNvPr id="79874" name="Picture 4"/>
          <p:cNvPicPr>
            <a:picLocks noGrp="1" noChangeAspect="1" noChangeArrowheads="1"/>
          </p:cNvPicPr>
          <p:nvPr>
            <p:ph idx="1"/>
          </p:nvPr>
        </p:nvPicPr>
        <p:blipFill>
          <a:blip r:embed="rId2"/>
          <a:srcRect/>
          <a:stretch>
            <a:fillRect/>
          </a:stretch>
        </p:blipFill>
        <p:spPr>
          <a:xfrm>
            <a:off x="2143125" y="2857500"/>
            <a:ext cx="4805363" cy="2738438"/>
          </a:xfrm>
        </p:spPr>
      </p:pic>
      <p:sp>
        <p:nvSpPr>
          <p:cNvPr id="11" name="Espace réservé du numéro de diapositive 10"/>
          <p:cNvSpPr>
            <a:spLocks noGrp="1"/>
          </p:cNvSpPr>
          <p:nvPr>
            <p:ph type="sldNum" sz="quarter" idx="12"/>
          </p:nvPr>
        </p:nvSpPr>
        <p:spPr/>
        <p:txBody>
          <a:bodyPr/>
          <a:lstStyle/>
          <a:p>
            <a:pPr>
              <a:defRPr/>
            </a:pPr>
            <a:fld id="{2C996E8F-083D-4C14-B54B-FAA835D3C5C3}" type="slidenum">
              <a:rPr lang="fr-FR"/>
              <a:pPr>
                <a:defRPr/>
              </a:pPr>
              <a:t>96</a:t>
            </a:fld>
            <a:endParaRPr lang="fr-FR"/>
          </a:p>
        </p:txBody>
      </p:sp>
      <p:sp>
        <p:nvSpPr>
          <p:cNvPr id="79876" name="Rectangle 11"/>
          <p:cNvSpPr>
            <a:spLocks noChangeArrowheads="1"/>
          </p:cNvSpPr>
          <p:nvPr/>
        </p:nvSpPr>
        <p:spPr bwMode="auto">
          <a:xfrm>
            <a:off x="642938" y="1785938"/>
            <a:ext cx="7521575" cy="792162"/>
          </a:xfrm>
          <a:prstGeom prst="rect">
            <a:avLst/>
          </a:prstGeom>
          <a:noFill/>
          <a:ln w="9525">
            <a:noFill/>
            <a:miter lim="800000"/>
            <a:headEnd/>
            <a:tailEnd/>
          </a:ln>
        </p:spPr>
        <p:txBody>
          <a:bodyPr anchor="ctr"/>
          <a:lstStyle/>
          <a:p>
            <a:pPr>
              <a:buFont typeface="Arial" charset="0"/>
              <a:buChar char="•"/>
            </a:pPr>
            <a:r>
              <a:rPr lang="fr-FR" sz="1600">
                <a:latin typeface="Calibri" pitchFamily="34" charset="0"/>
              </a:rPr>
              <a:t>U générateurs chaotiques sont utilisés pour étaler U messages;	.</a:t>
            </a:r>
          </a:p>
          <a:p>
            <a:pPr>
              <a:buFont typeface="Arial" charset="0"/>
              <a:buChar char="•"/>
            </a:pPr>
            <a:r>
              <a:rPr lang="fr-FR" sz="1600">
                <a:latin typeface="Calibri" pitchFamily="34" charset="0"/>
              </a:rPr>
              <a:t>Tous les signaux étalés sont ajoutés;</a:t>
            </a:r>
          </a:p>
          <a:p>
            <a:pPr>
              <a:buFont typeface="Arial" charset="0"/>
              <a:buChar char="•"/>
            </a:pPr>
            <a:r>
              <a:rPr lang="fr-FR" sz="1600">
                <a:latin typeface="Calibri" pitchFamily="34" charset="0"/>
              </a:rPr>
              <a:t>Du bruit additif gaussien est ajouté au signal r(t);</a:t>
            </a:r>
            <a:endParaRPr lang="fr-FR" sz="4400">
              <a:solidFill>
                <a:schemeClr val="tx2"/>
              </a:solidFill>
              <a:latin typeface="Calibri" pitchFamily="34" charset="0"/>
            </a:endParaRPr>
          </a:p>
        </p:txBody>
      </p:sp>
      <p:sp>
        <p:nvSpPr>
          <p:cNvPr id="8" name="Titre 2"/>
          <p:cNvSpPr txBox="1">
            <a:spLocks/>
          </p:cNvSpPr>
          <p:nvPr/>
        </p:nvSpPr>
        <p:spPr>
          <a:xfrm>
            <a:off x="685800" y="571500"/>
            <a:ext cx="7772400" cy="1470025"/>
          </a:xfrm>
          <a:prstGeom prst="rect">
            <a:avLst/>
          </a:prstGeom>
        </p:spPr>
        <p:txBody>
          <a:bodyPr anchor="ctr">
            <a:normAutofit/>
          </a:bodyPr>
          <a:lstStyle/>
          <a:p>
            <a:pPr fontAlgn="auto">
              <a:spcAft>
                <a:spcPts val="0"/>
              </a:spcAft>
              <a:defRPr/>
            </a:pPr>
            <a:r>
              <a:rPr lang="fr-FR" sz="3000" dirty="0">
                <a:solidFill>
                  <a:schemeClr val="tx2"/>
                </a:solidFill>
                <a:latin typeface="+mn-lt"/>
                <a:ea typeface="+mj-ea"/>
                <a:cs typeface="+mj-cs"/>
              </a:rPr>
              <a:t>Contexte de la transmission</a:t>
            </a:r>
            <a:endParaRPr lang="fr-FR" sz="4000" dirty="0">
              <a:solidFill>
                <a:schemeClr val="tx2"/>
              </a:solidFill>
              <a:latin typeface="+mn-lt"/>
              <a:ea typeface="+mj-ea"/>
              <a:cs typeface="+mj-cs"/>
            </a:endParaRPr>
          </a:p>
        </p:txBody>
      </p:sp>
      <p:grpSp>
        <p:nvGrpSpPr>
          <p:cNvPr id="79878" name="Groupe 12"/>
          <p:cNvGrpSpPr>
            <a:grpSpLocks/>
          </p:cNvGrpSpPr>
          <p:nvPr/>
        </p:nvGrpSpPr>
        <p:grpSpPr bwMode="auto">
          <a:xfrm>
            <a:off x="0" y="0"/>
            <a:ext cx="9144000" cy="6858000"/>
            <a:chOff x="0" y="0"/>
            <a:chExt cx="9144000" cy="6858000"/>
          </a:xfrm>
        </p:grpSpPr>
        <p:sp>
          <p:nvSpPr>
            <p:cNvPr id="14" name="Rectangle 13"/>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5"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16" name="ZoneTexte 15"/>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b="1" dirty="0">
                  <a:solidFill>
                    <a:schemeClr val="bg1">
                      <a:lumMod val="95000"/>
                    </a:schemeClr>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dirty="0" err="1">
                  <a:solidFill>
                    <a:schemeClr val="bg1">
                      <a:lumMod val="85000"/>
                    </a:schemeClr>
                  </a:solidFill>
                  <a:effectLst>
                    <a:outerShdw blurRad="38100" dist="38100" dir="2700000" algn="tl">
                      <a:srgbClr val="000000">
                        <a:alpha val="43137"/>
                      </a:srgbClr>
                    </a:outerShdw>
                  </a:effectLst>
                  <a:latin typeface="+mn-lt"/>
                </a:rPr>
                <a:t>Paramétrisation</a:t>
              </a:r>
              <a:r>
                <a:rPr lang="fr-FR" sz="1400" dirty="0">
                  <a:solidFill>
                    <a:schemeClr val="bg1">
                      <a:lumMod val="85000"/>
                    </a:schemeClr>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17" name="ZoneTexte 16"/>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79883"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sp>
        <p:nvSpPr>
          <p:cNvPr id="8" name="Titre 2"/>
          <p:cNvSpPr txBox="1">
            <a:spLocks/>
          </p:cNvSpPr>
          <p:nvPr/>
        </p:nvSpPr>
        <p:spPr>
          <a:xfrm>
            <a:off x="685800" y="571500"/>
            <a:ext cx="7772400" cy="1470025"/>
          </a:xfrm>
          <a:prstGeom prst="rect">
            <a:avLst/>
          </a:prstGeom>
        </p:spPr>
        <p:txBody>
          <a:bodyPr anchor="ctr">
            <a:normAutofit/>
          </a:bodyPr>
          <a:lstStyle/>
          <a:p>
            <a:pPr fontAlgn="auto">
              <a:spcAft>
                <a:spcPts val="0"/>
              </a:spcAft>
              <a:defRPr/>
            </a:pPr>
            <a:r>
              <a:rPr lang="fr-FR" sz="3000" dirty="0">
                <a:solidFill>
                  <a:schemeClr val="tx2"/>
                </a:solidFill>
                <a:latin typeface="+mn-lt"/>
                <a:ea typeface="+mj-ea"/>
                <a:cs typeface="+mj-cs"/>
              </a:rPr>
              <a:t>Contexte de la transmission</a:t>
            </a:r>
            <a:endParaRPr lang="fr-FR" sz="4000" dirty="0">
              <a:solidFill>
                <a:schemeClr val="tx2"/>
              </a:solidFill>
              <a:latin typeface="+mn-lt"/>
              <a:ea typeface="+mj-ea"/>
              <a:cs typeface="+mj-cs"/>
            </a:endParaRPr>
          </a:p>
        </p:txBody>
      </p:sp>
      <p:pic>
        <p:nvPicPr>
          <p:cNvPr id="80899" name="Picture 5"/>
          <p:cNvPicPr>
            <a:picLocks noChangeAspect="1" noChangeArrowheads="1"/>
          </p:cNvPicPr>
          <p:nvPr/>
        </p:nvPicPr>
        <p:blipFill>
          <a:blip r:embed="rId2"/>
          <a:srcRect/>
          <a:stretch>
            <a:fillRect/>
          </a:stretch>
        </p:blipFill>
        <p:spPr bwMode="auto">
          <a:xfrm>
            <a:off x="1128713" y="2722563"/>
            <a:ext cx="5513387" cy="1330325"/>
          </a:xfrm>
          <a:prstGeom prst="rect">
            <a:avLst/>
          </a:prstGeom>
          <a:noFill/>
          <a:ln w="9525">
            <a:noFill/>
            <a:miter lim="800000"/>
            <a:headEnd/>
            <a:tailEnd/>
          </a:ln>
        </p:spPr>
      </p:pic>
      <p:sp>
        <p:nvSpPr>
          <p:cNvPr id="80900" name="Rectangle 11"/>
          <p:cNvSpPr>
            <a:spLocks noChangeArrowheads="1"/>
          </p:cNvSpPr>
          <p:nvPr/>
        </p:nvSpPr>
        <p:spPr bwMode="auto">
          <a:xfrm>
            <a:off x="642938" y="1785938"/>
            <a:ext cx="7521575" cy="792162"/>
          </a:xfrm>
          <a:prstGeom prst="rect">
            <a:avLst/>
          </a:prstGeom>
          <a:noFill/>
          <a:ln w="9525">
            <a:noFill/>
            <a:miter lim="800000"/>
            <a:headEnd/>
            <a:tailEnd/>
          </a:ln>
        </p:spPr>
        <p:txBody>
          <a:bodyPr anchor="ctr"/>
          <a:lstStyle/>
          <a:p>
            <a:pPr>
              <a:buFont typeface="Arial" charset="0"/>
              <a:buChar char="•"/>
            </a:pPr>
            <a:r>
              <a:rPr lang="fr-FR" sz="1600">
                <a:latin typeface="Calibri" pitchFamily="34" charset="0"/>
              </a:rPr>
              <a:t> Chaque signal chaotique est issu de la discrétisation du système d’équation suivant:</a:t>
            </a:r>
            <a:endParaRPr lang="fr-FR" sz="4400">
              <a:solidFill>
                <a:schemeClr val="tx2"/>
              </a:solidFill>
              <a:latin typeface="Calibri" pitchFamily="34" charset="0"/>
            </a:endParaRPr>
          </a:p>
        </p:txBody>
      </p:sp>
      <p:sp>
        <p:nvSpPr>
          <p:cNvPr id="80901" name="Rectangle 11"/>
          <p:cNvSpPr>
            <a:spLocks noChangeArrowheads="1"/>
          </p:cNvSpPr>
          <p:nvPr/>
        </p:nvSpPr>
        <p:spPr bwMode="auto">
          <a:xfrm>
            <a:off x="642938" y="4235450"/>
            <a:ext cx="7521575" cy="503238"/>
          </a:xfrm>
          <a:prstGeom prst="rect">
            <a:avLst/>
          </a:prstGeom>
          <a:noFill/>
          <a:ln w="9525">
            <a:noFill/>
            <a:miter lim="800000"/>
            <a:headEnd/>
            <a:tailEnd/>
          </a:ln>
        </p:spPr>
        <p:txBody>
          <a:bodyPr anchor="ctr"/>
          <a:lstStyle/>
          <a:p>
            <a:pPr>
              <a:buFont typeface="Arial" charset="0"/>
              <a:buChar char="•"/>
            </a:pPr>
            <a:r>
              <a:rPr lang="fr-FR" sz="1600">
                <a:latin typeface="Calibri" pitchFamily="34" charset="0"/>
              </a:rPr>
              <a:t>Les systèmes sont déterministes et les trajectoires dépendent des conditions initiales</a:t>
            </a:r>
            <a:endParaRPr lang="fr-FR" sz="4400">
              <a:solidFill>
                <a:schemeClr val="tx2"/>
              </a:solidFill>
              <a:latin typeface="Calibri" pitchFamily="34" charset="0"/>
            </a:endParaRPr>
          </a:p>
        </p:txBody>
      </p:sp>
      <p:sp>
        <p:nvSpPr>
          <p:cNvPr id="80902" name="Rectangle 11"/>
          <p:cNvSpPr>
            <a:spLocks noChangeArrowheads="1"/>
          </p:cNvSpPr>
          <p:nvPr/>
        </p:nvSpPr>
        <p:spPr bwMode="auto">
          <a:xfrm>
            <a:off x="642938" y="4786313"/>
            <a:ext cx="7521575" cy="503237"/>
          </a:xfrm>
          <a:prstGeom prst="rect">
            <a:avLst/>
          </a:prstGeom>
          <a:noFill/>
          <a:ln w="9525">
            <a:noFill/>
            <a:miter lim="800000"/>
            <a:headEnd/>
            <a:tailEnd/>
          </a:ln>
        </p:spPr>
        <p:txBody>
          <a:bodyPr anchor="ctr"/>
          <a:lstStyle/>
          <a:p>
            <a:pPr>
              <a:buFont typeface="Arial" charset="0"/>
              <a:buChar char="•"/>
            </a:pPr>
            <a:endParaRPr lang="fr-FR" sz="1600">
              <a:latin typeface="Calibri" pitchFamily="34" charset="0"/>
            </a:endParaRPr>
          </a:p>
          <a:p>
            <a:pPr>
              <a:buFont typeface="Arial" charset="0"/>
              <a:buChar char="•"/>
            </a:pPr>
            <a:r>
              <a:rPr lang="fr-FR" sz="1600">
                <a:latin typeface="Calibri" pitchFamily="34" charset="0"/>
              </a:rPr>
              <a:t>Le récepteur connaît les équations de l’émetteur mais pas les conditions initiales.</a:t>
            </a:r>
          </a:p>
          <a:p>
            <a:pPr>
              <a:buFont typeface="Arial" charset="0"/>
              <a:buChar char="•"/>
            </a:pPr>
            <a:r>
              <a:rPr lang="fr-FR" sz="1600">
                <a:latin typeface="Calibri" pitchFamily="34" charset="0"/>
              </a:rPr>
              <a:t>Grâce à l’unicité des séquences chaotiques, l’estimation des conditions initiales garantie la synchronisation.</a:t>
            </a:r>
            <a:endParaRPr lang="fr-FR" sz="4400">
              <a:solidFill>
                <a:schemeClr val="tx2"/>
              </a:solidFill>
              <a:latin typeface="Calibri" pitchFamily="34" charset="0"/>
            </a:endParaRPr>
          </a:p>
        </p:txBody>
      </p:sp>
      <p:sp>
        <p:nvSpPr>
          <p:cNvPr id="15" name="Espace réservé du numéro de diapositive 14"/>
          <p:cNvSpPr>
            <a:spLocks noGrp="1"/>
          </p:cNvSpPr>
          <p:nvPr>
            <p:ph type="sldNum" sz="quarter" idx="12"/>
          </p:nvPr>
        </p:nvSpPr>
        <p:spPr/>
        <p:txBody>
          <a:bodyPr/>
          <a:lstStyle/>
          <a:p>
            <a:pPr>
              <a:defRPr/>
            </a:pPr>
            <a:fld id="{FED4D7FD-1655-4A4E-B252-499CAE73E714}" type="slidenum">
              <a:rPr lang="fr-FR"/>
              <a:pPr>
                <a:defRPr/>
              </a:pPr>
              <a:t>97</a:t>
            </a:fld>
            <a:endParaRPr lang="fr-FR"/>
          </a:p>
        </p:txBody>
      </p:sp>
      <p:grpSp>
        <p:nvGrpSpPr>
          <p:cNvPr id="80904" name="Groupe 16"/>
          <p:cNvGrpSpPr>
            <a:grpSpLocks/>
          </p:cNvGrpSpPr>
          <p:nvPr/>
        </p:nvGrpSpPr>
        <p:grpSpPr bwMode="auto">
          <a:xfrm>
            <a:off x="0" y="0"/>
            <a:ext cx="9144000" cy="6858000"/>
            <a:chOff x="0" y="0"/>
            <a:chExt cx="9144000" cy="6858000"/>
          </a:xfrm>
        </p:grpSpPr>
        <p:sp>
          <p:nvSpPr>
            <p:cNvPr id="18" name="Rectangle 17"/>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19" name="Picture 2"/>
            <p:cNvPicPr>
              <a:picLocks noChangeAspect="1" noChangeArrowheads="1"/>
            </p:cNvPicPr>
            <p:nvPr/>
          </p:nvPicPr>
          <p:blipFill>
            <a:blip r:embed="rId3"/>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0" name="ZoneTexte 19"/>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dirty="0" err="1">
                  <a:solidFill>
                    <a:schemeClr val="bg1">
                      <a:lumMod val="85000"/>
                    </a:schemeClr>
                  </a:solidFill>
                  <a:effectLst>
                    <a:outerShdw blurRad="38100" dist="38100" dir="2700000" algn="tl">
                      <a:srgbClr val="000000">
                        <a:alpha val="43137"/>
                      </a:srgbClr>
                    </a:outerShdw>
                  </a:effectLst>
                  <a:latin typeface="+mn-lt"/>
                </a:rPr>
                <a:t>Paramétrisation</a:t>
              </a:r>
              <a:r>
                <a:rPr lang="fr-FR" sz="1400" dirty="0">
                  <a:solidFill>
                    <a:schemeClr val="bg1">
                      <a:lumMod val="85000"/>
                    </a:schemeClr>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21" name="ZoneTexte 20"/>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80909" name="Picture 2"/>
            <p:cNvPicPr>
              <a:picLocks noChangeAspect="1" noChangeArrowheads="1"/>
            </p:cNvPicPr>
            <p:nvPr/>
          </p:nvPicPr>
          <p:blipFill>
            <a:blip r:embed="rId3"/>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sp>
        <p:nvSpPr>
          <p:cNvPr id="8" name="Titre 2"/>
          <p:cNvSpPr txBox="1">
            <a:spLocks/>
          </p:cNvSpPr>
          <p:nvPr/>
        </p:nvSpPr>
        <p:spPr>
          <a:xfrm>
            <a:off x="685800" y="571500"/>
            <a:ext cx="7772400" cy="1470025"/>
          </a:xfrm>
          <a:prstGeom prst="rect">
            <a:avLst/>
          </a:prstGeom>
        </p:spPr>
        <p:txBody>
          <a:bodyPr anchor="ctr">
            <a:normAutofit/>
          </a:bodyPr>
          <a:lstStyle/>
          <a:p>
            <a:pPr fontAlgn="auto">
              <a:spcAft>
                <a:spcPts val="0"/>
              </a:spcAft>
              <a:defRPr/>
            </a:pPr>
            <a:r>
              <a:rPr lang="fr-FR" sz="3000" dirty="0">
                <a:solidFill>
                  <a:schemeClr val="tx2"/>
                </a:solidFill>
                <a:latin typeface="+mn-lt"/>
                <a:ea typeface="+mj-ea"/>
                <a:cs typeface="+mj-cs"/>
              </a:rPr>
              <a:t>Objectif: estimer les condition initiales</a:t>
            </a:r>
            <a:endParaRPr lang="fr-FR" sz="4000" dirty="0">
              <a:solidFill>
                <a:schemeClr val="tx2"/>
              </a:solidFill>
              <a:latin typeface="+mn-lt"/>
              <a:ea typeface="+mj-ea"/>
              <a:cs typeface="+mj-cs"/>
            </a:endParaRPr>
          </a:p>
        </p:txBody>
      </p:sp>
      <p:pic>
        <p:nvPicPr>
          <p:cNvPr id="81923" name="Picture 2"/>
          <p:cNvPicPr>
            <a:picLocks noChangeAspect="1" noChangeArrowheads="1"/>
          </p:cNvPicPr>
          <p:nvPr/>
        </p:nvPicPr>
        <p:blipFill>
          <a:blip r:embed="rId2"/>
          <a:srcRect/>
          <a:stretch>
            <a:fillRect/>
          </a:stretch>
        </p:blipFill>
        <p:spPr bwMode="auto">
          <a:xfrm>
            <a:off x="500063" y="2500313"/>
            <a:ext cx="7996237" cy="3279775"/>
          </a:xfrm>
          <a:prstGeom prst="rect">
            <a:avLst/>
          </a:prstGeom>
          <a:noFill/>
          <a:ln w="9525">
            <a:noFill/>
            <a:miter lim="800000"/>
            <a:headEnd/>
            <a:tailEnd/>
          </a:ln>
        </p:spPr>
      </p:pic>
      <p:pic>
        <p:nvPicPr>
          <p:cNvPr id="81924" name="Picture 4"/>
          <p:cNvPicPr>
            <a:picLocks noChangeAspect="1" noChangeArrowheads="1"/>
          </p:cNvPicPr>
          <p:nvPr/>
        </p:nvPicPr>
        <p:blipFill>
          <a:blip r:embed="rId3"/>
          <a:srcRect/>
          <a:stretch>
            <a:fillRect/>
          </a:stretch>
        </p:blipFill>
        <p:spPr bwMode="auto">
          <a:xfrm>
            <a:off x="4929188" y="4929188"/>
            <a:ext cx="3838575" cy="1147762"/>
          </a:xfrm>
          <a:prstGeom prst="rect">
            <a:avLst/>
          </a:prstGeom>
          <a:noFill/>
          <a:ln w="9525">
            <a:noFill/>
            <a:miter lim="800000"/>
            <a:headEnd/>
            <a:tailEnd/>
          </a:ln>
        </p:spPr>
      </p:pic>
      <p:sp>
        <p:nvSpPr>
          <p:cNvPr id="81925" name="Rectangle 11"/>
          <p:cNvSpPr>
            <a:spLocks noChangeArrowheads="1"/>
          </p:cNvSpPr>
          <p:nvPr/>
        </p:nvSpPr>
        <p:spPr bwMode="auto">
          <a:xfrm>
            <a:off x="642938" y="1785938"/>
            <a:ext cx="7521575" cy="792162"/>
          </a:xfrm>
          <a:prstGeom prst="rect">
            <a:avLst/>
          </a:prstGeom>
          <a:noFill/>
          <a:ln w="9525">
            <a:noFill/>
            <a:miter lim="800000"/>
            <a:headEnd/>
            <a:tailEnd/>
          </a:ln>
        </p:spPr>
        <p:txBody>
          <a:bodyPr anchor="ctr"/>
          <a:lstStyle/>
          <a:p>
            <a:pPr>
              <a:buFont typeface="Arial" charset="0"/>
              <a:buChar char="•"/>
            </a:pPr>
            <a:r>
              <a:rPr lang="fr-FR" sz="1600">
                <a:latin typeface="Calibri" pitchFamily="34" charset="0"/>
              </a:rPr>
              <a:t>L’objectif est de retrouver les conditions initiales en minimisant une fonction de coût quadratique entre le signal reçu et le signal estimé.</a:t>
            </a:r>
            <a:endParaRPr lang="fr-FR" sz="4400">
              <a:solidFill>
                <a:schemeClr val="tx2"/>
              </a:solidFill>
              <a:latin typeface="Calibri" pitchFamily="34" charset="0"/>
            </a:endParaRPr>
          </a:p>
        </p:txBody>
      </p:sp>
      <p:sp>
        <p:nvSpPr>
          <p:cNvPr id="10" name="Espace réservé du numéro de diapositive 9"/>
          <p:cNvSpPr>
            <a:spLocks noGrp="1"/>
          </p:cNvSpPr>
          <p:nvPr>
            <p:ph type="sldNum" sz="quarter" idx="12"/>
          </p:nvPr>
        </p:nvSpPr>
        <p:spPr/>
        <p:txBody>
          <a:bodyPr/>
          <a:lstStyle/>
          <a:p>
            <a:pPr>
              <a:defRPr/>
            </a:pPr>
            <a:fld id="{1C62EF52-1A8E-428C-9D73-7863BC91081A}" type="slidenum">
              <a:rPr lang="fr-FR"/>
              <a:pPr>
                <a:defRPr/>
              </a:pPr>
              <a:t>98</a:t>
            </a:fld>
            <a:endParaRPr lang="fr-FR"/>
          </a:p>
        </p:txBody>
      </p:sp>
      <p:grpSp>
        <p:nvGrpSpPr>
          <p:cNvPr id="81927" name="Groupe 21"/>
          <p:cNvGrpSpPr>
            <a:grpSpLocks/>
          </p:cNvGrpSpPr>
          <p:nvPr/>
        </p:nvGrpSpPr>
        <p:grpSpPr bwMode="auto">
          <a:xfrm>
            <a:off x="0" y="0"/>
            <a:ext cx="9144000" cy="6858000"/>
            <a:chOff x="0" y="0"/>
            <a:chExt cx="9144000" cy="6858000"/>
          </a:xfrm>
        </p:grpSpPr>
        <p:sp>
          <p:nvSpPr>
            <p:cNvPr id="23" name="Rectangle 22"/>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24" name="Picture 2"/>
            <p:cNvPicPr>
              <a:picLocks noChangeAspect="1" noChangeArrowheads="1"/>
            </p:cNvPicPr>
            <p:nvPr/>
          </p:nvPicPr>
          <p:blipFill>
            <a:blip r:embed="rId4"/>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25" name="ZoneTexte 24"/>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dirty="0" err="1">
                  <a:solidFill>
                    <a:schemeClr val="bg1">
                      <a:lumMod val="85000"/>
                    </a:schemeClr>
                  </a:solidFill>
                  <a:effectLst>
                    <a:outerShdw blurRad="38100" dist="38100" dir="2700000" algn="tl">
                      <a:srgbClr val="000000">
                        <a:alpha val="43137"/>
                      </a:srgbClr>
                    </a:outerShdw>
                  </a:effectLst>
                  <a:latin typeface="+mn-lt"/>
                </a:rPr>
                <a:t>Paramétrisation</a:t>
              </a:r>
              <a:r>
                <a:rPr lang="fr-FR" sz="1400" dirty="0">
                  <a:solidFill>
                    <a:schemeClr val="bg1">
                      <a:lumMod val="85000"/>
                    </a:schemeClr>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26" name="ZoneTexte 25"/>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81932" name="Picture 2"/>
            <p:cNvPicPr>
              <a:picLocks noChangeAspect="1" noChangeArrowheads="1"/>
            </p:cNvPicPr>
            <p:nvPr/>
          </p:nvPicPr>
          <p:blipFill>
            <a:blip r:embed="rId4"/>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6"/>
          <p:cNvSpPr>
            <a:spLocks noChangeArrowheads="1"/>
          </p:cNvSpPr>
          <p:nvPr/>
        </p:nvSpPr>
        <p:spPr bwMode="auto">
          <a:xfrm>
            <a:off x="2500313" y="0"/>
            <a:ext cx="7786687" cy="338138"/>
          </a:xfrm>
          <a:prstGeom prst="rect">
            <a:avLst/>
          </a:prstGeom>
          <a:noFill/>
          <a:ln w="9525">
            <a:noFill/>
            <a:miter lim="800000"/>
            <a:headEnd/>
            <a:tailEnd/>
          </a:ln>
        </p:spPr>
        <p:txBody>
          <a:bodyPr>
            <a:spAutoFit/>
          </a:bodyPr>
          <a:lstStyle/>
          <a:p>
            <a:r>
              <a:rPr lang="fr-FR" sz="1600">
                <a:solidFill>
                  <a:schemeClr val="bg1"/>
                </a:solidFill>
                <a:latin typeface="Calibri" pitchFamily="34" charset="0"/>
              </a:rPr>
              <a:t>En continu: Synchronisation par estimation des conditions initiales.</a:t>
            </a:r>
          </a:p>
        </p:txBody>
      </p:sp>
      <p:sp>
        <p:nvSpPr>
          <p:cNvPr id="8" name="Titre 2"/>
          <p:cNvSpPr txBox="1">
            <a:spLocks/>
          </p:cNvSpPr>
          <p:nvPr/>
        </p:nvSpPr>
        <p:spPr>
          <a:xfrm>
            <a:off x="685800" y="571500"/>
            <a:ext cx="7772400" cy="1470025"/>
          </a:xfrm>
          <a:prstGeom prst="rect">
            <a:avLst/>
          </a:prstGeom>
        </p:spPr>
        <p:txBody>
          <a:bodyPr anchor="ctr">
            <a:normAutofit/>
          </a:bodyPr>
          <a:lstStyle/>
          <a:p>
            <a:pPr fontAlgn="auto">
              <a:spcAft>
                <a:spcPts val="0"/>
              </a:spcAft>
              <a:defRPr/>
            </a:pPr>
            <a:r>
              <a:rPr lang="fr-FR" sz="3000" dirty="0">
                <a:solidFill>
                  <a:schemeClr val="tx2"/>
                </a:solidFill>
                <a:latin typeface="+mn-lt"/>
                <a:ea typeface="+mj-ea"/>
                <a:cs typeface="+mj-cs"/>
              </a:rPr>
              <a:t>L’algorithme</a:t>
            </a:r>
            <a:endParaRPr lang="fr-FR" sz="4000" dirty="0">
              <a:solidFill>
                <a:schemeClr val="tx2"/>
              </a:solidFill>
              <a:latin typeface="+mn-lt"/>
              <a:ea typeface="+mj-ea"/>
              <a:cs typeface="+mj-cs"/>
            </a:endParaRPr>
          </a:p>
        </p:txBody>
      </p:sp>
      <p:sp>
        <p:nvSpPr>
          <p:cNvPr id="20" name="Rectangle à coins arrondis 19"/>
          <p:cNvSpPr/>
          <p:nvPr/>
        </p:nvSpPr>
        <p:spPr>
          <a:xfrm>
            <a:off x="1143000" y="1857375"/>
            <a:ext cx="6286500"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Choisir des conditions initiales pour chaque utilisateur</a:t>
            </a:r>
          </a:p>
        </p:txBody>
      </p:sp>
      <p:sp>
        <p:nvSpPr>
          <p:cNvPr id="21" name="Rectangle à coins arrondis 20"/>
          <p:cNvSpPr/>
          <p:nvPr/>
        </p:nvSpPr>
        <p:spPr>
          <a:xfrm>
            <a:off x="1143000" y="2571750"/>
            <a:ext cx="6286500"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Jouer la trajectoire pour chaque utilisateur</a:t>
            </a:r>
          </a:p>
        </p:txBody>
      </p:sp>
      <p:sp>
        <p:nvSpPr>
          <p:cNvPr id="22" name="Rectangle à coins arrondis 21"/>
          <p:cNvSpPr/>
          <p:nvPr/>
        </p:nvSpPr>
        <p:spPr>
          <a:xfrm>
            <a:off x="1143000" y="3214688"/>
            <a:ext cx="6286500"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Calculer la somme de toutes ces trajectoires estimées</a:t>
            </a:r>
          </a:p>
        </p:txBody>
      </p:sp>
      <p:sp>
        <p:nvSpPr>
          <p:cNvPr id="23" name="Rectangle à coins arrondis 22"/>
          <p:cNvSpPr/>
          <p:nvPr/>
        </p:nvSpPr>
        <p:spPr>
          <a:xfrm>
            <a:off x="1143000" y="3857625"/>
            <a:ext cx="6286500" cy="785813"/>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Etablir le critère quadratique entre la trajectoire estimée et le signal reçu </a:t>
            </a:r>
          </a:p>
        </p:txBody>
      </p:sp>
      <p:sp>
        <p:nvSpPr>
          <p:cNvPr id="24" name="Rectangle à coins arrondis 23"/>
          <p:cNvSpPr/>
          <p:nvPr/>
        </p:nvSpPr>
        <p:spPr>
          <a:xfrm>
            <a:off x="1143000" y="5286375"/>
            <a:ext cx="2928938" cy="785813"/>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Estimer de nouvelles conditions initiales  </a:t>
            </a:r>
          </a:p>
        </p:txBody>
      </p:sp>
      <p:cxnSp>
        <p:nvCxnSpPr>
          <p:cNvPr id="26" name="Connecteur droit avec flèche 25"/>
          <p:cNvCxnSpPr>
            <a:stCxn id="20" idx="2"/>
            <a:endCxn id="21" idx="0"/>
          </p:cNvCxnSpPr>
          <p:nvPr/>
        </p:nvCxnSpPr>
        <p:spPr>
          <a:xfrm rot="5400000">
            <a:off x="4142582" y="2428081"/>
            <a:ext cx="285750"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Connecteur droit avec flèche 26"/>
          <p:cNvCxnSpPr/>
          <p:nvPr/>
        </p:nvCxnSpPr>
        <p:spPr>
          <a:xfrm rot="5400000">
            <a:off x="4144169" y="3142456"/>
            <a:ext cx="2857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8" name="Connecteur droit avec flèche 27"/>
          <p:cNvCxnSpPr/>
          <p:nvPr/>
        </p:nvCxnSpPr>
        <p:spPr>
          <a:xfrm rot="5400000">
            <a:off x="4144169" y="3785394"/>
            <a:ext cx="2857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4" name="Connecteur droit avec flèche 33"/>
          <p:cNvCxnSpPr/>
          <p:nvPr/>
        </p:nvCxnSpPr>
        <p:spPr>
          <a:xfrm rot="5400000">
            <a:off x="2249488" y="4965700"/>
            <a:ext cx="642938"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2956" name="ZoneTexte 40"/>
          <p:cNvSpPr txBox="1">
            <a:spLocks noChangeArrowheads="1"/>
          </p:cNvSpPr>
          <p:nvPr/>
        </p:nvSpPr>
        <p:spPr bwMode="auto">
          <a:xfrm>
            <a:off x="2571750" y="4786313"/>
            <a:ext cx="2428875" cy="369887"/>
          </a:xfrm>
          <a:prstGeom prst="rect">
            <a:avLst/>
          </a:prstGeom>
          <a:noFill/>
          <a:ln w="9525">
            <a:noFill/>
            <a:miter lim="800000"/>
            <a:headEnd/>
            <a:tailEnd/>
          </a:ln>
        </p:spPr>
        <p:txBody>
          <a:bodyPr>
            <a:spAutoFit/>
          </a:bodyPr>
          <a:lstStyle/>
          <a:p>
            <a:r>
              <a:rPr lang="fr-FR">
                <a:latin typeface="Calibri" pitchFamily="34" charset="0"/>
              </a:rPr>
              <a:t>Critère&gt;Seuil</a:t>
            </a:r>
          </a:p>
        </p:txBody>
      </p:sp>
      <p:cxnSp>
        <p:nvCxnSpPr>
          <p:cNvPr id="16" name="Forme 15"/>
          <p:cNvCxnSpPr>
            <a:stCxn id="24" idx="2"/>
            <a:endCxn id="21" idx="1"/>
          </p:cNvCxnSpPr>
          <p:nvPr/>
        </p:nvCxnSpPr>
        <p:spPr>
          <a:xfrm rot="5400000" flipH="1">
            <a:off x="231775" y="3697288"/>
            <a:ext cx="3286125" cy="1463675"/>
          </a:xfrm>
          <a:prstGeom prst="bentConnector4">
            <a:avLst>
              <a:gd name="adj1" fmla="val -6956"/>
              <a:gd name="adj2" fmla="val 135556"/>
            </a:avLst>
          </a:prstGeom>
          <a:ln>
            <a:tailEnd type="arrow"/>
          </a:ln>
        </p:spPr>
        <p:style>
          <a:lnRef idx="3">
            <a:schemeClr val="accent1"/>
          </a:lnRef>
          <a:fillRef idx="0">
            <a:schemeClr val="accent1"/>
          </a:fillRef>
          <a:effectRef idx="2">
            <a:schemeClr val="accent1"/>
          </a:effectRef>
          <a:fontRef idx="minor">
            <a:schemeClr val="tx1"/>
          </a:fontRef>
        </p:style>
      </p:cxnSp>
      <p:sp>
        <p:nvSpPr>
          <p:cNvPr id="30" name="Rectangle à coins arrondis 29"/>
          <p:cNvSpPr/>
          <p:nvPr/>
        </p:nvSpPr>
        <p:spPr>
          <a:xfrm>
            <a:off x="4572000" y="5286375"/>
            <a:ext cx="1928813" cy="428625"/>
          </a:xfrm>
          <a:prstGeom prst="roundRect">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fr-FR" dirty="0">
                <a:solidFill>
                  <a:schemeClr val="bg1"/>
                </a:solidFill>
              </a:rPr>
              <a:t>Synchronisation</a:t>
            </a:r>
          </a:p>
        </p:txBody>
      </p:sp>
      <p:cxnSp>
        <p:nvCxnSpPr>
          <p:cNvPr id="31" name="Connecteur droit avec flèche 30"/>
          <p:cNvCxnSpPr/>
          <p:nvPr/>
        </p:nvCxnSpPr>
        <p:spPr>
          <a:xfrm rot="5400000">
            <a:off x="5108575" y="4965700"/>
            <a:ext cx="64293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2960" name="ZoneTexte 31"/>
          <p:cNvSpPr txBox="1">
            <a:spLocks noChangeArrowheads="1"/>
          </p:cNvSpPr>
          <p:nvPr/>
        </p:nvSpPr>
        <p:spPr bwMode="auto">
          <a:xfrm>
            <a:off x="5429250" y="4786313"/>
            <a:ext cx="2428875" cy="369887"/>
          </a:xfrm>
          <a:prstGeom prst="rect">
            <a:avLst/>
          </a:prstGeom>
          <a:noFill/>
          <a:ln w="9525">
            <a:noFill/>
            <a:miter lim="800000"/>
            <a:headEnd/>
            <a:tailEnd/>
          </a:ln>
        </p:spPr>
        <p:txBody>
          <a:bodyPr>
            <a:spAutoFit/>
          </a:bodyPr>
          <a:lstStyle/>
          <a:p>
            <a:r>
              <a:rPr lang="fr-FR">
                <a:latin typeface="Calibri" pitchFamily="34" charset="0"/>
              </a:rPr>
              <a:t>Critère&lt;Seuil</a:t>
            </a:r>
          </a:p>
        </p:txBody>
      </p:sp>
      <p:sp>
        <p:nvSpPr>
          <p:cNvPr id="25" name="Espace réservé du numéro de diapositive 24"/>
          <p:cNvSpPr>
            <a:spLocks noGrp="1"/>
          </p:cNvSpPr>
          <p:nvPr>
            <p:ph type="sldNum" sz="quarter" idx="12"/>
          </p:nvPr>
        </p:nvSpPr>
        <p:spPr/>
        <p:txBody>
          <a:bodyPr/>
          <a:lstStyle/>
          <a:p>
            <a:pPr>
              <a:defRPr/>
            </a:pPr>
            <a:fld id="{D3A548DE-3E21-4A52-B119-048E305258F3}" type="slidenum">
              <a:rPr lang="fr-FR"/>
              <a:pPr>
                <a:defRPr/>
              </a:pPr>
              <a:t>99</a:t>
            </a:fld>
            <a:endParaRPr lang="fr-FR"/>
          </a:p>
        </p:txBody>
      </p:sp>
      <p:grpSp>
        <p:nvGrpSpPr>
          <p:cNvPr id="82962" name="Groupe 32"/>
          <p:cNvGrpSpPr>
            <a:grpSpLocks/>
          </p:cNvGrpSpPr>
          <p:nvPr/>
        </p:nvGrpSpPr>
        <p:grpSpPr bwMode="auto">
          <a:xfrm>
            <a:off x="0" y="0"/>
            <a:ext cx="9144000" cy="6858000"/>
            <a:chOff x="0" y="0"/>
            <a:chExt cx="9144000" cy="6858000"/>
          </a:xfrm>
        </p:grpSpPr>
        <p:sp>
          <p:nvSpPr>
            <p:cNvPr id="35" name="Rectangle 34"/>
            <p:cNvSpPr/>
            <p:nvPr/>
          </p:nvSpPr>
          <p:spPr>
            <a:xfrm>
              <a:off x="0" y="0"/>
              <a:ext cx="4572000" cy="909638"/>
            </a:xfrm>
            <a:prstGeom prst="rect">
              <a:avLst/>
            </a:prstGeom>
            <a:solidFill>
              <a:schemeClr val="tx1"/>
            </a:solidFill>
            <a:ln>
              <a:noFill/>
            </a:ln>
            <a:effectLst/>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pic>
          <p:nvPicPr>
            <p:cNvPr id="36" name="Picture 2"/>
            <p:cNvPicPr>
              <a:picLocks noChangeAspect="1" noChangeArrowheads="1"/>
            </p:cNvPicPr>
            <p:nvPr/>
          </p:nvPicPr>
          <p:blipFill>
            <a:blip r:embed="rId2"/>
            <a:srcRect l="1312" t="13435" r="16542" b="2889"/>
            <a:stretch>
              <a:fillRect/>
            </a:stretch>
          </p:blipFill>
          <p:spPr bwMode="auto">
            <a:xfrm>
              <a:off x="4572000" y="0"/>
              <a:ext cx="4572000" cy="9096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9525">
              <a:noFill/>
              <a:miter lim="800000"/>
              <a:headEnd/>
              <a:tailEnd/>
            </a:ln>
            <a:effectLst/>
          </p:spPr>
        </p:pic>
        <p:sp>
          <p:nvSpPr>
            <p:cNvPr id="37" name="ZoneTexte 36"/>
            <p:cNvSpPr txBox="1"/>
            <p:nvPr/>
          </p:nvSpPr>
          <p:spPr>
            <a:xfrm>
              <a:off x="4645025" y="0"/>
              <a:ext cx="4198938" cy="1169988"/>
            </a:xfrm>
            <a:prstGeom prst="rect">
              <a:avLst/>
            </a:prstGeom>
            <a:noFill/>
          </p:spPr>
          <p:txBody>
            <a:bodyPr>
              <a:spAutoFit/>
            </a:bodyPr>
            <a:lstStyle/>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Contexte de la transmission</a:t>
              </a:r>
            </a:p>
            <a:p>
              <a:pPr fontAlgn="auto">
                <a:spcBef>
                  <a:spcPts val="0"/>
                </a:spcBef>
                <a:spcAft>
                  <a:spcPts val="0"/>
                </a:spcAft>
                <a:defRPr/>
              </a:pPr>
              <a:r>
                <a:rPr lang="fr-FR" sz="1400" b="1" dirty="0">
                  <a:solidFill>
                    <a:schemeClr val="bg1"/>
                  </a:solidFill>
                  <a:effectLst>
                    <a:outerShdw blurRad="38100" dist="38100" dir="2700000" algn="tl">
                      <a:srgbClr val="000000">
                        <a:alpha val="43137"/>
                      </a:srgbClr>
                    </a:outerShdw>
                  </a:effectLst>
                  <a:latin typeface="+mn-lt"/>
                </a:rPr>
                <a:t>L’algorithme d’estimation des CI</a:t>
              </a:r>
            </a:p>
            <a:p>
              <a:pPr fontAlgn="auto">
                <a:spcBef>
                  <a:spcPts val="0"/>
                </a:spcBef>
                <a:spcAft>
                  <a:spcPts val="0"/>
                </a:spcAft>
                <a:defRPr/>
              </a:pPr>
              <a:r>
                <a:rPr lang="fr-FR" sz="1400" dirty="0" err="1">
                  <a:solidFill>
                    <a:schemeClr val="bg1">
                      <a:lumMod val="85000"/>
                    </a:schemeClr>
                  </a:solidFill>
                  <a:effectLst>
                    <a:outerShdw blurRad="38100" dist="38100" dir="2700000" algn="tl">
                      <a:srgbClr val="000000">
                        <a:alpha val="43137"/>
                      </a:srgbClr>
                    </a:outerShdw>
                  </a:effectLst>
                  <a:latin typeface="+mn-lt"/>
                </a:rPr>
                <a:t>Paramétrisation</a:t>
              </a:r>
              <a:r>
                <a:rPr lang="fr-FR" sz="1400" dirty="0">
                  <a:solidFill>
                    <a:schemeClr val="bg1">
                      <a:lumMod val="85000"/>
                    </a:schemeClr>
                  </a:solidFill>
                  <a:effectLst>
                    <a:outerShdw blurRad="38100" dist="38100" dir="2700000" algn="tl">
                      <a:srgbClr val="000000">
                        <a:alpha val="43137"/>
                      </a:srgbClr>
                    </a:outerShdw>
                  </a:effectLst>
                  <a:latin typeface="+mn-lt"/>
                </a:rPr>
                <a:t> du critère en fonction des CI</a:t>
              </a:r>
            </a:p>
            <a:p>
              <a:pPr fontAlgn="auto">
                <a:spcBef>
                  <a:spcPts val="0"/>
                </a:spcBef>
                <a:spcAft>
                  <a:spcPts val="0"/>
                </a:spcAft>
                <a:defRPr/>
              </a:pPr>
              <a:r>
                <a:rPr lang="fr-FR" sz="1400" dirty="0">
                  <a:solidFill>
                    <a:schemeClr val="bg1">
                      <a:lumMod val="85000"/>
                    </a:schemeClr>
                  </a:solidFill>
                  <a:effectLst>
                    <a:outerShdw blurRad="38100" dist="38100" dir="2700000" algn="tl">
                      <a:srgbClr val="000000">
                        <a:alpha val="43137"/>
                      </a:srgbClr>
                    </a:outerShdw>
                  </a:effectLst>
                  <a:latin typeface="+mn-lt"/>
                </a:rPr>
                <a:t>Résultats</a:t>
              </a:r>
            </a:p>
            <a:p>
              <a:pPr fontAlgn="auto">
                <a:spcBef>
                  <a:spcPts val="0"/>
                </a:spcBef>
                <a:spcAft>
                  <a:spcPts val="0"/>
                </a:spcAft>
                <a:defRPr/>
              </a:pPr>
              <a:endParaRPr lang="fr-FR" sz="1400" b="1" dirty="0">
                <a:solidFill>
                  <a:schemeClr val="bg1"/>
                </a:solidFill>
                <a:latin typeface="+mn-lt"/>
              </a:endParaRPr>
            </a:p>
          </p:txBody>
        </p:sp>
        <p:sp>
          <p:nvSpPr>
            <p:cNvPr id="38" name="ZoneTexte 37"/>
            <p:cNvSpPr txBox="1"/>
            <p:nvPr/>
          </p:nvSpPr>
          <p:spPr>
            <a:xfrm>
              <a:off x="0" y="0"/>
              <a:ext cx="4535488" cy="1169988"/>
            </a:xfrm>
            <a:prstGeom prst="rect">
              <a:avLst/>
            </a:prstGeom>
            <a:noFill/>
          </p:spPr>
          <p:txBody>
            <a:bodyPr>
              <a:spAutoFit/>
            </a:bodyPr>
            <a:lstStyle/>
            <a:p>
              <a:pPr algn="r" fontAlgn="auto">
                <a:spcBef>
                  <a:spcPts val="0"/>
                </a:spcBef>
                <a:spcAft>
                  <a:spcPts val="0"/>
                </a:spcAft>
                <a:defRPr/>
              </a:pPr>
              <a:r>
                <a:rPr lang="fr-FR" sz="1400" dirty="0">
                  <a:solidFill>
                    <a:schemeClr val="bg1">
                      <a:lumMod val="75000"/>
                    </a:schemeClr>
                  </a:solidFill>
                  <a:latin typeface="+mn-lt"/>
                </a:rPr>
                <a:t>Etat de l’art</a:t>
              </a:r>
            </a:p>
            <a:p>
              <a:pPr algn="r" fontAlgn="auto">
                <a:spcBef>
                  <a:spcPts val="0"/>
                </a:spcBef>
                <a:spcAft>
                  <a:spcPts val="0"/>
                </a:spcAft>
                <a:defRPr/>
              </a:pPr>
              <a:r>
                <a:rPr lang="fr-FR" sz="1400" b="1" dirty="0">
                  <a:solidFill>
                    <a:schemeClr val="bg1"/>
                  </a:solidFill>
                  <a:latin typeface="+mn-lt"/>
                </a:rPr>
                <a:t>Synchronisation de porteuses chaotiques analogiques</a:t>
              </a:r>
            </a:p>
            <a:p>
              <a:pPr algn="r" fontAlgn="auto">
                <a:spcBef>
                  <a:spcPts val="0"/>
                </a:spcBef>
                <a:spcAft>
                  <a:spcPts val="0"/>
                </a:spcAft>
                <a:defRPr/>
              </a:pPr>
              <a:r>
                <a:rPr lang="fr-FR" sz="1400" dirty="0">
                  <a:solidFill>
                    <a:schemeClr val="bg1">
                      <a:lumMod val="65000"/>
                    </a:schemeClr>
                  </a:solidFill>
                  <a:latin typeface="+mn-lt"/>
                </a:rPr>
                <a:t>Synchronisation de générateurs quasi-chaotiques</a:t>
              </a:r>
            </a:p>
            <a:p>
              <a:pPr algn="r" fontAlgn="auto">
                <a:spcBef>
                  <a:spcPts val="0"/>
                </a:spcBef>
                <a:spcAft>
                  <a:spcPts val="0"/>
                </a:spcAft>
                <a:defRPr/>
              </a:pPr>
              <a:r>
                <a:rPr lang="fr-FR" sz="1400" dirty="0">
                  <a:solidFill>
                    <a:schemeClr val="bg1">
                      <a:lumMod val="65000"/>
                    </a:schemeClr>
                  </a:solidFill>
                  <a:latin typeface="+mn-lt"/>
                </a:rPr>
                <a:t>Etude de la consommation en ressources électroniques</a:t>
              </a:r>
            </a:p>
            <a:p>
              <a:pPr algn="r" fontAlgn="auto">
                <a:spcBef>
                  <a:spcPts val="0"/>
                </a:spcBef>
                <a:spcAft>
                  <a:spcPts val="0"/>
                </a:spcAft>
                <a:defRPr/>
              </a:pPr>
              <a:endParaRPr lang="fr-FR" sz="1400" b="1" dirty="0">
                <a:solidFill>
                  <a:schemeClr val="bg1"/>
                </a:solidFill>
                <a:latin typeface="+mn-lt"/>
              </a:endParaRPr>
            </a:p>
          </p:txBody>
        </p:sp>
        <p:pic>
          <p:nvPicPr>
            <p:cNvPr id="82967" name="Picture 2"/>
            <p:cNvPicPr>
              <a:picLocks noChangeAspect="1" noChangeArrowheads="1"/>
            </p:cNvPicPr>
            <p:nvPr/>
          </p:nvPicPr>
          <p:blipFill>
            <a:blip r:embed="rId2"/>
            <a:srcRect t="25648" b="62086"/>
            <a:stretch>
              <a:fillRect/>
            </a:stretch>
          </p:blipFill>
          <p:spPr bwMode="auto">
            <a:xfrm>
              <a:off x="0" y="6638922"/>
              <a:ext cx="9144000" cy="2190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left\{\begin{array}{l}&#10;\dot{x}=Ax+B_1\omega+B_2u \\&#10;y=Cx+D_1\omega&#10;\end{array}\righ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27"/>
  <p:tag name="PICTUREFILESIZE" val="16706"/>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left\{\begin{array}{l}&#10;\dot{x}=Ax+B_1\omega+B_2u \\&#10;y=Cx+D_1\omega&#10;\end{array}\righ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27"/>
  <p:tag name="PICTUREFILESIZE" val="16706"/>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left\{\begin{array}{l}&#10;\dot{x}=A(t)x+B_1(t)\omega+B_2(t)u \\&#10;y=C(t)x+D_1(t)\omega&#10;\end{array}\righ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308"/>
  <p:tag name="PICTUREFILESIZE" val="2619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left\{\begin{array}{l}&#10;\dot{x}=f(x)+g(x)u \\&#10;y=h(x)&#10;\end{array}\righ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89"/>
  <p:tag name="PICTUREFILESIZE" val="1357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frac{\partial \vec{\Omega}}{\partial t}+\vec{rot}\left(\vec{\Omega}\wedge \vec{V}\right)=\vec{V}&#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18"/>
  <p:tag name="PICTUREFILESIZE" val="15240"/>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left\{\begin{array}{l}&#10;\dot{x}=f(x) \\&#10;y=h(x)&#10;\end{array}\righ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05"/>
  <p:tag name="PICTUREFILESIZE" val="10136"/>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V(x)&#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45"/>
  <p:tag name="PICTUREFILESIZE" val="3176"/>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forall x&#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3"/>
  <p:tag name="PICTUREFILESIZE" val="1741"/>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forall t&gt;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59"/>
  <p:tag name="PICTUREFILESIZE" val="3020"/>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left\{\begin{array}{l}&#10;V(x)&gt;0 \\&#10;\\&#10;\dot{V}(x)&lt;0&#10;\end{array}\righ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09"/>
  <p:tag name="PICTUREFILESIZE" val="12394"/>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V(x)=x^{\top}Px&#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32"/>
  <p:tag name="PICTUREFILESIZE" val="662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u(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37"/>
  <p:tag name="PICTUREFILESIZE" val="2628"/>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P=P^{\top}&gt;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17"/>
  <p:tag name="PICTUREFILESIZE" val="3772"/>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8"/>
  <p:tag name="PICTUREFILESIZE" val="264"/>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4"/>
  <p:tag name="PICTUREFILESIZE" val="191"/>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4"/>
  <p:tag name="PICTUREFILESIZE" val="191"/>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8"/>
  <p:tag name="PICTUREFILESIZE" val="316"/>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E_{dis}&#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38"/>
  <p:tag name="PICTUREFILESIZE" val="2510"/>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E_{g}&#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4"/>
  <p:tag name="PICTUREFILESIZE" val="1534"/>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E_{ou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40"/>
  <p:tag name="PICTUREFILESIZE" val="2289"/>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E_{in}&#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32"/>
  <p:tag name="PICTUREFILESIZE" val="1960"/>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frac{dE_{sys}}{d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54"/>
  <p:tag name="PICTUREFILESIZE" val="4834"/>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omega (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40"/>
  <p:tag name="PICTUREFILESIZE" val="2725"/>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V(x) \approx E_{sys}&#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16"/>
  <p:tag name="PICTUREFILESIZE" val="7217"/>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V(x)&#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45"/>
  <p:tag name="PICTUREFILESIZE" val="3176"/>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dot{V}(x)&lt;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88"/>
  <p:tag name="PICTUREFILESIZE" val="5128"/>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leftrightarrow&#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0"/>
  <p:tag name="PICTUREFILESIZE" val="709"/>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E_{in}+E_g&lt;E_{out}+E_{dis}&#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22"/>
  <p:tag name="PICTUREFILESIZE" val="10192"/>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dot{V}(x)=\dot{x}^{\top}Px+x^{\top}P\dot{x}&#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15"/>
  <p:tag name="PICTUREFILESIZE" val="9451"/>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dot{x}=Ax&#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70"/>
  <p:tag name="PICTUREFILESIZE" val="2862"/>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A^{\top}P+PA&lt;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46"/>
  <p:tag name="PICTUREFILESIZE" val="5597"/>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A&lt;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55"/>
  <p:tag name="PICTUREFILESIZE" val="2433"/>
</p:tagLst>
</file>

<file path=ppt/tags/tag39.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A&#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6"/>
  <p:tag name="PICTUREFILESIZE" val="862"/>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y(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36"/>
  <p:tag name="PICTUREFILESIZE" val="2762"/>
</p:tagLst>
</file>

<file path=ppt/tags/tag40.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dot{x}(t)=f(x)&#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11"/>
  <p:tag name="PICTUREFILESIZE" val="5679"/>
</p:tagLst>
</file>

<file path=ppt/tags/tag41.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x\in{\mathbb R}^n$&#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64"/>
  <p:tag name="PICTUREFILESIZE" val="3391"/>
</p:tagLst>
</file>

<file path=ppt/tags/tag42.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tilde{x}(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37"/>
  <p:tag name="PICTUREFILESIZE" val="2870"/>
</p:tagLst>
</file>

<file path=ppt/tags/tag43.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tilde{x}_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1"/>
  <p:tag name="PICTUREFILESIZE" val="1654"/>
</p:tagLst>
</file>

<file path=ppt/tags/tag44.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tilde{x}_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1"/>
  <p:tag name="PICTUREFILESIZE" val="1654"/>
</p:tagLst>
</file>

<file path=ppt/tags/tag45.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forall 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9"/>
  <p:tag name="PICTUREFILESIZE" val="1365"/>
</p:tagLst>
</file>

<file path=ppt/tags/tag46.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B_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5"/>
  <p:tag name="PICTUREFILESIZE" val="1618"/>
</p:tagLst>
</file>

<file path=ppt/tags/tag47.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B&#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6"/>
  <p:tag name="PICTUREFILESIZE" val="1030"/>
</p:tagLst>
</file>

<file path=ppt/tags/tag48.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B_0 \subset B&#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70"/>
  <p:tag name="PICTUREFILESIZE" val="3468"/>
</p:tagLst>
</file>

<file path=ppt/tags/tag49.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displaystyle \lim_{t \rightarrow \infty} dist(\tilde{x}(t),B_0)=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17"/>
  <p:tag name="PICTUREFILESIZE" val="13264"/>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Sigma&#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6"/>
  <p:tag name="PICTUREFILESIZE" val="888"/>
</p:tagLst>
</file>

<file path=ppt/tags/tag50.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tilde{x}(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37"/>
  <p:tag name="PICTUREFILESIZE" val="2870"/>
</p:tagLst>
</file>

<file path=ppt/tags/tag51.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tilde{x}_0 \in B_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74"/>
  <p:tag name="PICTUREFILESIZE" val="4172"/>
</p:tagLst>
</file>

<file path=ppt/tags/tag52.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B_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5"/>
  <p:tag name="PICTUREFILESIZE" val="1618"/>
</p:tagLst>
</file>

<file path=ppt/tags/tag53.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B_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5"/>
  <p:tag name="PICTUREFILESIZE" val="1618"/>
</p:tagLst>
</file>

<file path=ppt/tags/tag54.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B_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5"/>
  <p:tag name="PICTUREFILESIZE" val="1618"/>
</p:tagLst>
</file>

<file path=ppt/tags/tag55.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B&#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6"/>
  <p:tag name="PICTUREFILESIZE" val="1030"/>
</p:tagLst>
</file>

<file path=ppt/tags/tag56.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x: \mathbb R^1 \mapsto \mathbb R^n&#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14"/>
  <p:tag name="PICTUREFILESIZE" val="5083"/>
</p:tagLst>
</file>

<file path=ppt/tags/tag57.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epsilon &gt;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48"/>
  <p:tag name="PICTUREFILESIZE" val="2055"/>
</p:tagLst>
</file>

<file path=ppt/tags/tag58.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T_{\epsilon} &gt;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59"/>
  <p:tag name="PICTUREFILESIZE" val="2633"/>
</p:tagLst>
</file>

<file path=ppt/tags/tag59.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t \geq 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47"/>
  <p:tag name="PICTUREFILESIZE" val="2142"/>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x\in{\mathbb R}^n$&#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64"/>
  <p:tag name="PICTUREFILESIZE" val="3391"/>
</p:tagLst>
</file>

<file path=ppt/tags/tag60.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T(t,\epsilon )&#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58"/>
  <p:tag name="PICTUREFILESIZE" val="3321"/>
</p:tagLst>
</file>

<file path=ppt/tags/tag61.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0&lt;T(t,\epsilon )&lt;T_{\epsilon}&#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48"/>
  <p:tag name="PICTUREFILESIZE" val="7047"/>
</p:tagLst>
</file>

<file path=ppt/tags/tag62.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left|x(t+T(t,\epsilon ))-x(t)\right|&lt;\epsilon&#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38"/>
  <p:tag name="PICTUREFILESIZE" val="9598"/>
</p:tagLst>
</file>

<file path=ppt/tags/tag63.xml><?xml version="1.0" encoding="utf-8"?>
<p:tagLst xmlns:a="http://schemas.openxmlformats.org/drawingml/2006/main" xmlns:r="http://schemas.openxmlformats.org/officeDocument/2006/relationships" xmlns:p="http://schemas.openxmlformats.org/presentationml/2006/main">
  <p:tag name="SOURCE" val="\documentclass{slides}\pagestyle{empty}&#10;\DeclareSymbolFont{AMSb}{U}{msb}{m}{n}&#10;\DeclareSymbolFontAlphabet{\mathbb}{AMSb}&#10;\usepackage{latexsym,array,amssymb,amsbsy}&#10;\usepackage{alltt}&#10;\usepackage{euscript}&#10;\begin{document}&#10;\[&#10;\Gamma (t_0,t_1)=\left\{x \in {\mathbb R}^n : x=x(t),t_0 \leq t \leq t_1\righ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403"/>
  <p:tag name="PICTUREFILESIZE" val="17587"/>
</p:tagLst>
</file>

<file path=ppt/tags/tag64.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x&#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1"/>
  <p:tag name="PICTUREFILESIZE" val="851"/>
</p:tagLst>
</file>

<file path=ppt/tags/tag65.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x: \mathbb R^1 \mapsto \mathbb R^n&#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14"/>
  <p:tag name="PICTUREFILESIZE" val="5083"/>
</p:tagLst>
</file>

<file path=ppt/tags/tag66.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epsilon &gt;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48"/>
  <p:tag name="PICTUREFILESIZE" val="2055"/>
</p:tagLst>
</file>

<file path=ppt/tags/tag67.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T_{\epsilon} &gt;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59"/>
  <p:tag name="PICTUREFILESIZE" val="2633"/>
</p:tagLst>
</file>

<file path=ppt/tags/tag68.xml><?xml version="1.0" encoding="utf-8"?>
<p:tagLst xmlns:a="http://schemas.openxmlformats.org/drawingml/2006/main" xmlns:r="http://schemas.openxmlformats.org/officeDocument/2006/relationships" xmlns:p="http://schemas.openxmlformats.org/presentationml/2006/main">
  <p:tag name="SOURCE" val="\documentclass{slides}\pagestyle{empty}&#10;\DeclareSymbolFont{AMSb}{U}{msb}{m}{n}&#10;\DeclareSymbolFontAlphabet{\mathbb}{AMSb}&#10;\usepackage{latexsym,array,amssymb,amsbsy}&#10;\usepackage{alltt}&#10;\usepackage{euscript}&#10;\begin{document}&#10;\[&#10;\Gamma (0,\infty )\subset S_{\epsilon }\left(\Gamma (t_0,t_0+T_{\epsilon})\right)&#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272"/>
  <p:tag name="PICTUREFILESIZE" val="13495"/>
</p:tagLst>
</file>

<file path=ppt/tags/tag69.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10;t_0 &gt; 0&#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58"/>
  <p:tag name="PICTUREFILESIZE" val="2782"/>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y\in{\mathbb R}^{n_y}$&#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71"/>
  <p:tag name="PICTUREFILESIZE" val="4188"/>
</p:tagLst>
</file>

<file path=ppt/tags/tag70.xml><?xml version="1.0" encoding="utf-8"?>
<p:tagLst xmlns:a="http://schemas.openxmlformats.org/drawingml/2006/main" xmlns:r="http://schemas.openxmlformats.org/officeDocument/2006/relationships" xmlns:p="http://schemas.openxmlformats.org/presentationml/2006/main">
  <p:tag name="SOURCE" val="\documentclass{slides}\pagestyle{empty}&#10;\DeclareSymbolFont{AMSb}{U}{msb}{m}{n}&#10;\DeclareSymbolFontAlphabet{\mathbb}{AMSb}&#10;\usepackage{latexsym,array,amssymb,amsbsy}&#10;\usepackage{alltt}&#10;\usepackage{euscript}&#10;\begin{document}&#10;\[&#10;S_{\epsilon }(X)&#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57"/>
  <p:tag name="PICTUREFILESIZE" val="4031"/>
</p:tagLst>
</file>

<file path=ppt/tags/tag71.xml><?xml version="1.0" encoding="utf-8"?>
<p:tagLst xmlns:a="http://schemas.openxmlformats.org/drawingml/2006/main" xmlns:r="http://schemas.openxmlformats.org/officeDocument/2006/relationships" xmlns:p="http://schemas.openxmlformats.org/presentationml/2006/main">
  <p:tag name="SOURCE" val="\documentclass{slides}\pagestyle{empty}&#10;\DeclareSymbolFont{AMSb}{U}{msb}{m}{n}&#10;\DeclareSymbolFontAlphabet{\mathbb}{AMSb}&#10;\usepackage{latexsym,array,amssymb,amsbsy}&#10;\usepackage{alltt}&#10;\usepackage{euscript}&#10;\begin{document}&#10;\[&#10;\epsilon -voisinage&#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23"/>
  <p:tag name="PICTUREFILESIZE" val="6513"/>
</p:tagLst>
</file>

<file path=ppt/tags/tag72.xml><?xml version="1.0" encoding="utf-8"?>
<p:tagLst xmlns:a="http://schemas.openxmlformats.org/drawingml/2006/main" xmlns:r="http://schemas.openxmlformats.org/officeDocument/2006/relationships" xmlns:p="http://schemas.openxmlformats.org/presentationml/2006/main">
  <p:tag name="SOURCE" val="\documentclass{slides}\pagestyle{empty}&#10;\DeclareSymbolFont{AMSb}{U}{msb}{m}{n}&#10;\DeclareSymbolFontAlphabet{\mathbb}{AMSb}&#10;\usepackage{latexsym,array,amssymb,amsbsy}&#10;\usepackage{alltt}&#10;\usepackage{euscript}&#10;\begin{document}&#10;\[&#10;X&#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18"/>
  <p:tag name="PICTUREFILESIZE" val="1304"/>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u\in{\mathbb R}^{n_u}$&#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72"/>
  <p:tag name="PICTUREFILESIZE" val="3806"/>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latexsym,array,amssymb,amsbsy}&#10;\begin{document}&#10;$\omega \in{\mathbb R}^{n_{\omega}}$&#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10"/>
  <p:tag name="BOXWRAP" val="Faux"/>
  <p:tag name="WORKAROUNDTRANSPARENCYBUG" val="Faux"/>
  <p:tag name="ALLOWFONTSUBSTITUTION" val="Faux"/>
  <p:tag name="BITMAPFORMAT" val="pngmono"/>
  <p:tag name="ORIGWIDTH" val="75"/>
  <p:tag name="PICTUREFILESIZE" val="3976"/>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5148</TotalTime>
  <Words>8765</Words>
  <Application>Microsoft Office PowerPoint</Application>
  <PresentationFormat>Affichage à l'écran (4:3)</PresentationFormat>
  <Paragraphs>1993</Paragraphs>
  <Slides>150</Slides>
  <Notes>34</Notes>
  <HiddenSlides>0</HiddenSlides>
  <MMClips>0</MMClips>
  <ScaleCrop>false</ScaleCrop>
  <HeadingPairs>
    <vt:vector size="6" baseType="variant">
      <vt:variant>
        <vt:lpstr>Polices utilisées</vt:lpstr>
      </vt:variant>
      <vt:variant>
        <vt:i4>6</vt:i4>
      </vt:variant>
      <vt:variant>
        <vt:lpstr>Modèle de conception</vt:lpstr>
      </vt:variant>
      <vt:variant>
        <vt:i4>1</vt:i4>
      </vt:variant>
      <vt:variant>
        <vt:lpstr>Titres des diapositives</vt:lpstr>
      </vt:variant>
      <vt:variant>
        <vt:i4>150</vt:i4>
      </vt:variant>
    </vt:vector>
  </HeadingPairs>
  <TitlesOfParts>
    <vt:vector size="157" baseType="lpstr">
      <vt:lpstr>Arial</vt:lpstr>
      <vt:lpstr>Calibri</vt:lpstr>
      <vt:lpstr>Times New Roman</vt:lpstr>
      <vt:lpstr>Symbol</vt:lpstr>
      <vt:lpstr>Tahoma</vt:lpstr>
      <vt:lpstr>Wingdings</vt:lpstr>
      <vt:lpstr>Thème Office</vt:lpstr>
      <vt:lpstr>Cours Commande Robuste  Multi-variables Application au Chaos</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Les systèmes chaotiques</vt:lpstr>
      <vt:lpstr>Les systèmes chaotiques: introduction</vt:lpstr>
      <vt:lpstr>Les systèmes chaotiques: introduction</vt:lpstr>
      <vt:lpstr>Les systèmes chaotiques: introduction</vt:lpstr>
      <vt:lpstr>Les systèmes chaotiques: introduction</vt:lpstr>
      <vt:lpstr>Les systèmes chaotiques: introduction</vt:lpstr>
      <vt:lpstr>Les systèmes chaotiques: introduction</vt:lpstr>
      <vt:lpstr>Les systèmes chaotiques: introduction</vt:lpstr>
      <vt:lpstr>Diapositive 41</vt:lpstr>
      <vt:lpstr>Diapositive 42</vt:lpstr>
      <vt:lpstr>Diapositive 43</vt:lpstr>
      <vt:lpstr>Diapositive 44</vt:lpstr>
      <vt:lpstr>Les systèmes chaotiques: différents attracteurs</vt:lpstr>
      <vt:lpstr>Les systèmes chaotiques: différents attracteurs</vt:lpstr>
      <vt:lpstr>Les systèmes chaotiques: différents attracteurs</vt:lpstr>
      <vt:lpstr>Les systèmes chaotiques: différents attracteurs</vt:lpstr>
      <vt:lpstr>Les systèmes chaotiques: différents attracteurs</vt:lpstr>
      <vt:lpstr>Les systèmes chaotiques: différents attracteurs</vt:lpstr>
      <vt:lpstr>Les systèmes chaotiques: différents attracteurs</vt:lpstr>
      <vt:lpstr>Les systèmes chaotiques: différents attracteurs</vt:lpstr>
      <vt:lpstr>Les systèmes chaotiques: différents attracteurs</vt:lpstr>
      <vt:lpstr>Les systèmes chaotiques: différents attracteurs</vt:lpstr>
      <vt:lpstr>Les systèmes chaotiques: différents attracteurs</vt:lpstr>
      <vt:lpstr>Diapositive 56</vt:lpstr>
      <vt:lpstr>Les systèmes chaotiques: Outils d’analyse</vt:lpstr>
      <vt:lpstr>Les systèmes chaotiques: Outils d’analyse</vt:lpstr>
      <vt:lpstr>Les systèmes chaotiques: Outils d’analyse</vt:lpstr>
      <vt:lpstr>Les systèmes chaotiques: Outils d’analyse</vt:lpstr>
      <vt:lpstr>Les systèmes chaotiques: Outils d’analyse</vt:lpstr>
      <vt:lpstr>Les systèmes chaotiques: Outils d’analyse</vt:lpstr>
      <vt:lpstr>Les systèmes chaotiques: Outils d’analyse</vt:lpstr>
      <vt:lpstr>Les systèmes chaotiques: Outils d’analyse</vt:lpstr>
      <vt:lpstr>Les systèmes chaotiques: Outils d’analyse</vt:lpstr>
      <vt:lpstr>Diapositive 66</vt:lpstr>
      <vt:lpstr>Les systèmes chaotiques: Contrôle du Chaos</vt:lpstr>
      <vt:lpstr>Les systèmes chaotiques: Contrôle du Chaos</vt:lpstr>
      <vt:lpstr>Les systèmes chaotiques: Contrôle du Chaos</vt:lpstr>
      <vt:lpstr>Les systèmes chaotiques: Contrôle du Chaos</vt:lpstr>
      <vt:lpstr>Les systèmes chaotiques: Contrôle du Chaos</vt:lpstr>
      <vt:lpstr>Les systèmes chaotiques: Contrôle du Chaos</vt:lpstr>
      <vt:lpstr>Les systèmes chaotiques: Contrôle du Chaos</vt:lpstr>
      <vt:lpstr>Les systèmes chaotiques: Contrôle du Chaos</vt:lpstr>
      <vt:lpstr>Les systèmes chaotiques: Contrôle du Chaos</vt:lpstr>
      <vt:lpstr>Les systèmes chaotiques: Contrôle du Chaos</vt:lpstr>
      <vt:lpstr>Les systèmes chaotiques: Contrôle du Chaos</vt:lpstr>
      <vt:lpstr>Les systèmes chaotiques: Contrôle du Chaos</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lpstr>Diapositive 122</vt:lpstr>
      <vt:lpstr>Diapositive 123</vt:lpstr>
      <vt:lpstr>Diapositive 124</vt:lpstr>
      <vt:lpstr>Diapositive 125</vt:lpstr>
      <vt:lpstr>Diapositive 126</vt:lpstr>
      <vt:lpstr>Diapositive 127</vt:lpstr>
      <vt:lpstr>Diapositive 128</vt:lpstr>
      <vt:lpstr>Diapositive 129</vt:lpstr>
      <vt:lpstr>Diapositive 130</vt:lpstr>
      <vt:lpstr>Diapositive 131</vt:lpstr>
      <vt:lpstr>Diapositive 132</vt:lpstr>
      <vt:lpstr>Diapositive 133</vt:lpstr>
      <vt:lpstr>Diapositive 134</vt:lpstr>
      <vt:lpstr>Diapositive 135</vt:lpstr>
      <vt:lpstr>Diapositive 136</vt:lpstr>
      <vt:lpstr>Diapositive 137</vt:lpstr>
      <vt:lpstr>Diapositive 138</vt:lpstr>
      <vt:lpstr>Diapositive 139</vt:lpstr>
      <vt:lpstr>Diapositive 140</vt:lpstr>
      <vt:lpstr>Diapositive 141</vt:lpstr>
      <vt:lpstr>Diapositive 142</vt:lpstr>
      <vt:lpstr>Diapositive 143</vt:lpstr>
      <vt:lpstr>Diapositive 144</vt:lpstr>
      <vt:lpstr>Diapositive 145</vt:lpstr>
      <vt:lpstr>Diapositive 146</vt:lpstr>
      <vt:lpstr>Diapositive 147</vt:lpstr>
      <vt:lpstr>Diapositive 148</vt:lpstr>
      <vt:lpstr>Diapositive 149</vt:lpstr>
      <vt:lpstr>Diapositive 150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Vidéos Pédagogiques</dc:creator>
  <cp:lastModifiedBy>Enseignant</cp:lastModifiedBy>
  <cp:revision>310</cp:revision>
  <dcterms:created xsi:type="dcterms:W3CDTF">2010-03-12T10:01:15Z</dcterms:created>
  <dcterms:modified xsi:type="dcterms:W3CDTF">2011-03-01T14:06:29Z</dcterms:modified>
</cp:coreProperties>
</file>